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1836" r:id="rId2"/>
    <p:sldId id="1969" r:id="rId3"/>
    <p:sldId id="1968" r:id="rId4"/>
    <p:sldId id="1985" r:id="rId5"/>
    <p:sldId id="1971" r:id="rId6"/>
    <p:sldId id="1954" r:id="rId7"/>
    <p:sldId id="1974" r:id="rId8"/>
    <p:sldId id="1964" r:id="rId9"/>
    <p:sldId id="1978" r:id="rId10"/>
    <p:sldId id="1983" r:id="rId11"/>
    <p:sldId id="1977" r:id="rId12"/>
    <p:sldId id="1965" r:id="rId13"/>
    <p:sldId id="1980" r:id="rId14"/>
    <p:sldId id="1982" r:id="rId15"/>
    <p:sldId id="1984" r:id="rId16"/>
    <p:sldId id="1963" r:id="rId17"/>
  </p:sldIdLst>
  <p:sldSz cx="10058400" cy="7772400"/>
  <p:notesSz cx="7010400" cy="9296400"/>
  <p:custDataLst>
    <p:tags r:id="rId2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500" b="1" i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500" b="1" i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500" b="1" i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500" b="1" i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500" b="1" i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500" b="1" i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500" b="1" i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500" b="1" i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500" b="1" i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</p:showPr>
  <p:clrMru>
    <a:srgbClr val="FFFF66"/>
    <a:srgbClr val="FF6600"/>
    <a:srgbClr val="FF5050"/>
    <a:srgbClr val="FFCC66"/>
    <a:srgbClr val="EEA512"/>
    <a:srgbClr val="F7C63B"/>
    <a:srgbClr val="FF9900"/>
    <a:srgbClr val="FFFF32"/>
    <a:srgbClr val="FFFF00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5" autoAdjust="0"/>
    <p:restoredTop sz="82394" autoAdjust="0"/>
  </p:normalViewPr>
  <p:slideViewPr>
    <p:cSldViewPr>
      <p:cViewPr>
        <p:scale>
          <a:sx n="60" d="100"/>
          <a:sy n="60" d="100"/>
        </p:scale>
        <p:origin x="-630" y="-78"/>
      </p:cViewPr>
      <p:guideLst>
        <p:guide orient="horz" pos="1392"/>
        <p:guide pos="10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82"/>
    </p:cViewPr>
  </p:sorterViewPr>
  <p:notesViewPr>
    <p:cSldViewPr>
      <p:cViewPr>
        <p:scale>
          <a:sx n="100" d="100"/>
          <a:sy n="100" d="100"/>
        </p:scale>
        <p:origin x="-816" y="-72"/>
      </p:cViewPr>
      <p:guideLst>
        <p:guide orient="horz" pos="2928"/>
        <p:guide pos="220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17" tIns="47408" rIns="94817" bIns="47408" numCol="1" anchor="t" anchorCtr="0" compatLnSpc="1">
            <a:prstTxWarp prst="textNoShape">
              <a:avLst/>
            </a:prstTxWarp>
          </a:bodyPr>
          <a:lstStyle>
            <a:lvl1pPr algn="l" defTabSz="947812" eaLnBrk="0" hangingPunct="0">
              <a:defRPr sz="1200" b="0" i="0">
                <a:latin typeface="Helvetic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17" tIns="47408" rIns="94817" bIns="47408" numCol="1" anchor="t" anchorCtr="0" compatLnSpc="1">
            <a:prstTxWarp prst="textNoShape">
              <a:avLst/>
            </a:prstTxWarp>
          </a:bodyPr>
          <a:lstStyle>
            <a:lvl1pPr algn="r" defTabSz="947812" eaLnBrk="0" hangingPunct="0">
              <a:defRPr sz="1200" b="0" i="0">
                <a:latin typeface="Helvetic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264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17" tIns="47408" rIns="94817" bIns="47408" numCol="1" anchor="b" anchorCtr="0" compatLnSpc="1">
            <a:prstTxWarp prst="textNoShape">
              <a:avLst/>
            </a:prstTxWarp>
          </a:bodyPr>
          <a:lstStyle>
            <a:lvl1pPr algn="l" defTabSz="947812" eaLnBrk="0" hangingPunct="0">
              <a:defRPr sz="1200" b="0" i="0">
                <a:latin typeface="Helvetic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264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17" tIns="47408" rIns="94817" bIns="47408" numCol="1" anchor="b" anchorCtr="0" compatLnSpc="1">
            <a:prstTxWarp prst="textNoShape">
              <a:avLst/>
            </a:prstTxWarp>
          </a:bodyPr>
          <a:lstStyle>
            <a:lvl1pPr algn="r" defTabSz="947738" eaLnBrk="0" hangingPunct="0">
              <a:defRPr sz="1200" b="0" i="0">
                <a:latin typeface="Helvetica" pitchFamily="-65" charset="0"/>
              </a:defRPr>
            </a:lvl1pPr>
          </a:lstStyle>
          <a:p>
            <a:fld id="{9CAB3CFC-57EC-4A3A-84FD-B0E2DBDE804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49" tIns="46526" rIns="93049" bIns="46526" numCol="1" anchor="t" anchorCtr="0" compatLnSpc="1">
            <a:prstTxWarp prst="textNoShape">
              <a:avLst/>
            </a:prstTxWarp>
          </a:bodyPr>
          <a:lstStyle>
            <a:lvl1pPr algn="l" defTabSz="930020" eaLnBrk="0" hangingPunct="0">
              <a:defRPr sz="1200" b="0" i="0">
                <a:latin typeface="Helvetic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49" tIns="46526" rIns="93049" bIns="46526" numCol="1" anchor="t" anchorCtr="0" compatLnSpc="1">
            <a:prstTxWarp prst="textNoShape">
              <a:avLst/>
            </a:prstTxWarp>
          </a:bodyPr>
          <a:lstStyle>
            <a:lvl1pPr algn="r" defTabSz="930020" eaLnBrk="0" hangingPunct="0">
              <a:defRPr sz="1200" b="0" i="0">
                <a:latin typeface="Helvetic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38250" y="687388"/>
            <a:ext cx="4533900" cy="3503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5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1" y="4418013"/>
            <a:ext cx="51847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49" tIns="46526" rIns="93049" bIns="46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9201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49" tIns="46526" rIns="93049" bIns="46526" numCol="1" anchor="b" anchorCtr="0" compatLnSpc="1">
            <a:prstTxWarp prst="textNoShape">
              <a:avLst/>
            </a:prstTxWarp>
          </a:bodyPr>
          <a:lstStyle>
            <a:lvl1pPr algn="l" defTabSz="930020" eaLnBrk="0" hangingPunct="0">
              <a:defRPr sz="1200" b="0" i="0">
                <a:latin typeface="Helvetic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39201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49" tIns="46526" rIns="93049" bIns="46526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 b="0" i="0">
                <a:latin typeface="Helvetica" pitchFamily="-65" charset="0"/>
              </a:defRPr>
            </a:lvl1pPr>
          </a:lstStyle>
          <a:p>
            <a:fld id="{5351DC4E-7A99-4A5A-8E29-33CC5C836C3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2DAF5D-645E-497C-A103-C74840B7F6C7}" type="slidenum">
              <a:rPr lang="en-US" smtClean="0"/>
              <a:pPr>
                <a:defRPr/>
              </a:pPr>
              <a:t>0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4" y="4418013"/>
            <a:ext cx="5646737" cy="4191000"/>
          </a:xfrm>
          <a:solidFill>
            <a:srgbClr val="FFFFFF"/>
          </a:solidFill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962400" y="8839201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68" tIns="46534" rIns="93068" bIns="46534" anchor="b"/>
          <a:lstStyle/>
          <a:p>
            <a:pPr algn="r" defTabSz="930275"/>
            <a:fld id="{2E0491AE-5210-4E06-8177-1ABF3F1CDC12}" type="slidenum">
              <a:rPr lang="en-US" sz="1200" i="0">
                <a:latin typeface="Helvetica" pitchFamily="34" charset="0"/>
              </a:rPr>
              <a:pPr algn="r" defTabSz="930275"/>
              <a:t>9</a:t>
            </a:fld>
            <a:endParaRPr lang="en-US" sz="1200" i="0">
              <a:latin typeface="Helvetica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9363" y="696913"/>
            <a:ext cx="4511675" cy="34861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6" y="4416426"/>
            <a:ext cx="5607050" cy="4183063"/>
          </a:xfrm>
          <a:noFill/>
          <a:ln/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962400" y="8839201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68" tIns="46534" rIns="93068" bIns="46534" anchor="b"/>
          <a:lstStyle/>
          <a:p>
            <a:pPr algn="r" defTabSz="930275"/>
            <a:fld id="{2E0491AE-5210-4E06-8177-1ABF3F1CDC12}" type="slidenum">
              <a:rPr lang="en-US" sz="1200" i="0">
                <a:latin typeface="Helvetica" pitchFamily="34" charset="0"/>
              </a:rPr>
              <a:pPr algn="r" defTabSz="930275"/>
              <a:t>10</a:t>
            </a:fld>
            <a:endParaRPr lang="en-US" sz="1200" i="0">
              <a:latin typeface="Helvetica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9363" y="696913"/>
            <a:ext cx="4511675" cy="34861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6" y="4416426"/>
            <a:ext cx="5607050" cy="4183063"/>
          </a:xfrm>
          <a:noFill/>
          <a:ln/>
        </p:spPr>
        <p:txBody>
          <a:bodyPr/>
          <a:lstStyle/>
          <a:p>
            <a:pPr marL="817562" lvl="1" indent="-476250">
              <a:spcBef>
                <a:spcPts val="600"/>
              </a:spcBef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International and regional agencies: Global Forum on Migration and Development, Global Migration Group, World Economic Forum, UN agencies, AU, EC, IOM,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ADB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AfDB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IDB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G20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(TBD)</a:t>
            </a:r>
          </a:p>
          <a:p>
            <a:pPr marL="817562" lvl="1" indent="-476250">
              <a:spcBef>
                <a:spcPts val="600"/>
              </a:spcBef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International Initiatives: African Institute for Remittances,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ACP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Migration Observatory, IOM-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UNDP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Mainstreaming Migration into National Development Strategies project,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GFMD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Platform for Partnerships, International Metropolis Project</a:t>
            </a:r>
          </a:p>
          <a:p>
            <a:pPr marL="817562" lvl="1" indent="-476250">
              <a:spcBef>
                <a:spcPts val="600"/>
              </a:spcBef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Networks: Migrating out of Poverty, Africa Economic Research Consortium, other research institutes, universities, and think-tanks (TBD) </a:t>
            </a:r>
          </a:p>
          <a:p>
            <a:pPr marL="817562" lvl="1" indent="-476250">
              <a:spcBef>
                <a:spcPts val="600"/>
              </a:spcBef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Civil Society</a:t>
            </a:r>
          </a:p>
          <a:p>
            <a:pPr marL="228600" indent="-228600" eaLnBrk="1" hangingPunct="1">
              <a:lnSpc>
                <a:spcPct val="90000"/>
              </a:lnSpc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962400" y="8839201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59" tIns="46529" rIns="93059" bIns="46529" anchor="b"/>
          <a:lstStyle/>
          <a:p>
            <a:pPr algn="r" defTabSz="930176"/>
            <a:fld id="{2E0491AE-5210-4E06-8177-1ABF3F1CDC12}" type="slidenum">
              <a:rPr lang="en-US" sz="1200">
                <a:latin typeface="Helvetica" pitchFamily="34" charset="0"/>
              </a:rPr>
              <a:pPr algn="r" defTabSz="930176"/>
              <a:t>11</a:t>
            </a:fld>
            <a:endParaRPr lang="en-US" sz="1200" dirty="0">
              <a:latin typeface="Helvetica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9363" y="696913"/>
            <a:ext cx="4511675" cy="34861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6" y="4416427"/>
            <a:ext cx="5607050" cy="4183063"/>
          </a:xfrm>
          <a:noFill/>
          <a:ln/>
        </p:spPr>
        <p:txBody>
          <a:bodyPr/>
          <a:lstStyle/>
          <a:p>
            <a:pPr marL="228576" indent="-228576" eaLnBrk="1" hangingPunct="1">
              <a:lnSpc>
                <a:spcPct val="90000"/>
              </a:lnSpc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962400" y="8839201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68" tIns="46534" rIns="93068" bIns="46534" anchor="b"/>
          <a:lstStyle/>
          <a:p>
            <a:pPr algn="r" defTabSz="930275"/>
            <a:fld id="{2E0491AE-5210-4E06-8177-1ABF3F1CDC12}" type="slidenum">
              <a:rPr lang="en-US" sz="1200" i="0">
                <a:latin typeface="Helvetica" pitchFamily="34" charset="0"/>
              </a:rPr>
              <a:pPr algn="r" defTabSz="930275"/>
              <a:t>12</a:t>
            </a:fld>
            <a:endParaRPr lang="en-US" sz="1200" i="0">
              <a:latin typeface="Helvetica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9363" y="696913"/>
            <a:ext cx="4511675" cy="34861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6" y="4416426"/>
            <a:ext cx="5607050" cy="4183063"/>
          </a:xfrm>
          <a:noFill/>
          <a:ln/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962400" y="8839201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68" tIns="46534" rIns="93068" bIns="46534" anchor="b"/>
          <a:lstStyle/>
          <a:p>
            <a:pPr algn="r" defTabSz="930275"/>
            <a:fld id="{2E0491AE-5210-4E06-8177-1ABF3F1CDC12}" type="slidenum">
              <a:rPr lang="en-US" sz="1200" i="0">
                <a:latin typeface="Helvetica" pitchFamily="34" charset="0"/>
              </a:rPr>
              <a:pPr algn="r" defTabSz="930275"/>
              <a:t>13</a:t>
            </a:fld>
            <a:endParaRPr lang="en-US" sz="1200" i="0">
              <a:latin typeface="Helvetica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9363" y="696913"/>
            <a:ext cx="4511675" cy="34861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6" y="4416426"/>
            <a:ext cx="5607050" cy="4183063"/>
          </a:xfrm>
          <a:noFill/>
          <a:ln/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962400" y="8839201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68" tIns="46534" rIns="93068" bIns="46534" anchor="b"/>
          <a:lstStyle/>
          <a:p>
            <a:pPr algn="r" defTabSz="930275"/>
            <a:fld id="{2E0491AE-5210-4E06-8177-1ABF3F1CDC12}" type="slidenum">
              <a:rPr lang="en-US" sz="1200" i="0">
                <a:latin typeface="Helvetica" pitchFamily="34" charset="0"/>
              </a:rPr>
              <a:pPr algn="r" defTabSz="930275"/>
              <a:t>14</a:t>
            </a:fld>
            <a:endParaRPr lang="en-US" sz="1200" i="0">
              <a:latin typeface="Helvetica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9363" y="696913"/>
            <a:ext cx="4511675" cy="34861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6" y="4416426"/>
            <a:ext cx="5607050" cy="4183063"/>
          </a:xfrm>
          <a:noFill/>
          <a:ln/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962400" y="8839201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68" tIns="46534" rIns="93068" bIns="46534" anchor="b"/>
          <a:lstStyle/>
          <a:p>
            <a:pPr algn="r" defTabSz="930275"/>
            <a:fld id="{2E0491AE-5210-4E06-8177-1ABF3F1CDC12}" type="slidenum">
              <a:rPr lang="en-US" sz="1200" i="0">
                <a:latin typeface="Helvetica" pitchFamily="34" charset="0"/>
              </a:rPr>
              <a:pPr algn="r" defTabSz="930275"/>
              <a:t>15</a:t>
            </a:fld>
            <a:endParaRPr lang="en-US" sz="1200" i="0">
              <a:latin typeface="Helvetica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9363" y="696913"/>
            <a:ext cx="4511675" cy="34861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6" y="4416426"/>
            <a:ext cx="5607050" cy="4183063"/>
          </a:xfrm>
          <a:noFill/>
          <a:ln/>
        </p:spPr>
        <p:txBody>
          <a:bodyPr/>
          <a:lstStyle/>
          <a:p>
            <a:pPr marL="341313" lvl="1" indent="-1588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1400" i="1" dirty="0" smtClean="0">
                <a:latin typeface="Book Antiqua" pitchFamily="18" charset="0"/>
                <a:cs typeface="Arial" pitchFamily="34" charset="0"/>
              </a:rPr>
              <a:t>We shall not cease from exploration. And the end of all our exploring will be to arrive where we started and know the place for the first time</a:t>
            </a:r>
          </a:p>
          <a:p>
            <a:pPr marL="341313" lvl="1" indent="-1588" algn="r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1400" i="1" dirty="0" smtClean="0">
                <a:latin typeface="Book Antiqua" pitchFamily="18" charset="0"/>
                <a:cs typeface="Arial" pitchFamily="34" charset="0"/>
              </a:rPr>
              <a:t>TS Eliot</a:t>
            </a:r>
            <a:endParaRPr lang="en-US" sz="1400" dirty="0" smtClean="0">
              <a:latin typeface="Book Antiqua" pitchFamily="18" charset="0"/>
              <a:cs typeface="Arial" pitchFamily="34" charset="0"/>
            </a:endParaRPr>
          </a:p>
          <a:p>
            <a:pPr marL="228600" indent="-228600" eaLnBrk="1" hangingPunct="1">
              <a:lnSpc>
                <a:spcPct val="90000"/>
              </a:lnSpc>
            </a:pPr>
            <a:endParaRPr lang="en-GB" sz="140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 txBox="1">
            <a:spLocks noGrp="1" noChangeArrowheads="1"/>
          </p:cNvSpPr>
          <p:nvPr/>
        </p:nvSpPr>
        <p:spPr bwMode="auto">
          <a:xfrm>
            <a:off x="3962400" y="8839201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44" tIns="46524" rIns="93044" bIns="46524" anchor="b"/>
          <a:lstStyle/>
          <a:p>
            <a:pPr algn="r" defTabSz="927100" eaLnBrk="0" hangingPunct="0"/>
            <a:fld id="{4CC590D6-1172-4BD2-A3D8-CF6FEC0C52FD}" type="slidenum">
              <a:rPr lang="en-US" sz="1200" b="0" i="0">
                <a:latin typeface="Helvetica" pitchFamily="-65" charset="0"/>
              </a:rPr>
              <a:pPr algn="r" defTabSz="927100" eaLnBrk="0" hangingPunct="0"/>
              <a:t>1</a:t>
            </a:fld>
            <a:endParaRPr lang="en-US" sz="1200" b="0" i="0" dirty="0">
              <a:latin typeface="Helvetica" pitchFamily="-65" charset="0"/>
            </a:endParaRPr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696913"/>
            <a:ext cx="4510088" cy="3486150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6" y="4416426"/>
            <a:ext cx="5607050" cy="4183063"/>
          </a:xfrm>
          <a:noFill/>
          <a:ln/>
        </p:spPr>
        <p:txBody>
          <a:bodyPr/>
          <a:lstStyle/>
          <a:p>
            <a:pPr marL="817562" lvl="1" indent="-476250"/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Migration</a:t>
            </a:r>
            <a:r>
              <a:rPr lang="en-US" sz="1400" baseline="0" dirty="0" smtClean="0">
                <a:latin typeface="Arial" pitchFamily="34" charset="0"/>
                <a:ea typeface="ＭＳ Ｐゴシック" pitchFamily="34" charset="-128"/>
              </a:rPr>
              <a:t> is a defining issue for development.</a:t>
            </a:r>
          </a:p>
          <a:p>
            <a:pPr marL="817562" lvl="1" indent="-476250"/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Migration benefits migrants themselves. It also brings benefits to their families left behind and the origin country</a:t>
            </a:r>
          </a:p>
          <a:p>
            <a:pPr marL="817562" lvl="1" indent="-476250"/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International remittance flows to developing countries exceed $400 </a:t>
            </a:r>
            <a:r>
              <a:rPr lang="en-US" sz="1400" dirty="0" err="1" smtClean="0">
                <a:latin typeface="Arial" pitchFamily="34" charset="0"/>
                <a:ea typeface="ＭＳ Ｐゴシック" pitchFamily="34" charset="-128"/>
              </a:rPr>
              <a:t>bn</a:t>
            </a:r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 annually; remittances reduce poverty, and act as an insurance against adverse shocks and economic hardship</a:t>
            </a:r>
          </a:p>
          <a:p>
            <a:pPr marL="817562" lvl="1" indent="-476250"/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Diaspora savings that are held abroad in destination countries is believed to be a similar amount, which could be mobilized for investments back home</a:t>
            </a:r>
          </a:p>
          <a:p>
            <a:pPr marL="817562" lvl="1" indent="-476250"/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Diaspora members can also facilitate skill and technology transfer</a:t>
            </a:r>
          </a:p>
          <a:p>
            <a:pPr marL="817562" lvl="1" indent="-476250"/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Migration affects values, culture, governance and political outcomes</a:t>
            </a:r>
            <a:endParaRPr lang="en-US" sz="28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 txBox="1">
            <a:spLocks noGrp="1" noChangeArrowheads="1"/>
          </p:cNvSpPr>
          <p:nvPr/>
        </p:nvSpPr>
        <p:spPr bwMode="auto">
          <a:xfrm>
            <a:off x="3962400" y="8839201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44" tIns="46524" rIns="93044" bIns="46524" anchor="b"/>
          <a:lstStyle/>
          <a:p>
            <a:pPr algn="r" defTabSz="927100" eaLnBrk="0" hangingPunct="0"/>
            <a:fld id="{4CC590D6-1172-4BD2-A3D8-CF6FEC0C52FD}" type="slidenum">
              <a:rPr lang="en-US" sz="1200" b="0" i="0">
                <a:latin typeface="Helvetica" pitchFamily="-65" charset="0"/>
              </a:rPr>
              <a:pPr algn="r" defTabSz="927100" eaLnBrk="0" hangingPunct="0"/>
              <a:t>2</a:t>
            </a:fld>
            <a:endParaRPr lang="en-US" sz="1200" b="0" i="0" dirty="0">
              <a:latin typeface="Helvetica" pitchFamily="-65" charset="0"/>
            </a:endParaRPr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696913"/>
            <a:ext cx="4510088" cy="3486150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6" y="4416426"/>
            <a:ext cx="5607050" cy="4183063"/>
          </a:xfrm>
          <a:noFill/>
          <a:ln/>
        </p:spPr>
        <p:txBody>
          <a:bodyPr/>
          <a:lstStyle/>
          <a:p>
            <a:pPr marL="817562" lvl="1" indent="-476250"/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Over 200 million international migrants, only about 3% of world population, which suggests that most people do not migrate; and if jobs can be found at home, they’d rather not migrate out of their country</a:t>
            </a:r>
          </a:p>
          <a:p>
            <a:pPr marL="817562" marR="0" lvl="1" indent="-4762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Over 90% of them are economic migrants – migration benefits</a:t>
            </a:r>
            <a:r>
              <a:rPr lang="en-US" sz="1400" baseline="0" dirty="0" smtClean="0">
                <a:latin typeface="Arial" pitchFamily="34" charset="0"/>
                <a:ea typeface="ＭＳ Ｐゴシック" pitchFamily="34" charset="-128"/>
              </a:rPr>
              <a:t> the migrants and their employers</a:t>
            </a:r>
          </a:p>
          <a:p>
            <a:pPr marL="817562" marR="0" lvl="1" indent="-4762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aseline="0" dirty="0" smtClean="0">
                <a:latin typeface="Arial" pitchFamily="34" charset="0"/>
                <a:ea typeface="ＭＳ Ｐゴシック" pitchFamily="34" charset="-128"/>
              </a:rPr>
              <a:t>While searching for jobs is the most important reason for migration, there are also other reasons – conflict, crisis, natural disasters, environmental change </a:t>
            </a:r>
            <a:endParaRPr lang="en-US" sz="1400" dirty="0" smtClean="0">
              <a:latin typeface="Arial" pitchFamily="34" charset="0"/>
              <a:ea typeface="ＭＳ Ｐゴシック" pitchFamily="34" charset="-128"/>
            </a:endParaRPr>
          </a:p>
          <a:p>
            <a:pPr marL="817562" marR="0" lvl="1" indent="-4762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Most people move to neighboring countries, suggesting a general unwillingness to move too far from home</a:t>
            </a:r>
          </a:p>
          <a:p>
            <a:pPr marL="817562" marR="0" lvl="1" indent="-4762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South-South migration is larger than South-North migration;</a:t>
            </a:r>
            <a:r>
              <a:rPr lang="en-US" sz="1400" baseline="0" dirty="0" smtClean="0">
                <a:latin typeface="Arial" pitchFamily="34" charset="0"/>
                <a:ea typeface="ＭＳ Ｐゴシック" pitchFamily="34" charset="-128"/>
              </a:rPr>
              <a:t> every country is both a sending and a receiving country</a:t>
            </a:r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 </a:t>
            </a:r>
          </a:p>
          <a:p>
            <a:pPr marL="817562" marR="0" lvl="1" indent="-4762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If development affects migration, then factors that create developmental gaps, for example, restrictions on the flow of trade and investment, can increase migration; in that sense strictly enforced international borders may also increase developmental gaps and hence migration pressures</a:t>
            </a:r>
          </a:p>
          <a:p>
            <a:pPr marL="817562" marR="0" lvl="1" indent="-4762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Over 700 </a:t>
            </a:r>
            <a:r>
              <a:rPr lang="en-US" sz="1400" dirty="0" err="1" smtClean="0">
                <a:latin typeface="Arial" pitchFamily="34" charset="0"/>
                <a:ea typeface="ＭＳ Ｐゴシック" pitchFamily="34" charset="-128"/>
              </a:rPr>
              <a:t>mn</a:t>
            </a:r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 (?) internal migrants; internal remittances unknown</a:t>
            </a:r>
          </a:p>
          <a:p>
            <a:pPr marL="817562" marR="0" lvl="1" indent="-4762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dirty="0" smtClean="0">
              <a:latin typeface="Arial" pitchFamily="34" charset="0"/>
              <a:ea typeface="ＭＳ Ｐゴシック" pitchFamily="34" charset="-128"/>
            </a:endParaRPr>
          </a:p>
          <a:p>
            <a:pPr marL="817562" lvl="1" indent="-476250"/>
            <a:endParaRPr lang="en-US" sz="14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 txBox="1">
            <a:spLocks noGrp="1" noChangeArrowheads="1"/>
          </p:cNvSpPr>
          <p:nvPr/>
        </p:nvSpPr>
        <p:spPr bwMode="auto">
          <a:xfrm>
            <a:off x="3962400" y="8839201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44" tIns="46524" rIns="93044" bIns="46524" anchor="b"/>
          <a:lstStyle/>
          <a:p>
            <a:pPr algn="r" defTabSz="927100" eaLnBrk="0" hangingPunct="0"/>
            <a:fld id="{4CC590D6-1172-4BD2-A3D8-CF6FEC0C52FD}" type="slidenum">
              <a:rPr lang="en-US" sz="1200" b="0" i="0">
                <a:latin typeface="Helvetica" pitchFamily="-65" charset="0"/>
              </a:rPr>
              <a:pPr algn="r" defTabSz="927100" eaLnBrk="0" hangingPunct="0"/>
              <a:t>3</a:t>
            </a:fld>
            <a:endParaRPr lang="en-US" sz="1200" b="0" i="0" dirty="0">
              <a:latin typeface="Helvetica" pitchFamily="-65" charset="0"/>
            </a:endParaRPr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696913"/>
            <a:ext cx="4510088" cy="3486150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6" y="4416426"/>
            <a:ext cx="5607050" cy="4183063"/>
          </a:xfrm>
          <a:noFill/>
          <a:ln/>
        </p:spPr>
        <p:txBody>
          <a:bodyPr/>
          <a:lstStyle/>
          <a:p>
            <a:pPr marL="817562" lvl="1" indent="-476250"/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Over 200 million international migrants, only about 3% of world population, which suggests that most people do not migrate; and if jobs can be found at home, they’d rather not migrate out of their country</a:t>
            </a:r>
          </a:p>
          <a:p>
            <a:pPr marL="817562" marR="0" lvl="1" indent="-4762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Over 90% of them are economic migrants – migration benefits</a:t>
            </a:r>
            <a:r>
              <a:rPr lang="en-US" sz="1400" baseline="0" dirty="0" smtClean="0">
                <a:latin typeface="Arial" pitchFamily="34" charset="0"/>
                <a:ea typeface="ＭＳ Ｐゴシック" pitchFamily="34" charset="-128"/>
              </a:rPr>
              <a:t> the migrants and their employers</a:t>
            </a:r>
          </a:p>
          <a:p>
            <a:pPr marL="817562" marR="0" lvl="1" indent="-4762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aseline="0" dirty="0" smtClean="0">
                <a:latin typeface="Arial" pitchFamily="34" charset="0"/>
                <a:ea typeface="ＭＳ Ｐゴシック" pitchFamily="34" charset="-128"/>
              </a:rPr>
              <a:t>While searching for jobs is the most important reason for migration, there are also other reasons – conflict, crisis, natural disasters, environmental change </a:t>
            </a:r>
            <a:endParaRPr lang="en-US" sz="1400" dirty="0" smtClean="0">
              <a:latin typeface="Arial" pitchFamily="34" charset="0"/>
              <a:ea typeface="ＭＳ Ｐゴシック" pitchFamily="34" charset="-128"/>
            </a:endParaRPr>
          </a:p>
          <a:p>
            <a:pPr marL="817562" marR="0" lvl="1" indent="-4762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Most people move to neighboring countries, suggesting a general unwillingness to move too far from home</a:t>
            </a:r>
          </a:p>
          <a:p>
            <a:pPr marL="817562" marR="0" lvl="1" indent="-4762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South-South migration is larger than South-North migration;</a:t>
            </a:r>
            <a:r>
              <a:rPr lang="en-US" sz="1400" baseline="0" dirty="0" smtClean="0">
                <a:latin typeface="Arial" pitchFamily="34" charset="0"/>
                <a:ea typeface="ＭＳ Ｐゴシック" pitchFamily="34" charset="-128"/>
              </a:rPr>
              <a:t> every country is both a sending and a receiving country</a:t>
            </a:r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 </a:t>
            </a:r>
          </a:p>
          <a:p>
            <a:pPr marL="817562" marR="0" lvl="1" indent="-4762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If development affects migration, then factors that create developmental gaps, for example, restrictions on the flow of trade and investment, can increase migration; in that sense strictly enforced international borders may also increase developmental gaps and hence migration pressures</a:t>
            </a:r>
          </a:p>
          <a:p>
            <a:pPr marL="817562" marR="0" lvl="1" indent="-4762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Over 700 </a:t>
            </a:r>
            <a:r>
              <a:rPr lang="en-US" sz="1400" dirty="0" err="1" smtClean="0">
                <a:latin typeface="Arial" pitchFamily="34" charset="0"/>
                <a:ea typeface="ＭＳ Ｐゴシック" pitchFamily="34" charset="-128"/>
              </a:rPr>
              <a:t>mn</a:t>
            </a:r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 (?) internal migrants; internal remittances unknown</a:t>
            </a:r>
          </a:p>
          <a:p>
            <a:pPr marL="817562" marR="0" lvl="1" indent="-4762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dirty="0" smtClean="0">
              <a:latin typeface="Arial" pitchFamily="34" charset="0"/>
              <a:ea typeface="ＭＳ Ｐゴシック" pitchFamily="34" charset="-128"/>
            </a:endParaRPr>
          </a:p>
          <a:p>
            <a:pPr marL="817562" lvl="1" indent="-476250"/>
            <a:endParaRPr lang="en-US" sz="14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 txBox="1">
            <a:spLocks noGrp="1" noChangeArrowheads="1"/>
          </p:cNvSpPr>
          <p:nvPr/>
        </p:nvSpPr>
        <p:spPr bwMode="auto">
          <a:xfrm>
            <a:off x="3962400" y="8839201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44" tIns="46524" rIns="93044" bIns="46524" anchor="b"/>
          <a:lstStyle/>
          <a:p>
            <a:pPr algn="r" defTabSz="927100" eaLnBrk="0" hangingPunct="0"/>
            <a:fld id="{4CC590D6-1172-4BD2-A3D8-CF6FEC0C52FD}" type="slidenum">
              <a:rPr lang="en-US" sz="1200" b="0" i="0">
                <a:latin typeface="Helvetica" pitchFamily="-65" charset="0"/>
              </a:rPr>
              <a:pPr algn="r" defTabSz="927100" eaLnBrk="0" hangingPunct="0"/>
              <a:t>4</a:t>
            </a:fld>
            <a:endParaRPr lang="en-US" sz="1200" b="0" i="0" dirty="0">
              <a:latin typeface="Helvetica" pitchFamily="-65" charset="0"/>
            </a:endParaRPr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696913"/>
            <a:ext cx="4510088" cy="3486150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6" y="4416426"/>
            <a:ext cx="5607050" cy="4183063"/>
          </a:xfrm>
          <a:noFill/>
          <a:ln/>
        </p:spPr>
        <p:txBody>
          <a:bodyPr/>
          <a:lstStyle/>
          <a:p>
            <a:pPr marL="817562" lvl="1" indent="-476250"/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The rationale for a new knowledge process lies in that there is vast knowledge on migration and development, but it is not always easily accessible to policy makers</a:t>
            </a:r>
          </a:p>
          <a:p>
            <a:pPr marL="815975" lvl="1" indent="-476250"/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Existing knowledge is spread out over many disciplines, and is not easily amenable for use in policy making</a:t>
            </a:r>
          </a:p>
          <a:p>
            <a:pPr marL="817562" lvl="1" indent="-476250"/>
            <a:r>
              <a:rPr lang="en-US" sz="1400" dirty="0" smtClean="0">
                <a:latin typeface="Arial" pitchFamily="34" charset="0"/>
                <a:ea typeface="ＭＳ Ｐゴシック" pitchFamily="34" charset="-128"/>
              </a:rPr>
              <a:t>When it comes to designing specific policies, there may be knowledge gaps; creation of new evidence and analysis is necessary in such cases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962400" y="8839201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68" tIns="46534" rIns="93068" bIns="46534" anchor="b"/>
          <a:lstStyle/>
          <a:p>
            <a:pPr algn="r" defTabSz="930275"/>
            <a:fld id="{2E0491AE-5210-4E06-8177-1ABF3F1CDC12}" type="slidenum">
              <a:rPr lang="en-US" sz="1200" i="0">
                <a:latin typeface="Helvetica" pitchFamily="34" charset="0"/>
              </a:rPr>
              <a:pPr algn="r" defTabSz="930275"/>
              <a:t>5</a:t>
            </a:fld>
            <a:endParaRPr lang="en-US" sz="1200" i="0">
              <a:latin typeface="Helvetica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9363" y="696913"/>
            <a:ext cx="4511675" cy="34861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6" y="4416426"/>
            <a:ext cx="5607050" cy="4183063"/>
          </a:xfrm>
          <a:noFill/>
          <a:ln/>
        </p:spPr>
        <p:txBody>
          <a:bodyPr/>
          <a:lstStyle/>
          <a:p>
            <a:pPr marL="476250" indent="-476250">
              <a:spcBef>
                <a:spcPts val="600"/>
              </a:spcBef>
              <a:spcAft>
                <a:spcPts val="600"/>
              </a:spcAft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KNOMAD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is an open, inclusive, </a:t>
            </a:r>
            <a:r>
              <a:rPr lang="en-US" sz="1400" dirty="0" smtClean="0"/>
              <a:t>multidisciplinary  knowledge partnership</a:t>
            </a:r>
          </a:p>
          <a:p>
            <a:pPr marL="476250" indent="-476250"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/>
              <a:t>It aims to generate a menu of policy choices based on analytical evidence and quality control through peer-review </a:t>
            </a:r>
          </a:p>
          <a:p>
            <a:pPr marL="476250" indent="-476250"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/>
              <a:t>As a part of its learning efforts, </a:t>
            </a:r>
            <a:r>
              <a:rPr lang="en-US" sz="1400" dirty="0" err="1" smtClean="0"/>
              <a:t>KNOMAD</a:t>
            </a:r>
            <a:r>
              <a:rPr lang="en-US" sz="1400" dirty="0" smtClean="0"/>
              <a:t> will also assist in some pilot policy operations and capacity building activities</a:t>
            </a:r>
          </a:p>
          <a:p>
            <a:pPr marL="476250" indent="-476250">
              <a:spcBef>
                <a:spcPts val="600"/>
              </a:spcBef>
              <a:spcAft>
                <a:spcPts val="600"/>
              </a:spcAft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KNOMAD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is more than a technical web platform for information sharing – it is a knowledge process and a partnership among stakeholders</a:t>
            </a:r>
          </a:p>
          <a:p>
            <a:pPr marL="476250" indent="-476250"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It is intended to be a global public good that learns from and shares knowledge with country clients, non-governmental organizations, researchers, international organizations, the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GFMD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and individuals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962400" y="8839201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68" tIns="46534" rIns="93068" bIns="46534" anchor="b"/>
          <a:lstStyle/>
          <a:p>
            <a:pPr algn="r" defTabSz="930275"/>
            <a:fld id="{2E0491AE-5210-4E06-8177-1ABF3F1CDC12}" type="slidenum">
              <a:rPr lang="en-US" sz="1200" i="0">
                <a:latin typeface="Helvetica" pitchFamily="34" charset="0"/>
              </a:rPr>
              <a:pPr algn="r" defTabSz="930275"/>
              <a:t>6</a:t>
            </a:fld>
            <a:endParaRPr lang="en-US" sz="1200" i="0">
              <a:latin typeface="Helvetica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9363" y="696913"/>
            <a:ext cx="4511675" cy="34861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6" y="4416426"/>
            <a:ext cx="5607050" cy="4183063"/>
          </a:xfrm>
          <a:noFill/>
          <a:ln/>
        </p:spPr>
        <p:txBody>
          <a:bodyPr/>
          <a:lstStyle/>
          <a:p>
            <a:pPr marL="360362" lvl="0" indent="-47625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The World Bank has set up a MDTF; currently it has two donors – SDC and GIZ.</a:t>
            </a:r>
          </a:p>
          <a:p>
            <a:pPr marL="360362" lvl="0" indent="-47625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A small group of staff based in Washington will support the KNOMAD process</a:t>
            </a:r>
          </a:p>
          <a:p>
            <a:pPr marL="360362" lvl="0" indent="-47625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An advisory committee will be set up; headed by a managing director of the World Bank, Mr. </a:t>
            </a:r>
            <a:r>
              <a:rPr lang="en-US" sz="1400" dirty="0" err="1" smtClean="0"/>
              <a:t>Mahmoud</a:t>
            </a:r>
            <a:r>
              <a:rPr lang="en-US" sz="1400" dirty="0" smtClean="0"/>
              <a:t> </a:t>
            </a:r>
            <a:r>
              <a:rPr lang="en-US" sz="1400" dirty="0" err="1" smtClean="0"/>
              <a:t>Mohieldin</a:t>
            </a:r>
            <a:endParaRPr lang="en-US" sz="1400" dirty="0" smtClean="0"/>
          </a:p>
          <a:p>
            <a:pPr marL="360362" lvl="0" indent="-47625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The Advisory Committee to provide strategic vision, help it to complement other activities and protect it from competition</a:t>
            </a:r>
          </a:p>
          <a:p>
            <a:pPr marL="360362" lvl="0" indent="-47625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Besides fund raising, donors (multilateral and bilateral donors, foundations) are expected to act as a bridge between their own stakeholders and the KNOMAD and to ensure synergy between KNOMAD activities and other initiatives </a:t>
            </a:r>
          </a:p>
          <a:p>
            <a:pPr marL="360362" lvl="0" indent="-47625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The impact of the </a:t>
            </a:r>
            <a:r>
              <a:rPr lang="en-US" sz="1400" dirty="0" err="1" smtClean="0"/>
              <a:t>KP</a:t>
            </a:r>
            <a:r>
              <a:rPr lang="en-US" sz="1400" dirty="0" smtClean="0"/>
              <a:t> will be enhanced through reliance on volunteer contributions, although it will be essential to pay for more substantial work to ensure quality</a:t>
            </a:r>
          </a:p>
          <a:p>
            <a:pPr marL="360362" lvl="0" indent="-47625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The Thematic Working Groups will form the core of the </a:t>
            </a:r>
            <a:r>
              <a:rPr lang="en-US" sz="1400" dirty="0" err="1" smtClean="0"/>
              <a:t>KNOMAD</a:t>
            </a:r>
            <a:r>
              <a:rPr lang="en-US" sz="1400" dirty="0" smtClean="0"/>
              <a:t>. Currently we have proposed 12 </a:t>
            </a:r>
            <a:r>
              <a:rPr lang="en-US" sz="1400" dirty="0" err="1" smtClean="0"/>
              <a:t>TWGs</a:t>
            </a:r>
            <a:r>
              <a:rPr lang="en-US" sz="1400" dirty="0" smtClean="0"/>
              <a:t>; each </a:t>
            </a:r>
            <a:r>
              <a:rPr lang="en-US" sz="1400" dirty="0" err="1" smtClean="0"/>
              <a:t>TWG</a:t>
            </a:r>
            <a:r>
              <a:rPr lang="en-US" sz="1400" dirty="0" smtClean="0"/>
              <a:t> will have a chair and co-chair and a few experts</a:t>
            </a:r>
          </a:p>
          <a:p>
            <a:pPr marL="360362" lvl="0" indent="-47625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Day-to-day interactions  among  members of a TWG will take place via video- or audio-conferencing; but each TWG group will meet at least once face-to-face in a retreat, and there will also be an annual meeting of the KNOMAD</a:t>
            </a:r>
            <a:endParaRPr lang="en-GB" sz="1400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DC4E-7A99-4A5A-8E29-33CC5C836C3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962400" y="8839201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68" tIns="46534" rIns="93068" bIns="46534" anchor="b"/>
          <a:lstStyle/>
          <a:p>
            <a:pPr algn="r" defTabSz="930275"/>
            <a:fld id="{2E0491AE-5210-4E06-8177-1ABF3F1CDC12}" type="slidenum">
              <a:rPr lang="en-US" sz="1200" i="0">
                <a:latin typeface="Helvetica" pitchFamily="34" charset="0"/>
              </a:rPr>
              <a:pPr algn="r" defTabSz="930275"/>
              <a:t>8</a:t>
            </a:fld>
            <a:endParaRPr lang="en-US" sz="1200" i="0">
              <a:latin typeface="Helvetica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9363" y="696913"/>
            <a:ext cx="4511675" cy="34861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6" y="4416426"/>
            <a:ext cx="5607050" cy="4183063"/>
          </a:xfrm>
          <a:noFill/>
          <a:ln/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</a:pPr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0" y="511175"/>
            <a:ext cx="10074275" cy="6767513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lang="en-US" b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1598613" y="1935163"/>
            <a:ext cx="7181850" cy="1504950"/>
          </a:xfrm>
        </p:spPr>
        <p:txBody>
          <a:bodyPr anchor="t"/>
          <a:lstStyle>
            <a:lvl1pPr defTabSz="1014413">
              <a:lnSpc>
                <a:spcPct val="120000"/>
              </a:lnSpc>
              <a:defRPr sz="3600"/>
            </a:lvl1pPr>
          </a:lstStyle>
          <a:p>
            <a:r>
              <a:rPr lang="en-US"/>
              <a:t>Bill Shaw’s extras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98613" y="793750"/>
            <a:ext cx="3876675" cy="822325"/>
          </a:xfrm>
        </p:spPr>
        <p:txBody>
          <a:bodyPr tIns="0" bIns="0">
            <a:spAutoFit/>
          </a:bodyPr>
          <a:lstStyle>
            <a:lvl1pPr marL="0" indent="0" defTabSz="1014413">
              <a:buFont typeface="Wingdings" pitchFamily="2" charset="2"/>
              <a:buNone/>
              <a:defRPr sz="1800" b="1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381000"/>
            <a:ext cx="2057400" cy="6781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381000"/>
            <a:ext cx="6019800" cy="6781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82296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14400" y="1447800"/>
            <a:ext cx="8229600" cy="57150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381000"/>
            <a:ext cx="8229600" cy="6781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40386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447800"/>
            <a:ext cx="40386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001E8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810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Two Line Titles</a:t>
            </a:r>
            <a:br>
              <a:rPr lang="en-US" smtClean="0"/>
            </a:br>
            <a:r>
              <a:rPr lang="en-US" smtClean="0"/>
              <a:t>One Line Titles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8229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0515" rIns="0" bIns="405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0"/>
            <a:r>
              <a:rPr lang="en-US" smtClean="0"/>
              <a:t>Second Line, etc.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0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ransition/>
  <p:txStyles>
    <p:titleStyle>
      <a:lvl1pPr algn="l" defTabSz="801688" rtl="0" eaLnBrk="0" fontAlgn="base" hangingPunct="0">
        <a:lnSpc>
          <a:spcPct val="108000"/>
        </a:lnSpc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+mj-lt"/>
          <a:ea typeface="ＭＳ Ｐゴシック" charset="0"/>
          <a:cs typeface="ＭＳ Ｐゴシック" charset="0"/>
        </a:defRPr>
      </a:lvl1pPr>
      <a:lvl2pPr algn="l" defTabSz="801688" rtl="0" eaLnBrk="0" fontAlgn="base" hangingPunct="0">
        <a:lnSpc>
          <a:spcPct val="108000"/>
        </a:lnSpc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Helvetica" pitchFamily="34" charset="0"/>
          <a:ea typeface="ＭＳ Ｐゴシック" charset="0"/>
          <a:cs typeface="ＭＳ Ｐゴシック" charset="0"/>
        </a:defRPr>
      </a:lvl2pPr>
      <a:lvl3pPr algn="l" defTabSz="801688" rtl="0" eaLnBrk="0" fontAlgn="base" hangingPunct="0">
        <a:lnSpc>
          <a:spcPct val="108000"/>
        </a:lnSpc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Helvetica" pitchFamily="34" charset="0"/>
          <a:ea typeface="ＭＳ Ｐゴシック" charset="0"/>
          <a:cs typeface="ＭＳ Ｐゴシック" charset="0"/>
        </a:defRPr>
      </a:lvl3pPr>
      <a:lvl4pPr algn="l" defTabSz="801688" rtl="0" eaLnBrk="0" fontAlgn="base" hangingPunct="0">
        <a:lnSpc>
          <a:spcPct val="108000"/>
        </a:lnSpc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Helvetica" pitchFamily="34" charset="0"/>
          <a:ea typeface="ＭＳ Ｐゴシック" charset="0"/>
          <a:cs typeface="ＭＳ Ｐゴシック" charset="0"/>
        </a:defRPr>
      </a:lvl4pPr>
      <a:lvl5pPr algn="l" defTabSz="801688" rtl="0" eaLnBrk="0" fontAlgn="base" hangingPunct="0">
        <a:lnSpc>
          <a:spcPct val="108000"/>
        </a:lnSpc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Helvetica" pitchFamily="34" charset="0"/>
          <a:ea typeface="ＭＳ Ｐゴシック" charset="0"/>
          <a:cs typeface="ＭＳ Ｐゴシック" charset="0"/>
        </a:defRPr>
      </a:lvl5pPr>
      <a:lvl6pPr marL="457200" algn="l" defTabSz="801688" rtl="0" eaLnBrk="0" fontAlgn="base" hangingPunct="0">
        <a:lnSpc>
          <a:spcPct val="108000"/>
        </a:lnSpc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Helvetica" pitchFamily="34" charset="0"/>
        </a:defRPr>
      </a:lvl6pPr>
      <a:lvl7pPr marL="914400" algn="l" defTabSz="801688" rtl="0" eaLnBrk="0" fontAlgn="base" hangingPunct="0">
        <a:lnSpc>
          <a:spcPct val="108000"/>
        </a:lnSpc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Helvetica" pitchFamily="34" charset="0"/>
        </a:defRPr>
      </a:lvl7pPr>
      <a:lvl8pPr marL="1371600" algn="l" defTabSz="801688" rtl="0" eaLnBrk="0" fontAlgn="base" hangingPunct="0">
        <a:lnSpc>
          <a:spcPct val="108000"/>
        </a:lnSpc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Helvetica" pitchFamily="34" charset="0"/>
        </a:defRPr>
      </a:lvl8pPr>
      <a:lvl9pPr marL="1828800" algn="l" defTabSz="801688" rtl="0" eaLnBrk="0" fontAlgn="base" hangingPunct="0">
        <a:lnSpc>
          <a:spcPct val="108000"/>
        </a:lnSpc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Helvetica" pitchFamily="34" charset="0"/>
        </a:defRPr>
      </a:lvl9pPr>
    </p:titleStyle>
    <p:bodyStyle>
      <a:lvl1pPr marL="341313" indent="-341313" algn="l" defTabSz="801688" rtl="0" eaLnBrk="0" fontAlgn="base" hangingPunct="0">
        <a:lnSpc>
          <a:spcPct val="108000"/>
        </a:lnSpc>
        <a:spcBef>
          <a:spcPct val="90000"/>
        </a:spcBef>
        <a:spcAft>
          <a:spcPct val="0"/>
        </a:spcAft>
        <a:buClr>
          <a:srgbClr val="FFFF32"/>
        </a:buClr>
        <a:buSzPct val="115000"/>
        <a:buFont typeface="Wingdings" pitchFamily="2" charset="2"/>
        <a:buChar char="Ÿ"/>
        <a:defRPr sz="25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2625" indent="-339725" algn="l" defTabSz="801688" rtl="0" eaLnBrk="0" fontAlgn="base" hangingPunct="0">
        <a:lnSpc>
          <a:spcPct val="108000"/>
        </a:lnSpc>
        <a:spcBef>
          <a:spcPct val="5000"/>
        </a:spcBef>
        <a:spcAft>
          <a:spcPct val="0"/>
        </a:spcAft>
        <a:buSzPct val="100000"/>
        <a:buChar char="–"/>
        <a:defRPr sz="2500">
          <a:solidFill>
            <a:schemeClr val="tx1"/>
          </a:solidFill>
          <a:latin typeface="+mn-lt"/>
          <a:ea typeface="ＭＳ Ｐゴシック" charset="0"/>
        </a:defRPr>
      </a:lvl2pPr>
      <a:lvl3pPr marL="1023938" indent="-339725" algn="l" defTabSz="801688" rtl="0" eaLnBrk="0" fontAlgn="base" hangingPunct="0">
        <a:lnSpc>
          <a:spcPct val="108000"/>
        </a:lnSpc>
        <a:spcBef>
          <a:spcPct val="5000"/>
        </a:spcBef>
        <a:spcAft>
          <a:spcPct val="0"/>
        </a:spcAft>
        <a:buSzPct val="100000"/>
        <a:buFont typeface="Wingdings" pitchFamily="2" charset="2"/>
        <a:buChar char=""/>
        <a:defRPr sz="2500">
          <a:solidFill>
            <a:schemeClr val="tx1"/>
          </a:solidFill>
          <a:latin typeface="+mn-lt"/>
          <a:ea typeface="ＭＳ Ｐゴシック" charset="0"/>
        </a:defRPr>
      </a:lvl3pPr>
      <a:lvl4pPr marL="1373188" indent="-347663" algn="l" defTabSz="801688" rtl="0" eaLnBrk="0" fontAlgn="base" hangingPunct="0">
        <a:lnSpc>
          <a:spcPct val="108000"/>
        </a:lnSpc>
        <a:spcBef>
          <a:spcPct val="5000"/>
        </a:spcBef>
        <a:spcAft>
          <a:spcPct val="0"/>
        </a:spcAft>
        <a:buSzPct val="100000"/>
        <a:buChar char="-"/>
        <a:defRPr sz="2500">
          <a:solidFill>
            <a:schemeClr val="tx1"/>
          </a:solidFill>
          <a:latin typeface="+mn-lt"/>
          <a:ea typeface="ＭＳ Ｐゴシック" charset="0"/>
        </a:defRPr>
      </a:lvl4pPr>
      <a:lvl5pPr marL="1708150" indent="-333375" algn="l" defTabSz="801688" rtl="0" eaLnBrk="0" fontAlgn="base" hangingPunct="0">
        <a:lnSpc>
          <a:spcPct val="108000"/>
        </a:lnSpc>
        <a:spcBef>
          <a:spcPct val="5000"/>
        </a:spcBef>
        <a:spcAft>
          <a:spcPct val="0"/>
        </a:spcAft>
        <a:buSzPct val="100000"/>
        <a:buFont typeface="Wingdings" pitchFamily="2" charset="2"/>
        <a:buChar char=""/>
        <a:defRPr sz="2500">
          <a:solidFill>
            <a:schemeClr val="tx1"/>
          </a:solidFill>
          <a:latin typeface="+mn-lt"/>
          <a:ea typeface="ＭＳ Ｐゴシック" charset="0"/>
        </a:defRPr>
      </a:lvl5pPr>
      <a:lvl6pPr marL="2165350" indent="-333375" algn="l" defTabSz="801688" rtl="0" eaLnBrk="0" fontAlgn="base" hangingPunct="0">
        <a:lnSpc>
          <a:spcPct val="108000"/>
        </a:lnSpc>
        <a:spcBef>
          <a:spcPct val="5000"/>
        </a:spcBef>
        <a:spcAft>
          <a:spcPct val="0"/>
        </a:spcAft>
        <a:buSzPct val="100000"/>
        <a:buFont typeface="Wingdings" pitchFamily="2" charset="2"/>
        <a:buChar char=""/>
        <a:defRPr sz="2500">
          <a:solidFill>
            <a:schemeClr val="tx1"/>
          </a:solidFill>
          <a:latin typeface="+mn-lt"/>
        </a:defRPr>
      </a:lvl6pPr>
      <a:lvl7pPr marL="2622550" indent="-333375" algn="l" defTabSz="801688" rtl="0" eaLnBrk="0" fontAlgn="base" hangingPunct="0">
        <a:lnSpc>
          <a:spcPct val="108000"/>
        </a:lnSpc>
        <a:spcBef>
          <a:spcPct val="5000"/>
        </a:spcBef>
        <a:spcAft>
          <a:spcPct val="0"/>
        </a:spcAft>
        <a:buSzPct val="100000"/>
        <a:buFont typeface="Wingdings" pitchFamily="2" charset="2"/>
        <a:buChar char=""/>
        <a:defRPr sz="2500">
          <a:solidFill>
            <a:schemeClr val="tx1"/>
          </a:solidFill>
          <a:latin typeface="+mn-lt"/>
        </a:defRPr>
      </a:lvl7pPr>
      <a:lvl8pPr marL="3079750" indent="-333375" algn="l" defTabSz="801688" rtl="0" eaLnBrk="0" fontAlgn="base" hangingPunct="0">
        <a:lnSpc>
          <a:spcPct val="108000"/>
        </a:lnSpc>
        <a:spcBef>
          <a:spcPct val="5000"/>
        </a:spcBef>
        <a:spcAft>
          <a:spcPct val="0"/>
        </a:spcAft>
        <a:buSzPct val="100000"/>
        <a:buFont typeface="Wingdings" pitchFamily="2" charset="2"/>
        <a:buChar char=""/>
        <a:defRPr sz="2500">
          <a:solidFill>
            <a:schemeClr val="tx1"/>
          </a:solidFill>
          <a:latin typeface="+mn-lt"/>
        </a:defRPr>
      </a:lvl8pPr>
      <a:lvl9pPr marL="3536950" indent="-333375" algn="l" defTabSz="801688" rtl="0" eaLnBrk="0" fontAlgn="base" hangingPunct="0">
        <a:lnSpc>
          <a:spcPct val="108000"/>
        </a:lnSpc>
        <a:spcBef>
          <a:spcPct val="5000"/>
        </a:spcBef>
        <a:spcAft>
          <a:spcPct val="0"/>
        </a:spcAft>
        <a:buSzPct val="100000"/>
        <a:buFont typeface="Wingdings" pitchFamily="2" charset="2"/>
        <a:buChar char=""/>
        <a:defRPr sz="2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omad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5" Type="http://schemas.openxmlformats.org/officeDocument/2006/relationships/hyperlink" Target="http://www.knomad.org/" TargetMode="External"/><Relationship Id="rId4" Type="http://schemas.openxmlformats.org/officeDocument/2006/relationships/hyperlink" Target="mailto:dratha@worldbank.org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762000" y="1066800"/>
            <a:ext cx="8763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93675" eaLnBrk="0" hangingPunct="0">
              <a:lnSpc>
                <a:spcPct val="108000"/>
              </a:lnSpc>
              <a:tabLst>
                <a:tab pos="3263900" algn="l"/>
              </a:tabLst>
            </a:pPr>
            <a:r>
              <a:rPr lang="en-US" sz="3600" i="0" dirty="0" smtClean="0">
                <a:solidFill>
                  <a:srgbClr val="FFFFFF"/>
                </a:solidFill>
                <a:latin typeface="Arial" charset="0"/>
                <a:ea typeface="+mn-ea"/>
              </a:rPr>
              <a:t>Global Knowledge Partnership on </a:t>
            </a:r>
            <a:br>
              <a:rPr lang="en-US" sz="3600" i="0" dirty="0" smtClean="0">
                <a:solidFill>
                  <a:srgbClr val="FFFFFF"/>
                </a:solidFill>
                <a:latin typeface="Arial" charset="0"/>
                <a:ea typeface="+mn-ea"/>
              </a:rPr>
            </a:br>
            <a:r>
              <a:rPr lang="en-US" sz="3600" i="0" dirty="0" smtClean="0">
                <a:solidFill>
                  <a:srgbClr val="FFFFFF"/>
                </a:solidFill>
                <a:latin typeface="Arial" charset="0"/>
                <a:ea typeface="+mn-ea"/>
              </a:rPr>
              <a:t>Migration and Development </a:t>
            </a:r>
          </a:p>
          <a:p>
            <a:pPr defTabSz="193675" eaLnBrk="0" hangingPunct="0">
              <a:lnSpc>
                <a:spcPct val="108000"/>
              </a:lnSpc>
              <a:tabLst>
                <a:tab pos="3263900" algn="l"/>
              </a:tabLst>
            </a:pPr>
            <a:r>
              <a:rPr lang="en-US" sz="3600" i="0" dirty="0" smtClean="0">
                <a:solidFill>
                  <a:srgbClr val="FFFFFF"/>
                </a:solidFill>
                <a:latin typeface="Arial" charset="0"/>
                <a:ea typeface="+mn-ea"/>
              </a:rPr>
              <a:t>(</a:t>
            </a:r>
            <a:r>
              <a:rPr lang="en-US" sz="3600" i="0" dirty="0" err="1" smtClean="0">
                <a:solidFill>
                  <a:srgbClr val="FFFFFF"/>
                </a:solidFill>
                <a:latin typeface="Arial" charset="0"/>
                <a:ea typeface="+mn-ea"/>
              </a:rPr>
              <a:t>KNOMAD</a:t>
            </a:r>
            <a:r>
              <a:rPr lang="en-US" sz="3600" i="0" dirty="0" smtClean="0">
                <a:solidFill>
                  <a:srgbClr val="FFFFFF"/>
                </a:solidFill>
                <a:latin typeface="Arial" charset="0"/>
                <a:ea typeface="+mn-ea"/>
              </a:rPr>
              <a:t>)</a:t>
            </a:r>
          </a:p>
          <a:p>
            <a:pPr defTabSz="193675" eaLnBrk="0" hangingPunct="0">
              <a:lnSpc>
                <a:spcPct val="108000"/>
              </a:lnSpc>
              <a:tabLst>
                <a:tab pos="3263900" algn="l"/>
              </a:tabLst>
            </a:pPr>
            <a:r>
              <a:rPr lang="en-US" sz="2400" b="0" i="0" dirty="0" smtClean="0">
                <a:solidFill>
                  <a:srgbClr val="FFFFFF"/>
                </a:solidFill>
              </a:rPr>
              <a:t/>
            </a:r>
            <a:br>
              <a:rPr lang="en-US" sz="2400" b="0" i="0" dirty="0" smtClean="0">
                <a:solidFill>
                  <a:srgbClr val="FFFFFF"/>
                </a:solidFill>
              </a:rPr>
            </a:br>
            <a:endParaRPr lang="en-US" sz="2400" b="0" i="0" dirty="0" smtClean="0">
              <a:solidFill>
                <a:srgbClr val="FFFFFF"/>
              </a:solidFill>
            </a:endParaRPr>
          </a:p>
          <a:p>
            <a:pPr algn="ctr" defTabSz="193675" eaLnBrk="0" hangingPunct="0">
              <a:lnSpc>
                <a:spcPct val="108000"/>
              </a:lnSpc>
              <a:tabLst>
                <a:tab pos="3263900" algn="l"/>
              </a:tabLst>
            </a:pPr>
            <a:r>
              <a:rPr lang="en-US" sz="2400" b="0" i="0" dirty="0" smtClean="0">
                <a:solidFill>
                  <a:srgbClr val="FFFFFF"/>
                </a:solidFill>
                <a:hlinkClick r:id="rId3"/>
              </a:rPr>
              <a:t>www.knomad.org</a:t>
            </a:r>
            <a:endParaRPr lang="en-US" sz="2400" b="0" i="0" dirty="0" smtClean="0">
              <a:solidFill>
                <a:srgbClr val="FFFFFF"/>
              </a:solidFill>
            </a:endParaRPr>
          </a:p>
          <a:p>
            <a:pPr defTabSz="193675" eaLnBrk="0" hangingPunct="0">
              <a:lnSpc>
                <a:spcPct val="108000"/>
              </a:lnSpc>
              <a:tabLst>
                <a:tab pos="3263900" algn="l"/>
              </a:tabLst>
            </a:pPr>
            <a:endParaRPr lang="en-US" sz="2400" b="0" i="0" dirty="0" smtClean="0">
              <a:solidFill>
                <a:srgbClr val="FFFFFF"/>
              </a:solidFill>
            </a:endParaRPr>
          </a:p>
          <a:p>
            <a:pPr defTabSz="193675" eaLnBrk="0" hangingPunct="0">
              <a:lnSpc>
                <a:spcPct val="108000"/>
              </a:lnSpc>
              <a:tabLst>
                <a:tab pos="3263900" algn="l"/>
              </a:tabLst>
            </a:pPr>
            <a:endParaRPr lang="en-US" sz="2400" b="0" i="0" dirty="0" smtClean="0">
              <a:solidFill>
                <a:srgbClr val="FFFFFF"/>
              </a:solidFill>
            </a:endParaRPr>
          </a:p>
          <a:p>
            <a:pPr algn="r" defTabSz="193675" eaLnBrk="0" hangingPunct="0">
              <a:lnSpc>
                <a:spcPct val="108000"/>
              </a:lnSpc>
              <a:tabLst>
                <a:tab pos="3263900" algn="l"/>
              </a:tabLst>
            </a:pPr>
            <a:r>
              <a:rPr lang="en-US" sz="2000" b="0" dirty="0" smtClean="0">
                <a:solidFill>
                  <a:srgbClr val="FFFFFF"/>
                </a:solidFill>
              </a:rPr>
              <a:t>Contact: </a:t>
            </a:r>
            <a:r>
              <a:rPr lang="en-US" sz="2000" b="0" dirty="0" err="1" smtClean="0">
                <a:solidFill>
                  <a:srgbClr val="FFFFFF"/>
                </a:solidFill>
              </a:rPr>
              <a:t>Dilip</a:t>
            </a:r>
            <a:r>
              <a:rPr lang="en-US" sz="2000" b="0" dirty="0" smtClean="0">
                <a:solidFill>
                  <a:srgbClr val="FFFFFF"/>
                </a:solidFill>
              </a:rPr>
              <a:t> </a:t>
            </a:r>
            <a:r>
              <a:rPr lang="en-US" sz="2000" b="0" dirty="0" err="1" smtClean="0">
                <a:solidFill>
                  <a:srgbClr val="FFFFFF"/>
                </a:solidFill>
              </a:rPr>
              <a:t>Ratha</a:t>
            </a:r>
            <a:endParaRPr lang="en-US" sz="2000" b="0" dirty="0" smtClean="0">
              <a:solidFill>
                <a:srgbClr val="FFFFFF"/>
              </a:solidFill>
            </a:endParaRPr>
          </a:p>
          <a:p>
            <a:pPr algn="r" defTabSz="193675" eaLnBrk="0" hangingPunct="0">
              <a:lnSpc>
                <a:spcPct val="108000"/>
              </a:lnSpc>
              <a:tabLst>
                <a:tab pos="3263900" algn="l"/>
              </a:tabLst>
            </a:pPr>
            <a:r>
              <a:rPr lang="en-US" sz="2000" b="0" dirty="0" smtClean="0">
                <a:solidFill>
                  <a:srgbClr val="FFFFFF"/>
                </a:solidFill>
              </a:rPr>
              <a:t>World Bank</a:t>
            </a:r>
          </a:p>
          <a:p>
            <a:pPr algn="r" defTabSz="193675" eaLnBrk="0" hangingPunct="0">
              <a:lnSpc>
                <a:spcPct val="108000"/>
              </a:lnSpc>
              <a:tabLst>
                <a:tab pos="3263900" algn="l"/>
              </a:tabLst>
            </a:pPr>
            <a:r>
              <a:rPr lang="en-US" sz="2000" b="0" dirty="0" smtClean="0">
                <a:solidFill>
                  <a:srgbClr val="FFFFFF"/>
                </a:solidFill>
              </a:rPr>
              <a:t>Washington DC</a:t>
            </a:r>
          </a:p>
          <a:p>
            <a:pPr algn="r" defTabSz="193675" eaLnBrk="0" hangingPunct="0">
              <a:lnSpc>
                <a:spcPct val="108000"/>
              </a:lnSpc>
              <a:tabLst>
                <a:tab pos="3263900" algn="l"/>
              </a:tabLst>
            </a:pPr>
            <a:r>
              <a:rPr lang="en-US" sz="2000" b="0" dirty="0" smtClean="0">
                <a:solidFill>
                  <a:srgbClr val="FFFFFF"/>
                </a:solidFill>
              </a:rPr>
              <a:t>dratha@worldbank.org</a:t>
            </a:r>
            <a:endParaRPr lang="en-US" sz="2000" b="0" dirty="0" smtClean="0">
              <a:solidFill>
                <a:srgbClr val="FFFFFF"/>
              </a:solidFill>
            </a:endParaRPr>
          </a:p>
          <a:p>
            <a:pPr defTabSz="193675" eaLnBrk="0" hangingPunct="0">
              <a:lnSpc>
                <a:spcPct val="108000"/>
              </a:lnSpc>
              <a:tabLst>
                <a:tab pos="3263900" algn="l"/>
              </a:tabLst>
            </a:pPr>
            <a:endParaRPr lang="en-US" sz="2400" b="0" i="0" dirty="0" smtClean="0">
              <a:solidFill>
                <a:srgbClr val="FFFFFF"/>
              </a:solidFill>
            </a:endParaRPr>
          </a:p>
          <a:p>
            <a:pPr defTabSz="193675" eaLnBrk="0" hangingPunct="0">
              <a:lnSpc>
                <a:spcPct val="108000"/>
              </a:lnSpc>
              <a:tabLst>
                <a:tab pos="3263900" algn="l"/>
              </a:tabLst>
            </a:pPr>
            <a:endParaRPr lang="en-US" sz="2400" b="0" i="0" dirty="0" smtClean="0">
              <a:solidFill>
                <a:srgbClr val="FFFFFF"/>
              </a:solidFill>
            </a:endParaRPr>
          </a:p>
          <a:p>
            <a:pPr defTabSz="193675" eaLnBrk="0" hangingPunct="0">
              <a:lnSpc>
                <a:spcPct val="108000"/>
              </a:lnSpc>
              <a:tabLst>
                <a:tab pos="3263900" algn="l"/>
              </a:tabLst>
            </a:pPr>
            <a:endParaRPr lang="en-US" sz="2400" b="0" i="0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43000"/>
            <a:ext cx="8231188" cy="6096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Cross-cutting themes	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209800"/>
            <a:ext cx="8610600" cy="3733800"/>
          </a:xfrm>
        </p:spPr>
        <p:txBody>
          <a:bodyPr/>
          <a:lstStyle/>
          <a:p>
            <a:pPr marL="476250" indent="-47625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Monitoring and Impact Evaluation</a:t>
            </a:r>
          </a:p>
          <a:p>
            <a:pPr marL="476250" indent="-47625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Capacity Building</a:t>
            </a:r>
          </a:p>
          <a:p>
            <a:pPr marL="476250" indent="-47625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Gender</a:t>
            </a:r>
          </a:p>
          <a:p>
            <a:pPr marL="476250" indent="-476250">
              <a:spcBef>
                <a:spcPts val="600"/>
              </a:spcBef>
              <a:spcAft>
                <a:spcPts val="600"/>
              </a:spcAft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Public perception and communication?</a:t>
            </a:r>
          </a:p>
          <a:p>
            <a:pPr marL="476250" indent="-476250">
              <a:spcBef>
                <a:spcPts val="600"/>
              </a:spcBef>
              <a:spcAft>
                <a:spcPts val="600"/>
              </a:spcAft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535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81000"/>
            <a:ext cx="8231188" cy="5334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Partnerships 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19200"/>
            <a:ext cx="8610600" cy="5715000"/>
          </a:xfrm>
        </p:spPr>
        <p:txBody>
          <a:bodyPr/>
          <a:lstStyle/>
          <a:p>
            <a:pPr marL="476250" indent="-476250"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International and regional agencies</a:t>
            </a:r>
          </a:p>
          <a:p>
            <a:pPr marL="476250" indent="-476250"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Universities and research institutions</a:t>
            </a:r>
          </a:p>
          <a:p>
            <a:pPr marL="476250" indent="-476250"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Think tanks</a:t>
            </a:r>
          </a:p>
          <a:p>
            <a:pPr marL="476250" indent="-476250"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International Initiatives</a:t>
            </a:r>
          </a:p>
          <a:p>
            <a:pPr marL="476250" indent="-476250"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Networks</a:t>
            </a:r>
          </a:p>
          <a:p>
            <a:pPr marL="476250" indent="-476250"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Civil Society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spcBef>
                <a:spcPts val="600"/>
              </a:spcBef>
              <a:buFontTx/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533401"/>
            <a:ext cx="9067801" cy="762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Outputs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76400"/>
            <a:ext cx="8694420" cy="5181600"/>
          </a:xfrm>
        </p:spPr>
        <p:txBody>
          <a:bodyPr/>
          <a:lstStyle/>
          <a:p>
            <a:pPr marL="476195" indent="-476195">
              <a:spcBef>
                <a:spcPts val="599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A menu of policy choices</a:t>
            </a:r>
          </a:p>
          <a:p>
            <a:pPr marL="476195" indent="-476195">
              <a:spcBef>
                <a:spcPts val="599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Analytical research products</a:t>
            </a:r>
          </a:p>
          <a:p>
            <a:pPr marL="476195" indent="-476195">
              <a:spcBef>
                <a:spcPts val="599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Policy briefs</a:t>
            </a:r>
          </a:p>
          <a:p>
            <a:pPr marL="476195" indent="-476195">
              <a:spcBef>
                <a:spcPts val="599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Operational toolkits, fact books</a:t>
            </a:r>
          </a:p>
          <a:p>
            <a:pPr marL="476195" indent="-476195">
              <a:spcBef>
                <a:spcPts val="599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Web-based anthologies, archives, blogs</a:t>
            </a:r>
          </a:p>
          <a:p>
            <a:pPr marL="476195" indent="-476195">
              <a:spcBef>
                <a:spcPts val="599"/>
              </a:spcBef>
              <a:buFont typeface="Arial" pitchFamily="34" charset="0"/>
              <a:buChar char="•"/>
            </a:pPr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Few pilot projects and capacity building activities</a:t>
            </a:r>
          </a:p>
          <a:p>
            <a:pPr marL="476195" indent="-476195">
              <a:spcBef>
                <a:spcPts val="599"/>
              </a:spcBef>
              <a:buFont typeface="Arial" pitchFamily="34" charset="0"/>
              <a:buChar char="•"/>
            </a:pPr>
            <a:endParaRPr lang="en-US" sz="2400" i="1" dirty="0" smtClean="0">
              <a:latin typeface="Helvetica" pitchFamily="34" charset="0"/>
              <a:cs typeface="Helvetica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Helvetica" pitchFamily="34" charset="0"/>
              <a:cs typeface="Helvetica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727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81000"/>
            <a:ext cx="8231188" cy="5334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Time line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610600" cy="5410200"/>
          </a:xfrm>
        </p:spPr>
        <p:txBody>
          <a:bodyPr/>
          <a:lstStyle/>
          <a:p>
            <a:pPr marL="476250" indent="-476250"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Inception phase (ending March 2013)</a:t>
            </a:r>
          </a:p>
          <a:p>
            <a:pPr marL="476250" indent="-476250">
              <a:spcBef>
                <a:spcPts val="600"/>
              </a:spcBef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76250" indent="-476250"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Implementation phase (April 2013-Dec 2017)</a:t>
            </a:r>
          </a:p>
          <a:p>
            <a:pPr marL="476250" indent="-476250">
              <a:spcBef>
                <a:spcPts val="600"/>
              </a:spcBef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76250" indent="-476250"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Evaluation – 2016</a:t>
            </a:r>
          </a:p>
          <a:p>
            <a:pPr marL="476250" indent="-476250">
              <a:spcBef>
                <a:spcPts val="600"/>
              </a:spcBef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76250" indent="-476250"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Pilot projects – 2016-17</a:t>
            </a:r>
          </a:p>
          <a:p>
            <a:pPr marL="476250" indent="-476250">
              <a:spcBef>
                <a:spcPts val="600"/>
              </a:spcBef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76250" indent="-476250"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Exit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695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81000"/>
            <a:ext cx="8991600" cy="762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Be a partner of KNOMAD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610600" cy="5410200"/>
          </a:xfrm>
        </p:spPr>
        <p:txBody>
          <a:bodyPr/>
          <a:lstStyle/>
          <a:p>
            <a:pPr marL="476250" indent="-476250"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Participate in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one or more of the 12 thematic working groups</a:t>
            </a:r>
          </a:p>
          <a:p>
            <a:pPr marL="476250" indent="-476250"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Collaborate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on research with KNOMAD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team of experts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76250" indent="-476250"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Raise visibility of your research and influence policy</a:t>
            </a:r>
          </a:p>
          <a:p>
            <a:pPr marL="476250" indent="-476250"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ntribute papers to the KNOMAD process for publication as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policy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briefs, journal articles or book chapters</a:t>
            </a:r>
          </a:p>
          <a:p>
            <a:pPr marL="476250" indent="-476250">
              <a:spcBef>
                <a:spcPts val="600"/>
              </a:spcBef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81000"/>
            <a:ext cx="8991600" cy="762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International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logo competition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610600" cy="2286000"/>
          </a:xfrm>
        </p:spPr>
        <p:txBody>
          <a:bodyPr/>
          <a:lstStyle/>
          <a:p>
            <a:pPr marL="476250" indent="-476250"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$2.500 prize</a:t>
            </a:r>
          </a:p>
          <a:p>
            <a:pPr marL="476250" indent="-476250"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Closing date January 15, 2013</a:t>
            </a:r>
          </a:p>
          <a:p>
            <a:pPr marL="476250" indent="-476250"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To submit, email </a:t>
            </a:r>
            <a:r>
              <a:rPr lang="en-US" sz="2400" u="sng" dirty="0" smtClean="0">
                <a:latin typeface="Arial" pitchFamily="34" charset="0"/>
                <a:cs typeface="Arial" pitchFamily="34" charset="0"/>
                <a:hlinkClick r:id="rId4"/>
              </a:rPr>
              <a:t>dratha@worldbank.org</a:t>
            </a:r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76250" indent="-476250"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Visit </a:t>
            </a:r>
            <a:r>
              <a:rPr lang="en-US" sz="2400" u="sng" dirty="0" smtClean="0">
                <a:latin typeface="Arial" pitchFamily="34" charset="0"/>
                <a:cs typeface="Arial" pitchFamily="34" charset="0"/>
                <a:hlinkClick r:id="rId5"/>
              </a:rPr>
              <a:t>www.knomad.org</a:t>
            </a:r>
            <a:endParaRPr lang="en-US" sz="2400" u="sng" dirty="0" smtClean="0">
              <a:latin typeface="Arial" pitchFamily="34" charset="0"/>
              <a:cs typeface="Arial" pitchFamily="34" charset="0"/>
            </a:endParaRPr>
          </a:p>
          <a:p>
            <a:pPr marL="476250" indent="-476250">
              <a:spcBef>
                <a:spcPts val="600"/>
              </a:spcBef>
              <a:buNone/>
            </a:pPr>
            <a:endParaRPr lang="en-US" sz="2400" u="sng" dirty="0" smtClean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541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81000"/>
            <a:ext cx="8231188" cy="533400"/>
          </a:xfrm>
        </p:spPr>
        <p:txBody>
          <a:bodyPr/>
          <a:lstStyle/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19200"/>
            <a:ext cx="8610600" cy="5943600"/>
          </a:xfrm>
        </p:spPr>
        <p:txBody>
          <a:bodyPr/>
          <a:lstStyle/>
          <a:p>
            <a:pPr marL="341313" lvl="1" indent="-1588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3200" i="1" dirty="0" smtClean="0">
                <a:latin typeface="Book Antiqua" pitchFamily="18" charset="0"/>
                <a:cs typeface="Arial" pitchFamily="34" charset="0"/>
              </a:rPr>
              <a:t>We shall not cease from exploration. And the end of all our exploring will be to arrive where we started and know the place for the first time</a:t>
            </a:r>
            <a:endParaRPr lang="en-US" sz="2800" i="1" dirty="0" smtClean="0">
              <a:latin typeface="Book Antiqua" pitchFamily="18" charset="0"/>
              <a:cs typeface="Arial" pitchFamily="34" charset="0"/>
            </a:endParaRPr>
          </a:p>
          <a:p>
            <a:pPr marL="341313" lvl="1" indent="-1588" algn="r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2400" dirty="0" smtClean="0">
                <a:latin typeface="Book Antiqua" pitchFamily="18" charset="0"/>
                <a:cs typeface="Arial" pitchFamily="34" charset="0"/>
              </a:rPr>
              <a:t>TS Eliot</a:t>
            </a:r>
            <a:endParaRPr lang="en-US" sz="3200" dirty="0" smtClean="0"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9067800" cy="6858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Migration affects development</a:t>
            </a:r>
          </a:p>
        </p:txBody>
      </p:sp>
    </p:spTree>
  </p:cSld>
  <p:clrMapOvr>
    <a:masterClrMapping/>
  </p:clrMapOvr>
  <p:transition advTm="2761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1524000"/>
            <a:ext cx="8001000" cy="762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Development </a:t>
            </a: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also affects </a:t>
            </a: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migration</a:t>
            </a:r>
          </a:p>
        </p:txBody>
      </p:sp>
    </p:spTree>
  </p:cSld>
  <p:clrMapOvr>
    <a:masterClrMapping/>
  </p:clrMapOvr>
  <p:transition advTm="3136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895600"/>
            <a:ext cx="7391400" cy="17526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Interactions between migration and development are complex, </a:t>
            </a: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/>
            </a:r>
            <a:br>
              <a:rPr lang="en-US" dirty="0" smtClean="0">
                <a:latin typeface="Arial" pitchFamily="34" charset="0"/>
                <a:ea typeface="ＭＳ Ｐゴシック" pitchFamily="34" charset="-128"/>
              </a:rPr>
            </a:b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and </a:t>
            </a:r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multi-dimensional</a:t>
            </a:r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ransition advTm="3931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9601200" cy="5334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Rationale for </a:t>
            </a:r>
            <a:r>
              <a:rPr lang="en-US" dirty="0" err="1" smtClean="0">
                <a:latin typeface="Arial" pitchFamily="34" charset="0"/>
                <a:ea typeface="ＭＳ Ｐゴシック" pitchFamily="34" charset="-128"/>
              </a:rPr>
              <a:t>KNOMAD</a:t>
            </a:r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447800"/>
            <a:ext cx="8839200" cy="5486400"/>
          </a:xfrm>
        </p:spPr>
        <p:txBody>
          <a:bodyPr/>
          <a:lstStyle/>
          <a:p>
            <a:pPr marL="476250" indent="-476250"/>
            <a:r>
              <a:rPr lang="en-US" sz="2400" dirty="0" smtClean="0">
                <a:latin typeface="Arial" pitchFamily="34" charset="0"/>
                <a:ea typeface="ＭＳ Ｐゴシック" pitchFamily="34" charset="-128"/>
              </a:rPr>
              <a:t>Vast knowledge not always accessible to policy makers</a:t>
            </a:r>
          </a:p>
          <a:p>
            <a:pPr marL="474663" indent="-476250"/>
            <a:r>
              <a:rPr lang="en-US" sz="2400" dirty="0" smtClean="0">
                <a:latin typeface="Arial" pitchFamily="34" charset="0"/>
                <a:ea typeface="ＭＳ Ｐゴシック" pitchFamily="34" charset="-128"/>
              </a:rPr>
              <a:t>Knowledge s</a:t>
            </a:r>
            <a:r>
              <a:rPr lang="en-US" sz="2400" dirty="0" smtClean="0">
                <a:latin typeface="Arial" pitchFamily="34" charset="0"/>
                <a:ea typeface="ＭＳ Ｐゴシック" pitchFamily="34" charset="-128"/>
              </a:rPr>
              <a:t>pread </a:t>
            </a:r>
            <a:r>
              <a:rPr lang="en-US" sz="2400" dirty="0" smtClean="0">
                <a:latin typeface="Arial" pitchFamily="34" charset="0"/>
                <a:ea typeface="ＭＳ Ｐゴシック" pitchFamily="34" charset="-128"/>
              </a:rPr>
              <a:t>out over many disciplines</a:t>
            </a:r>
          </a:p>
          <a:p>
            <a:pPr marL="476250" indent="-476250"/>
            <a:r>
              <a:rPr lang="en-US" sz="2400" dirty="0" smtClean="0">
                <a:latin typeface="Arial" pitchFamily="34" charset="0"/>
                <a:ea typeface="ＭＳ Ｐゴシック" pitchFamily="34" charset="-128"/>
              </a:rPr>
              <a:t>There are information and knowledge gaps in many ke</a:t>
            </a:r>
            <a:r>
              <a:rPr lang="en-US" sz="2400" dirty="0" smtClean="0">
                <a:latin typeface="Arial" pitchFamily="34" charset="0"/>
                <a:ea typeface="ＭＳ Ｐゴシック" pitchFamily="34" charset="-128"/>
              </a:rPr>
              <a:t>y areas of migration and development</a:t>
            </a:r>
            <a:endParaRPr lang="en-US" sz="2400" dirty="0" smtClean="0">
              <a:latin typeface="Arial" pitchFamily="34" charset="0"/>
              <a:ea typeface="ＭＳ Ｐゴシック" pitchFamily="34" charset="-128"/>
            </a:endParaRPr>
          </a:p>
          <a:p>
            <a:pPr marL="476250" indent="-476250">
              <a:buNone/>
            </a:pPr>
            <a:endParaRPr lang="en-US" sz="28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custDataLst>
      <p:tags r:id="rId1"/>
    </p:custDataLst>
  </p:cSld>
  <p:clrMapOvr>
    <a:masterClrMapping/>
  </p:clrMapOvr>
  <p:transition advTm="873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231188" cy="762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KNOMAD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52600"/>
            <a:ext cx="8610600" cy="5486400"/>
          </a:xfrm>
        </p:spPr>
        <p:txBody>
          <a:bodyPr/>
          <a:lstStyle/>
          <a:p>
            <a:pPr marL="476250" indent="-47625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Open, inclusive, </a:t>
            </a:r>
            <a:r>
              <a:rPr lang="en-US" sz="2400" dirty="0" smtClean="0"/>
              <a:t>multidisciplinary  knowledge partnership</a:t>
            </a:r>
          </a:p>
          <a:p>
            <a:pPr marL="476250" indent="-47625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To generate a menu of policy choices, based on analytical evidence and quality control through peer-review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76250" indent="-47625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 global public good that is also a learning process</a:t>
            </a:r>
          </a:p>
        </p:txBody>
      </p:sp>
    </p:spTree>
    <p:custDataLst>
      <p:tags r:id="rId1"/>
    </p:custDataLst>
  </p:cSld>
  <p:clrMapOvr>
    <a:masterClrMapping/>
  </p:clrMapOvr>
  <p:transition advTm="1146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31188" cy="6096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Structure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990600"/>
            <a:ext cx="8610600" cy="6324600"/>
          </a:xfrm>
        </p:spPr>
        <p:txBody>
          <a:bodyPr/>
          <a:lstStyle/>
          <a:p>
            <a:pPr marL="476250" indent="-47625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Twelve thematic working </a:t>
            </a:r>
            <a:r>
              <a:rPr lang="en-US" sz="2400" dirty="0" smtClean="0"/>
              <a:t>groups supported by a small secretariat</a:t>
            </a:r>
            <a:endParaRPr lang="en-US" sz="2400" dirty="0" smtClean="0"/>
          </a:p>
          <a:p>
            <a:pPr marL="476250" indent="-47625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Advisory </a:t>
            </a:r>
            <a:r>
              <a:rPr lang="en-US" sz="2400" dirty="0" smtClean="0"/>
              <a:t>committee </a:t>
            </a:r>
          </a:p>
          <a:p>
            <a:pPr marL="476250" indent="-47625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Contractual as well as </a:t>
            </a:r>
            <a:r>
              <a:rPr lang="en-US" sz="2400" dirty="0" smtClean="0"/>
              <a:t>voluntary </a:t>
            </a:r>
            <a:r>
              <a:rPr lang="en-US" sz="2400" dirty="0" smtClean="0"/>
              <a:t>contributions</a:t>
            </a:r>
          </a:p>
          <a:p>
            <a:pPr marL="476250" indent="-47625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Multi-donor </a:t>
            </a:r>
            <a:r>
              <a:rPr lang="en-US" sz="2400" dirty="0" smtClean="0"/>
              <a:t>trust fund at the World Bank</a:t>
            </a:r>
          </a:p>
          <a:p>
            <a:pPr marL="476250" indent="-476250"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</p:txBody>
      </p:sp>
    </p:spTree>
    <p:custDataLst>
      <p:tags r:id="rId1"/>
    </p:custDataLst>
  </p:cSld>
  <p:clrMapOvr>
    <a:masterClrMapping/>
  </p:clrMapOvr>
  <p:transition advTm="975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00323" y="531480"/>
            <a:ext cx="8279597" cy="6645753"/>
            <a:chOff x="800323" y="531480"/>
            <a:chExt cx="8279597" cy="6645753"/>
          </a:xfrm>
        </p:grpSpPr>
        <p:sp>
          <p:nvSpPr>
            <p:cNvPr id="4" name="Freeform 3"/>
            <p:cNvSpPr/>
            <p:nvPr/>
          </p:nvSpPr>
          <p:spPr>
            <a:xfrm>
              <a:off x="3821152" y="3364206"/>
              <a:ext cx="2343737" cy="1377780"/>
            </a:xfrm>
            <a:custGeom>
              <a:avLst/>
              <a:gdLst>
                <a:gd name="connsiteX0" fmla="*/ 0 w 2343737"/>
                <a:gd name="connsiteY0" fmla="*/ 688890 h 1377780"/>
                <a:gd name="connsiteX1" fmla="*/ 577994 w 2343737"/>
                <a:gd name="connsiteY1" fmla="*/ 95015 h 1377780"/>
                <a:gd name="connsiteX2" fmla="*/ 1171870 w 2343737"/>
                <a:gd name="connsiteY2" fmla="*/ 2 h 1377780"/>
                <a:gd name="connsiteX3" fmla="*/ 1765747 w 2343737"/>
                <a:gd name="connsiteY3" fmla="*/ 95016 h 1377780"/>
                <a:gd name="connsiteX4" fmla="*/ 2343738 w 2343737"/>
                <a:gd name="connsiteY4" fmla="*/ 688894 h 1377780"/>
                <a:gd name="connsiteX5" fmla="*/ 1765745 w 2343737"/>
                <a:gd name="connsiteY5" fmla="*/ 1282770 h 1377780"/>
                <a:gd name="connsiteX6" fmla="*/ 1171869 w 2343737"/>
                <a:gd name="connsiteY6" fmla="*/ 1377784 h 1377780"/>
                <a:gd name="connsiteX7" fmla="*/ 577992 w 2343737"/>
                <a:gd name="connsiteY7" fmla="*/ 1282770 h 1377780"/>
                <a:gd name="connsiteX8" fmla="*/ 0 w 2343737"/>
                <a:gd name="connsiteY8" fmla="*/ 688893 h 1377780"/>
                <a:gd name="connsiteX9" fmla="*/ 0 w 2343737"/>
                <a:gd name="connsiteY9" fmla="*/ 688890 h 137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43737" h="1377780">
                  <a:moveTo>
                    <a:pt x="0" y="688890"/>
                  </a:moveTo>
                  <a:cubicBezTo>
                    <a:pt x="1" y="444703"/>
                    <a:pt x="219899" y="218763"/>
                    <a:pt x="577994" y="95015"/>
                  </a:cubicBezTo>
                  <a:cubicBezTo>
                    <a:pt x="758016" y="32804"/>
                    <a:pt x="963047" y="2"/>
                    <a:pt x="1171870" y="2"/>
                  </a:cubicBezTo>
                  <a:cubicBezTo>
                    <a:pt x="1380694" y="2"/>
                    <a:pt x="1585725" y="32805"/>
                    <a:pt x="1765747" y="95016"/>
                  </a:cubicBezTo>
                  <a:cubicBezTo>
                    <a:pt x="2123843" y="218765"/>
                    <a:pt x="2343740" y="444706"/>
                    <a:pt x="2343738" y="688894"/>
                  </a:cubicBezTo>
                  <a:cubicBezTo>
                    <a:pt x="2343738" y="933081"/>
                    <a:pt x="2123840" y="1159022"/>
                    <a:pt x="1765745" y="1282770"/>
                  </a:cubicBezTo>
                  <a:cubicBezTo>
                    <a:pt x="1585723" y="1344981"/>
                    <a:pt x="1380692" y="1377784"/>
                    <a:pt x="1171869" y="1377784"/>
                  </a:cubicBezTo>
                  <a:cubicBezTo>
                    <a:pt x="963045" y="1377784"/>
                    <a:pt x="758014" y="1344981"/>
                    <a:pt x="577992" y="1282770"/>
                  </a:cubicBezTo>
                  <a:cubicBezTo>
                    <a:pt x="219897" y="1159021"/>
                    <a:pt x="-1" y="933080"/>
                    <a:pt x="0" y="688893"/>
                  </a:cubicBezTo>
                  <a:lnTo>
                    <a:pt x="0" y="68889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54663" tIns="213201" rIns="354663" bIns="213201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cap="small" baseline="0" dirty="0" smtClean="0"/>
                <a:t>KNOMAD Thematic Working Groups</a:t>
              </a:r>
              <a:endParaRPr lang="en-US" sz="1800" kern="1200" cap="small" baseline="0" dirty="0"/>
            </a:p>
          </p:txBody>
        </p:sp>
        <p:sp>
          <p:nvSpPr>
            <p:cNvPr id="5" name="Freeform 4"/>
            <p:cNvSpPr/>
            <p:nvPr/>
          </p:nvSpPr>
          <p:spPr>
            <a:xfrm rot="26963433">
              <a:off x="4496379" y="2868441"/>
              <a:ext cx="968326" cy="23284"/>
            </a:xfrm>
            <a:custGeom>
              <a:avLst/>
              <a:gdLst>
                <a:gd name="connsiteX0" fmla="*/ 0 w 968326"/>
                <a:gd name="connsiteY0" fmla="*/ 11641 h 23283"/>
                <a:gd name="connsiteX1" fmla="*/ 968326 w 968326"/>
                <a:gd name="connsiteY1" fmla="*/ 11641 h 23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68326" h="23283">
                  <a:moveTo>
                    <a:pt x="968326" y="11642"/>
                  </a:moveTo>
                  <a:lnTo>
                    <a:pt x="0" y="11642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3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72655" tIns="-12566" rIns="472655" bIns="-12566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/>
            </a:p>
          </p:txBody>
        </p:sp>
        <p:sp>
          <p:nvSpPr>
            <p:cNvPr id="7" name="Freeform 6"/>
            <p:cNvSpPr/>
            <p:nvPr/>
          </p:nvSpPr>
          <p:spPr>
            <a:xfrm>
              <a:off x="3990951" y="531480"/>
              <a:ext cx="1949051" cy="1864515"/>
            </a:xfrm>
            <a:custGeom>
              <a:avLst/>
              <a:gdLst>
                <a:gd name="connsiteX0" fmla="*/ 0 w 1949051"/>
                <a:gd name="connsiteY0" fmla="*/ 932258 h 1864515"/>
                <a:gd name="connsiteX1" fmla="*/ 300874 w 1949051"/>
                <a:gd name="connsiteY1" fmla="*/ 258605 h 1864515"/>
                <a:gd name="connsiteX2" fmla="*/ 974528 w 1949051"/>
                <a:gd name="connsiteY2" fmla="*/ 1 h 1864515"/>
                <a:gd name="connsiteX3" fmla="*/ 1648181 w 1949051"/>
                <a:gd name="connsiteY3" fmla="*/ 258607 h 1864515"/>
                <a:gd name="connsiteX4" fmla="*/ 1949053 w 1949051"/>
                <a:gd name="connsiteY4" fmla="*/ 932261 h 1864515"/>
                <a:gd name="connsiteX5" fmla="*/ 1648180 w 1949051"/>
                <a:gd name="connsiteY5" fmla="*/ 1605914 h 1864515"/>
                <a:gd name="connsiteX6" fmla="*/ 974526 w 1949051"/>
                <a:gd name="connsiteY6" fmla="*/ 1864519 h 1864515"/>
                <a:gd name="connsiteX7" fmla="*/ 300873 w 1949051"/>
                <a:gd name="connsiteY7" fmla="*/ 1605914 h 1864515"/>
                <a:gd name="connsiteX8" fmla="*/ 1 w 1949051"/>
                <a:gd name="connsiteY8" fmla="*/ 932260 h 1864515"/>
                <a:gd name="connsiteX9" fmla="*/ 0 w 1949051"/>
                <a:gd name="connsiteY9" fmla="*/ 932258 h 1864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49051" h="1864515">
                  <a:moveTo>
                    <a:pt x="0" y="932258"/>
                  </a:moveTo>
                  <a:cubicBezTo>
                    <a:pt x="0" y="677840"/>
                    <a:pt x="108695" y="434474"/>
                    <a:pt x="300874" y="258605"/>
                  </a:cubicBezTo>
                  <a:cubicBezTo>
                    <a:pt x="482236" y="92634"/>
                    <a:pt x="723544" y="1"/>
                    <a:pt x="974528" y="1"/>
                  </a:cubicBezTo>
                  <a:cubicBezTo>
                    <a:pt x="1225512" y="1"/>
                    <a:pt x="1466819" y="92636"/>
                    <a:pt x="1648181" y="258607"/>
                  </a:cubicBezTo>
                  <a:cubicBezTo>
                    <a:pt x="1840360" y="434477"/>
                    <a:pt x="1949053" y="677843"/>
                    <a:pt x="1949053" y="932261"/>
                  </a:cubicBezTo>
                  <a:cubicBezTo>
                    <a:pt x="1949053" y="1186679"/>
                    <a:pt x="1840359" y="1430045"/>
                    <a:pt x="1648180" y="1605914"/>
                  </a:cubicBezTo>
                  <a:cubicBezTo>
                    <a:pt x="1466818" y="1771885"/>
                    <a:pt x="1225511" y="1864519"/>
                    <a:pt x="974526" y="1864519"/>
                  </a:cubicBezTo>
                  <a:cubicBezTo>
                    <a:pt x="723542" y="1864519"/>
                    <a:pt x="482235" y="1771885"/>
                    <a:pt x="300873" y="1605914"/>
                  </a:cubicBezTo>
                  <a:cubicBezTo>
                    <a:pt x="108694" y="1430044"/>
                    <a:pt x="0" y="1186678"/>
                    <a:pt x="1" y="932260"/>
                  </a:cubicBezTo>
                  <a:cubicBezTo>
                    <a:pt x="1" y="932259"/>
                    <a:pt x="0" y="932259"/>
                    <a:pt x="0" y="932258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4322" tIns="281942" rIns="294322" bIns="281942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/>
                <a:t>Data</a:t>
              </a:r>
              <a:endParaRPr lang="en-US" sz="1600" b="1" kern="1200" dirty="0"/>
            </a:p>
          </p:txBody>
        </p:sp>
        <p:sp>
          <p:nvSpPr>
            <p:cNvPr id="8" name="Freeform 7"/>
            <p:cNvSpPr/>
            <p:nvPr/>
          </p:nvSpPr>
          <p:spPr>
            <a:xfrm rot="18709821">
              <a:off x="5471732" y="3282009"/>
              <a:ext cx="402071" cy="23283"/>
            </a:xfrm>
            <a:custGeom>
              <a:avLst/>
              <a:gdLst>
                <a:gd name="connsiteX0" fmla="*/ 0 w 402071"/>
                <a:gd name="connsiteY0" fmla="*/ 11641 h 23283"/>
                <a:gd name="connsiteX1" fmla="*/ 402071 w 402071"/>
                <a:gd name="connsiteY1" fmla="*/ 11641 h 23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2071" h="23283">
                  <a:moveTo>
                    <a:pt x="0" y="11641"/>
                  </a:moveTo>
                  <a:lnTo>
                    <a:pt x="402071" y="11641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3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3683" tIns="1590" rIns="203684" bIns="1589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/>
            </a:p>
          </p:txBody>
        </p:sp>
        <p:sp>
          <p:nvSpPr>
            <p:cNvPr id="9" name="Freeform 8"/>
            <p:cNvSpPr/>
            <p:nvPr/>
          </p:nvSpPr>
          <p:spPr>
            <a:xfrm>
              <a:off x="5535960" y="1904763"/>
              <a:ext cx="1505478" cy="1401478"/>
            </a:xfrm>
            <a:custGeom>
              <a:avLst/>
              <a:gdLst>
                <a:gd name="connsiteX0" fmla="*/ 0 w 1505478"/>
                <a:gd name="connsiteY0" fmla="*/ 700739 h 1401478"/>
                <a:gd name="connsiteX1" fmla="*/ 239844 w 1505478"/>
                <a:gd name="connsiteY1" fmla="*/ 187843 h 1401478"/>
                <a:gd name="connsiteX2" fmla="*/ 752741 w 1505478"/>
                <a:gd name="connsiteY2" fmla="*/ 1 h 1401478"/>
                <a:gd name="connsiteX3" fmla="*/ 1265637 w 1505478"/>
                <a:gd name="connsiteY3" fmla="*/ 187844 h 1401478"/>
                <a:gd name="connsiteX4" fmla="*/ 1505479 w 1505478"/>
                <a:gd name="connsiteY4" fmla="*/ 700741 h 1401478"/>
                <a:gd name="connsiteX5" fmla="*/ 1265636 w 1505478"/>
                <a:gd name="connsiteY5" fmla="*/ 1213637 h 1401478"/>
                <a:gd name="connsiteX6" fmla="*/ 752740 w 1505478"/>
                <a:gd name="connsiteY6" fmla="*/ 1401480 h 1401478"/>
                <a:gd name="connsiteX7" fmla="*/ 239844 w 1505478"/>
                <a:gd name="connsiteY7" fmla="*/ 1213637 h 1401478"/>
                <a:gd name="connsiteX8" fmla="*/ 2 w 1505478"/>
                <a:gd name="connsiteY8" fmla="*/ 700740 h 1401478"/>
                <a:gd name="connsiteX9" fmla="*/ 0 w 1505478"/>
                <a:gd name="connsiteY9" fmla="*/ 700739 h 140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05478" h="1401478">
                  <a:moveTo>
                    <a:pt x="0" y="700739"/>
                  </a:moveTo>
                  <a:cubicBezTo>
                    <a:pt x="0" y="506192"/>
                    <a:pt x="86881" y="320402"/>
                    <a:pt x="239844" y="187843"/>
                  </a:cubicBezTo>
                  <a:cubicBezTo>
                    <a:pt x="379152" y="67118"/>
                    <a:pt x="562413" y="1"/>
                    <a:pt x="752741" y="1"/>
                  </a:cubicBezTo>
                  <a:cubicBezTo>
                    <a:pt x="943068" y="1"/>
                    <a:pt x="1126330" y="67119"/>
                    <a:pt x="1265637" y="187844"/>
                  </a:cubicBezTo>
                  <a:cubicBezTo>
                    <a:pt x="1418600" y="320403"/>
                    <a:pt x="1505479" y="506194"/>
                    <a:pt x="1505479" y="700741"/>
                  </a:cubicBezTo>
                  <a:cubicBezTo>
                    <a:pt x="1505479" y="895288"/>
                    <a:pt x="1418599" y="1081078"/>
                    <a:pt x="1265636" y="1213637"/>
                  </a:cubicBezTo>
                  <a:cubicBezTo>
                    <a:pt x="1126329" y="1334362"/>
                    <a:pt x="943067" y="1401480"/>
                    <a:pt x="752740" y="1401480"/>
                  </a:cubicBezTo>
                  <a:cubicBezTo>
                    <a:pt x="562413" y="1401480"/>
                    <a:pt x="379151" y="1334362"/>
                    <a:pt x="239844" y="1213637"/>
                  </a:cubicBezTo>
                  <a:cubicBezTo>
                    <a:pt x="86881" y="1081078"/>
                    <a:pt x="1" y="895287"/>
                    <a:pt x="2" y="700740"/>
                  </a:cubicBezTo>
                  <a:cubicBezTo>
                    <a:pt x="1" y="700740"/>
                    <a:pt x="1" y="700739"/>
                    <a:pt x="0" y="700739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16200000" scaled="0"/>
            </a:gra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9362" tIns="214132" rIns="229362" bIns="214132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/>
                <a:t>High-skilled </a:t>
              </a:r>
              <a:r>
                <a:rPr lang="en-US" sz="1600" b="1" kern="1200" dirty="0" smtClean="0"/>
                <a:t>labor migration</a:t>
              </a:r>
              <a:endParaRPr lang="en-US" sz="1600" b="1" kern="1200" dirty="0"/>
            </a:p>
          </p:txBody>
        </p:sp>
        <p:sp>
          <p:nvSpPr>
            <p:cNvPr id="10" name="Freeform 9"/>
            <p:cNvSpPr/>
            <p:nvPr/>
          </p:nvSpPr>
          <p:spPr>
            <a:xfrm rot="20012535">
              <a:off x="5796045" y="3207622"/>
              <a:ext cx="1744956" cy="23283"/>
            </a:xfrm>
            <a:custGeom>
              <a:avLst/>
              <a:gdLst>
                <a:gd name="connsiteX0" fmla="*/ 0 w 1744956"/>
                <a:gd name="connsiteY0" fmla="*/ 11641 h 23283"/>
                <a:gd name="connsiteX1" fmla="*/ 1744956 w 1744956"/>
                <a:gd name="connsiteY1" fmla="*/ 11641 h 23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44956" h="23283">
                  <a:moveTo>
                    <a:pt x="0" y="11641"/>
                  </a:moveTo>
                  <a:lnTo>
                    <a:pt x="1744956" y="11641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3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41553" tIns="-31983" rIns="841555" bIns="-31982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600" kern="120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7346478" y="1647356"/>
              <a:ext cx="1733442" cy="1606365"/>
            </a:xfrm>
            <a:custGeom>
              <a:avLst/>
              <a:gdLst>
                <a:gd name="connsiteX0" fmla="*/ 0 w 1733442"/>
                <a:gd name="connsiteY0" fmla="*/ 803183 h 1606365"/>
                <a:gd name="connsiteX1" fmla="*/ 277603 w 1733442"/>
                <a:gd name="connsiteY1" fmla="*/ 214064 h 1606365"/>
                <a:gd name="connsiteX2" fmla="*/ 866723 w 1733442"/>
                <a:gd name="connsiteY2" fmla="*/ 1 h 1606365"/>
                <a:gd name="connsiteX3" fmla="*/ 1455842 w 1733442"/>
                <a:gd name="connsiteY3" fmla="*/ 214066 h 1606365"/>
                <a:gd name="connsiteX4" fmla="*/ 1733443 w 1733442"/>
                <a:gd name="connsiteY4" fmla="*/ 803186 h 1606365"/>
                <a:gd name="connsiteX5" fmla="*/ 1455841 w 1733442"/>
                <a:gd name="connsiteY5" fmla="*/ 1392305 h 1606365"/>
                <a:gd name="connsiteX6" fmla="*/ 866722 w 1733442"/>
                <a:gd name="connsiteY6" fmla="*/ 1606369 h 1606365"/>
                <a:gd name="connsiteX7" fmla="*/ 277603 w 1733442"/>
                <a:gd name="connsiteY7" fmla="*/ 1392305 h 1606365"/>
                <a:gd name="connsiteX8" fmla="*/ 2 w 1733442"/>
                <a:gd name="connsiteY8" fmla="*/ 803185 h 1606365"/>
                <a:gd name="connsiteX9" fmla="*/ 0 w 1733442"/>
                <a:gd name="connsiteY9" fmla="*/ 803183 h 16063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33442" h="1606365">
                  <a:moveTo>
                    <a:pt x="0" y="803183"/>
                  </a:moveTo>
                  <a:cubicBezTo>
                    <a:pt x="0" y="579561"/>
                    <a:pt x="100604" y="366062"/>
                    <a:pt x="277603" y="214064"/>
                  </a:cubicBezTo>
                  <a:cubicBezTo>
                    <a:pt x="437845" y="76455"/>
                    <a:pt x="648255" y="1"/>
                    <a:pt x="866723" y="1"/>
                  </a:cubicBezTo>
                  <a:cubicBezTo>
                    <a:pt x="1085191" y="1"/>
                    <a:pt x="1295600" y="76456"/>
                    <a:pt x="1455842" y="214066"/>
                  </a:cubicBezTo>
                  <a:cubicBezTo>
                    <a:pt x="1632840" y="366065"/>
                    <a:pt x="1733443" y="579563"/>
                    <a:pt x="1733443" y="803186"/>
                  </a:cubicBezTo>
                  <a:cubicBezTo>
                    <a:pt x="1733443" y="1026809"/>
                    <a:pt x="1632839" y="1240307"/>
                    <a:pt x="1455841" y="1392305"/>
                  </a:cubicBezTo>
                  <a:cubicBezTo>
                    <a:pt x="1295599" y="1529914"/>
                    <a:pt x="1085189" y="1606369"/>
                    <a:pt x="866722" y="1606369"/>
                  </a:cubicBezTo>
                  <a:cubicBezTo>
                    <a:pt x="648254" y="1606369"/>
                    <a:pt x="437845" y="1529914"/>
                    <a:pt x="277603" y="1392305"/>
                  </a:cubicBezTo>
                  <a:cubicBezTo>
                    <a:pt x="100605" y="1240306"/>
                    <a:pt x="1" y="1026808"/>
                    <a:pt x="2" y="803185"/>
                  </a:cubicBezTo>
                  <a:lnTo>
                    <a:pt x="0" y="803183"/>
                  </a:lnTo>
                  <a:close/>
                </a:path>
              </a:pathLst>
            </a:custGeom>
            <a:gradFill rotWithShape="0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16200000" scaled="0"/>
            </a:gra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2747" tIns="244137" rIns="262747" bIns="244137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/>
                <a:t>Lower-skilled labor migration </a:t>
              </a:r>
              <a:endParaRPr lang="en-US" sz="1600" b="1" kern="1200" dirty="0"/>
            </a:p>
          </p:txBody>
        </p:sp>
        <p:sp>
          <p:nvSpPr>
            <p:cNvPr id="12" name="Freeform 11"/>
            <p:cNvSpPr/>
            <p:nvPr/>
          </p:nvSpPr>
          <p:spPr>
            <a:xfrm rot="78516">
              <a:off x="6163873" y="4079752"/>
              <a:ext cx="1011296" cy="23283"/>
            </a:xfrm>
            <a:custGeom>
              <a:avLst/>
              <a:gdLst>
                <a:gd name="connsiteX0" fmla="*/ 0 w 1011296"/>
                <a:gd name="connsiteY0" fmla="*/ 11641 h 23283"/>
                <a:gd name="connsiteX1" fmla="*/ 1011296 w 1011296"/>
                <a:gd name="connsiteY1" fmla="*/ 11641 h 23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11296" h="23283">
                  <a:moveTo>
                    <a:pt x="0" y="11641"/>
                  </a:moveTo>
                  <a:lnTo>
                    <a:pt x="1011296" y="11641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3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3066" tIns="-13641" rIns="493066" bIns="-1364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7174798" y="3257135"/>
              <a:ext cx="1893002" cy="1695865"/>
            </a:xfrm>
            <a:custGeom>
              <a:avLst/>
              <a:gdLst>
                <a:gd name="connsiteX0" fmla="*/ 0 w 1766968"/>
                <a:gd name="connsiteY0" fmla="*/ 865982 h 1731963"/>
                <a:gd name="connsiteX1" fmla="*/ 265048 w 1766968"/>
                <a:gd name="connsiteY1" fmla="*/ 247545 h 1731963"/>
                <a:gd name="connsiteX2" fmla="*/ 883485 w 1766968"/>
                <a:gd name="connsiteY2" fmla="*/ 1 h 1731963"/>
                <a:gd name="connsiteX3" fmla="*/ 1501922 w 1766968"/>
                <a:gd name="connsiteY3" fmla="*/ 247547 h 1731963"/>
                <a:gd name="connsiteX4" fmla="*/ 1766968 w 1766968"/>
                <a:gd name="connsiteY4" fmla="*/ 865984 h 1731963"/>
                <a:gd name="connsiteX5" fmla="*/ 1501921 w 1766968"/>
                <a:gd name="connsiteY5" fmla="*/ 1484421 h 1731963"/>
                <a:gd name="connsiteX6" fmla="*/ 883484 w 1766968"/>
                <a:gd name="connsiteY6" fmla="*/ 1731966 h 1731963"/>
                <a:gd name="connsiteX7" fmla="*/ 265047 w 1766968"/>
                <a:gd name="connsiteY7" fmla="*/ 1484420 h 1731963"/>
                <a:gd name="connsiteX8" fmla="*/ 0 w 1766968"/>
                <a:gd name="connsiteY8" fmla="*/ 865983 h 1731963"/>
                <a:gd name="connsiteX9" fmla="*/ 0 w 1766968"/>
                <a:gd name="connsiteY9" fmla="*/ 865982 h 1731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66968" h="1731963">
                  <a:moveTo>
                    <a:pt x="0" y="865982"/>
                  </a:moveTo>
                  <a:cubicBezTo>
                    <a:pt x="0" y="633306"/>
                    <a:pt x="95525" y="410418"/>
                    <a:pt x="265048" y="247545"/>
                  </a:cubicBezTo>
                  <a:cubicBezTo>
                    <a:pt x="430197" y="88875"/>
                    <a:pt x="652232" y="0"/>
                    <a:pt x="883485" y="1"/>
                  </a:cubicBezTo>
                  <a:cubicBezTo>
                    <a:pt x="1114738" y="1"/>
                    <a:pt x="1336773" y="88877"/>
                    <a:pt x="1501922" y="247547"/>
                  </a:cubicBezTo>
                  <a:cubicBezTo>
                    <a:pt x="1671445" y="410420"/>
                    <a:pt x="1766969" y="633308"/>
                    <a:pt x="1766968" y="865984"/>
                  </a:cubicBezTo>
                  <a:cubicBezTo>
                    <a:pt x="1766968" y="1098660"/>
                    <a:pt x="1671444" y="1321548"/>
                    <a:pt x="1501921" y="1484421"/>
                  </a:cubicBezTo>
                  <a:cubicBezTo>
                    <a:pt x="1336772" y="1643091"/>
                    <a:pt x="1114737" y="1731966"/>
                    <a:pt x="883484" y="1731966"/>
                  </a:cubicBezTo>
                  <a:cubicBezTo>
                    <a:pt x="652231" y="1731966"/>
                    <a:pt x="430196" y="1643090"/>
                    <a:pt x="265047" y="1484420"/>
                  </a:cubicBezTo>
                  <a:cubicBezTo>
                    <a:pt x="95524" y="1321547"/>
                    <a:pt x="0" y="1098659"/>
                    <a:pt x="0" y="865983"/>
                  </a:cubicBezTo>
                  <a:lnTo>
                    <a:pt x="0" y="865982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7657" tIns="262530" rIns="267657" bIns="26253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/>
                <a:t>Integration issues in host communities</a:t>
              </a:r>
              <a:endParaRPr lang="en-US" sz="1600" b="1" kern="1200" dirty="0"/>
            </a:p>
          </p:txBody>
        </p:sp>
        <p:sp>
          <p:nvSpPr>
            <p:cNvPr id="14" name="Freeform 13"/>
            <p:cNvSpPr/>
            <p:nvPr/>
          </p:nvSpPr>
          <p:spPr>
            <a:xfrm rot="1795311">
              <a:off x="5710237" y="4973019"/>
              <a:ext cx="1802786" cy="23283"/>
            </a:xfrm>
            <a:custGeom>
              <a:avLst/>
              <a:gdLst>
                <a:gd name="connsiteX0" fmla="*/ 0 w 1802786"/>
                <a:gd name="connsiteY0" fmla="*/ 11641 h 23283"/>
                <a:gd name="connsiteX1" fmla="*/ 1802786 w 1802786"/>
                <a:gd name="connsiteY1" fmla="*/ 11641 h 23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802786" h="23283">
                  <a:moveTo>
                    <a:pt x="0" y="11641"/>
                  </a:moveTo>
                  <a:lnTo>
                    <a:pt x="1802786" y="11641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3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69024" tIns="-33429" rIns="869022" bIns="-33428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600" kern="1200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7239000" y="5105400"/>
              <a:ext cx="1525503" cy="1458213"/>
            </a:xfrm>
            <a:custGeom>
              <a:avLst/>
              <a:gdLst>
                <a:gd name="connsiteX0" fmla="*/ 0 w 1525503"/>
                <a:gd name="connsiteY0" fmla="*/ 729107 h 1458213"/>
                <a:gd name="connsiteX1" fmla="*/ 235703 w 1525503"/>
                <a:gd name="connsiteY1" fmla="*/ 202058 h 1458213"/>
                <a:gd name="connsiteX2" fmla="*/ 762753 w 1525503"/>
                <a:gd name="connsiteY2" fmla="*/ 1 h 1458213"/>
                <a:gd name="connsiteX3" fmla="*/ 1289802 w 1525503"/>
                <a:gd name="connsiteY3" fmla="*/ 202059 h 1458213"/>
                <a:gd name="connsiteX4" fmla="*/ 1525504 w 1525503"/>
                <a:gd name="connsiteY4" fmla="*/ 729109 h 1458213"/>
                <a:gd name="connsiteX5" fmla="*/ 1289801 w 1525503"/>
                <a:gd name="connsiteY5" fmla="*/ 1256159 h 1458213"/>
                <a:gd name="connsiteX6" fmla="*/ 762751 w 1525503"/>
                <a:gd name="connsiteY6" fmla="*/ 1458216 h 1458213"/>
                <a:gd name="connsiteX7" fmla="*/ 235701 w 1525503"/>
                <a:gd name="connsiteY7" fmla="*/ 1256158 h 1458213"/>
                <a:gd name="connsiteX8" fmla="*/ -1 w 1525503"/>
                <a:gd name="connsiteY8" fmla="*/ 729108 h 1458213"/>
                <a:gd name="connsiteX9" fmla="*/ 0 w 1525503"/>
                <a:gd name="connsiteY9" fmla="*/ 729107 h 1458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5503" h="1458213">
                  <a:moveTo>
                    <a:pt x="0" y="729107"/>
                  </a:moveTo>
                  <a:cubicBezTo>
                    <a:pt x="0" y="530032"/>
                    <a:pt x="85157" y="339615"/>
                    <a:pt x="235703" y="202058"/>
                  </a:cubicBezTo>
                  <a:cubicBezTo>
                    <a:pt x="377632" y="72374"/>
                    <a:pt x="566412" y="1"/>
                    <a:pt x="762753" y="1"/>
                  </a:cubicBezTo>
                  <a:cubicBezTo>
                    <a:pt x="959094" y="1"/>
                    <a:pt x="1147873" y="72375"/>
                    <a:pt x="1289802" y="202059"/>
                  </a:cubicBezTo>
                  <a:cubicBezTo>
                    <a:pt x="1440347" y="339617"/>
                    <a:pt x="1525504" y="530034"/>
                    <a:pt x="1525504" y="729109"/>
                  </a:cubicBezTo>
                  <a:cubicBezTo>
                    <a:pt x="1525504" y="928184"/>
                    <a:pt x="1440347" y="1118601"/>
                    <a:pt x="1289801" y="1256159"/>
                  </a:cubicBezTo>
                  <a:cubicBezTo>
                    <a:pt x="1147872" y="1385843"/>
                    <a:pt x="959092" y="1458216"/>
                    <a:pt x="762751" y="1458216"/>
                  </a:cubicBezTo>
                  <a:cubicBezTo>
                    <a:pt x="566410" y="1458216"/>
                    <a:pt x="377631" y="1385843"/>
                    <a:pt x="235701" y="1256158"/>
                  </a:cubicBezTo>
                  <a:cubicBezTo>
                    <a:pt x="85155" y="1118600"/>
                    <a:pt x="-1" y="928183"/>
                    <a:pt x="-1" y="729108"/>
                  </a:cubicBezTo>
                  <a:lnTo>
                    <a:pt x="0" y="729107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2295" tIns="222440" rIns="232295" bIns="2224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/>
                <a:t>Policy and institutional coherence </a:t>
              </a:r>
              <a:endParaRPr lang="en-US" sz="1600" b="1" kern="1200" dirty="0"/>
            </a:p>
          </p:txBody>
        </p:sp>
        <p:sp>
          <p:nvSpPr>
            <p:cNvPr id="16" name="Freeform 15"/>
            <p:cNvSpPr/>
            <p:nvPr/>
          </p:nvSpPr>
          <p:spPr>
            <a:xfrm rot="2899305">
              <a:off x="5411374" y="4930534"/>
              <a:ext cx="746363" cy="23283"/>
            </a:xfrm>
            <a:custGeom>
              <a:avLst/>
              <a:gdLst>
                <a:gd name="connsiteX0" fmla="*/ 0 w 746363"/>
                <a:gd name="connsiteY0" fmla="*/ 11641 h 23283"/>
                <a:gd name="connsiteX1" fmla="*/ 746363 w 746363"/>
                <a:gd name="connsiteY1" fmla="*/ 11641 h 23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46363" h="23283">
                  <a:moveTo>
                    <a:pt x="0" y="11641"/>
                  </a:moveTo>
                  <a:lnTo>
                    <a:pt x="746363" y="11641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3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7223" tIns="-7019" rIns="367221" bIns="-7017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5714998" y="5105401"/>
              <a:ext cx="1525002" cy="1230225"/>
            </a:xfrm>
            <a:custGeom>
              <a:avLst/>
              <a:gdLst>
                <a:gd name="connsiteX0" fmla="*/ 0 w 1525002"/>
                <a:gd name="connsiteY0" fmla="*/ 615113 h 1230225"/>
                <a:gd name="connsiteX1" fmla="*/ 283749 w 1525002"/>
                <a:gd name="connsiteY1" fmla="*/ 136361 h 1230225"/>
                <a:gd name="connsiteX2" fmla="*/ 762502 w 1525002"/>
                <a:gd name="connsiteY2" fmla="*/ 1 h 1230225"/>
                <a:gd name="connsiteX3" fmla="*/ 1241255 w 1525002"/>
                <a:gd name="connsiteY3" fmla="*/ 136362 h 1230225"/>
                <a:gd name="connsiteX4" fmla="*/ 1525002 w 1525002"/>
                <a:gd name="connsiteY4" fmla="*/ 615116 h 1230225"/>
                <a:gd name="connsiteX5" fmla="*/ 1241254 w 1525002"/>
                <a:gd name="connsiteY5" fmla="*/ 1093869 h 1230225"/>
                <a:gd name="connsiteX6" fmla="*/ 762501 w 1525002"/>
                <a:gd name="connsiteY6" fmla="*/ 1230229 h 1230225"/>
                <a:gd name="connsiteX7" fmla="*/ 283748 w 1525002"/>
                <a:gd name="connsiteY7" fmla="*/ 1093868 h 1230225"/>
                <a:gd name="connsiteX8" fmla="*/ 0 w 1525002"/>
                <a:gd name="connsiteY8" fmla="*/ 615115 h 1230225"/>
                <a:gd name="connsiteX9" fmla="*/ 0 w 1525002"/>
                <a:gd name="connsiteY9" fmla="*/ 615113 h 1230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5002" h="1230225">
                  <a:moveTo>
                    <a:pt x="0" y="615113"/>
                  </a:moveTo>
                  <a:cubicBezTo>
                    <a:pt x="0" y="429130"/>
                    <a:pt x="104311" y="253134"/>
                    <a:pt x="283749" y="136361"/>
                  </a:cubicBezTo>
                  <a:cubicBezTo>
                    <a:pt x="419338" y="48124"/>
                    <a:pt x="588294" y="1"/>
                    <a:pt x="762502" y="1"/>
                  </a:cubicBezTo>
                  <a:cubicBezTo>
                    <a:pt x="936710" y="1"/>
                    <a:pt x="1105666" y="48124"/>
                    <a:pt x="1241255" y="136362"/>
                  </a:cubicBezTo>
                  <a:cubicBezTo>
                    <a:pt x="1420693" y="253136"/>
                    <a:pt x="1525003" y="429133"/>
                    <a:pt x="1525002" y="615116"/>
                  </a:cubicBezTo>
                  <a:cubicBezTo>
                    <a:pt x="1525002" y="801099"/>
                    <a:pt x="1420692" y="977096"/>
                    <a:pt x="1241254" y="1093869"/>
                  </a:cubicBezTo>
                  <a:cubicBezTo>
                    <a:pt x="1105665" y="1182107"/>
                    <a:pt x="936709" y="1230229"/>
                    <a:pt x="762501" y="1230229"/>
                  </a:cubicBezTo>
                  <a:cubicBezTo>
                    <a:pt x="588293" y="1230229"/>
                    <a:pt x="419337" y="1182106"/>
                    <a:pt x="283748" y="1093868"/>
                  </a:cubicBezTo>
                  <a:cubicBezTo>
                    <a:pt x="104310" y="977095"/>
                    <a:pt x="0" y="801097"/>
                    <a:pt x="0" y="615115"/>
                  </a:cubicBezTo>
                  <a:lnTo>
                    <a:pt x="0" y="615113"/>
                  </a:lnTo>
                  <a:close/>
                </a:path>
              </a:pathLst>
            </a:custGeom>
            <a:gradFill rotWithShape="0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16200000" scaled="0"/>
            </a:gra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2222" tIns="189052" rIns="232222" bIns="189052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/>
                <a:t>Migrant rights and social aspects</a:t>
              </a:r>
              <a:endParaRPr lang="en-US" sz="1600" b="1" kern="1200" dirty="0"/>
            </a:p>
          </p:txBody>
        </p:sp>
        <p:sp>
          <p:nvSpPr>
            <p:cNvPr id="18" name="Freeform 17"/>
            <p:cNvSpPr/>
            <p:nvPr/>
          </p:nvSpPr>
          <p:spPr>
            <a:xfrm rot="19008657">
              <a:off x="3876465" y="4821068"/>
              <a:ext cx="572066" cy="23284"/>
            </a:xfrm>
            <a:custGeom>
              <a:avLst/>
              <a:gdLst>
                <a:gd name="connsiteX0" fmla="*/ 0 w 572065"/>
                <a:gd name="connsiteY0" fmla="*/ 11641 h 23283"/>
                <a:gd name="connsiteX1" fmla="*/ 572065 w 572065"/>
                <a:gd name="connsiteY1" fmla="*/ 11641 h 23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72065" h="23283">
                  <a:moveTo>
                    <a:pt x="572065" y="11642"/>
                  </a:moveTo>
                  <a:lnTo>
                    <a:pt x="0" y="11642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3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84430" tIns="-2660" rIns="284432" bIns="-266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2438402" y="4828786"/>
              <a:ext cx="1813470" cy="1542367"/>
            </a:xfrm>
            <a:custGeom>
              <a:avLst/>
              <a:gdLst>
                <a:gd name="connsiteX0" fmla="*/ 0 w 1813470"/>
                <a:gd name="connsiteY0" fmla="*/ 771184 h 1542367"/>
                <a:gd name="connsiteX1" fmla="*/ 319287 w 1813470"/>
                <a:gd name="connsiteY1" fmla="*/ 183736 h 1542367"/>
                <a:gd name="connsiteX2" fmla="*/ 906736 w 1813470"/>
                <a:gd name="connsiteY2" fmla="*/ 1 h 1542367"/>
                <a:gd name="connsiteX3" fmla="*/ 1494185 w 1813470"/>
                <a:gd name="connsiteY3" fmla="*/ 183737 h 1542367"/>
                <a:gd name="connsiteX4" fmla="*/ 1813470 w 1813470"/>
                <a:gd name="connsiteY4" fmla="*/ 771186 h 1542367"/>
                <a:gd name="connsiteX5" fmla="*/ 1494183 w 1813470"/>
                <a:gd name="connsiteY5" fmla="*/ 1358635 h 1542367"/>
                <a:gd name="connsiteX6" fmla="*/ 906734 w 1813470"/>
                <a:gd name="connsiteY6" fmla="*/ 1542370 h 1542367"/>
                <a:gd name="connsiteX7" fmla="*/ 319285 w 1813470"/>
                <a:gd name="connsiteY7" fmla="*/ 1358634 h 1542367"/>
                <a:gd name="connsiteX8" fmla="*/ -1 w 1813470"/>
                <a:gd name="connsiteY8" fmla="*/ 771185 h 1542367"/>
                <a:gd name="connsiteX9" fmla="*/ 0 w 1813470"/>
                <a:gd name="connsiteY9" fmla="*/ 771184 h 1542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13470" h="1542367">
                  <a:moveTo>
                    <a:pt x="0" y="771184"/>
                  </a:moveTo>
                  <a:cubicBezTo>
                    <a:pt x="0" y="545022"/>
                    <a:pt x="116727" y="330260"/>
                    <a:pt x="319287" y="183736"/>
                  </a:cubicBezTo>
                  <a:cubicBezTo>
                    <a:pt x="483254" y="65129"/>
                    <a:pt x="691485" y="1"/>
                    <a:pt x="906736" y="1"/>
                  </a:cubicBezTo>
                  <a:cubicBezTo>
                    <a:pt x="1121987" y="1"/>
                    <a:pt x="1330218" y="65129"/>
                    <a:pt x="1494185" y="183737"/>
                  </a:cubicBezTo>
                  <a:cubicBezTo>
                    <a:pt x="1696745" y="330261"/>
                    <a:pt x="1813471" y="545024"/>
                    <a:pt x="1813470" y="771186"/>
                  </a:cubicBezTo>
                  <a:cubicBezTo>
                    <a:pt x="1813470" y="997348"/>
                    <a:pt x="1696744" y="1212111"/>
                    <a:pt x="1494183" y="1358635"/>
                  </a:cubicBezTo>
                  <a:cubicBezTo>
                    <a:pt x="1330216" y="1477242"/>
                    <a:pt x="1121985" y="1542370"/>
                    <a:pt x="906734" y="1542370"/>
                  </a:cubicBezTo>
                  <a:cubicBezTo>
                    <a:pt x="691483" y="1542370"/>
                    <a:pt x="483252" y="1477242"/>
                    <a:pt x="319285" y="1358634"/>
                  </a:cubicBezTo>
                  <a:cubicBezTo>
                    <a:pt x="116725" y="1212110"/>
                    <a:pt x="-1" y="997347"/>
                    <a:pt x="-1" y="771185"/>
                  </a:cubicBezTo>
                  <a:lnTo>
                    <a:pt x="0" y="771184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4467" tIns="234764" rIns="274467" bIns="234764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/>
                <a:t>Demography and </a:t>
              </a:r>
              <a:r>
                <a:rPr lang="en-US" sz="1600" b="1" kern="1200" dirty="0" smtClean="0"/>
                <a:t>migration</a:t>
              </a:r>
              <a:endParaRPr lang="en-US" sz="1600" b="1" kern="1200" dirty="0"/>
            </a:p>
          </p:txBody>
        </p:sp>
        <p:sp>
          <p:nvSpPr>
            <p:cNvPr id="20" name="Freeform 19"/>
            <p:cNvSpPr/>
            <p:nvPr/>
          </p:nvSpPr>
          <p:spPr>
            <a:xfrm rot="16257681">
              <a:off x="4447932" y="5254962"/>
              <a:ext cx="1049450" cy="23284"/>
            </a:xfrm>
            <a:custGeom>
              <a:avLst/>
              <a:gdLst>
                <a:gd name="connsiteX0" fmla="*/ 0 w 1049450"/>
                <a:gd name="connsiteY0" fmla="*/ 11641 h 23283"/>
                <a:gd name="connsiteX1" fmla="*/ 1049450 w 1049450"/>
                <a:gd name="connsiteY1" fmla="*/ 11641 h 23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49450" h="23283">
                  <a:moveTo>
                    <a:pt x="1049450" y="11642"/>
                  </a:moveTo>
                  <a:lnTo>
                    <a:pt x="0" y="11642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3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11188" tIns="-14594" rIns="511189" bIns="-14595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4037052" y="5791200"/>
              <a:ext cx="1830346" cy="1386033"/>
            </a:xfrm>
            <a:custGeom>
              <a:avLst/>
              <a:gdLst>
                <a:gd name="connsiteX0" fmla="*/ 0 w 1830346"/>
                <a:gd name="connsiteY0" fmla="*/ 693017 h 1386033"/>
                <a:gd name="connsiteX1" fmla="*/ 362690 w 1830346"/>
                <a:gd name="connsiteY1" fmla="*/ 140533 h 1386033"/>
                <a:gd name="connsiteX2" fmla="*/ 915175 w 1830346"/>
                <a:gd name="connsiteY2" fmla="*/ 1 h 1386033"/>
                <a:gd name="connsiteX3" fmla="*/ 1467660 w 1830346"/>
                <a:gd name="connsiteY3" fmla="*/ 140534 h 1386033"/>
                <a:gd name="connsiteX4" fmla="*/ 1830348 w 1830346"/>
                <a:gd name="connsiteY4" fmla="*/ 693019 h 1386033"/>
                <a:gd name="connsiteX5" fmla="*/ 1467659 w 1830346"/>
                <a:gd name="connsiteY5" fmla="*/ 1245503 h 1386033"/>
                <a:gd name="connsiteX6" fmla="*/ 915174 w 1830346"/>
                <a:gd name="connsiteY6" fmla="*/ 1386036 h 1386033"/>
                <a:gd name="connsiteX7" fmla="*/ 362689 w 1830346"/>
                <a:gd name="connsiteY7" fmla="*/ 1245503 h 1386033"/>
                <a:gd name="connsiteX8" fmla="*/ 1 w 1830346"/>
                <a:gd name="connsiteY8" fmla="*/ 693018 h 1386033"/>
                <a:gd name="connsiteX9" fmla="*/ 0 w 1830346"/>
                <a:gd name="connsiteY9" fmla="*/ 693017 h 1386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30346" h="1386033">
                  <a:moveTo>
                    <a:pt x="0" y="693017"/>
                  </a:moveTo>
                  <a:cubicBezTo>
                    <a:pt x="0" y="476013"/>
                    <a:pt x="134233" y="271537"/>
                    <a:pt x="362690" y="140533"/>
                  </a:cubicBezTo>
                  <a:cubicBezTo>
                    <a:pt x="521707" y="49348"/>
                    <a:pt x="715710" y="1"/>
                    <a:pt x="915175" y="1"/>
                  </a:cubicBezTo>
                  <a:cubicBezTo>
                    <a:pt x="1114640" y="1"/>
                    <a:pt x="1308643" y="49349"/>
                    <a:pt x="1467660" y="140534"/>
                  </a:cubicBezTo>
                  <a:cubicBezTo>
                    <a:pt x="1696117" y="271539"/>
                    <a:pt x="1830348" y="476015"/>
                    <a:pt x="1830348" y="693019"/>
                  </a:cubicBezTo>
                  <a:cubicBezTo>
                    <a:pt x="1830348" y="910023"/>
                    <a:pt x="1696116" y="1114499"/>
                    <a:pt x="1467659" y="1245503"/>
                  </a:cubicBezTo>
                  <a:cubicBezTo>
                    <a:pt x="1308642" y="1336688"/>
                    <a:pt x="1114639" y="1386036"/>
                    <a:pt x="915174" y="1386036"/>
                  </a:cubicBezTo>
                  <a:cubicBezTo>
                    <a:pt x="715709" y="1386036"/>
                    <a:pt x="521706" y="1336688"/>
                    <a:pt x="362689" y="1245503"/>
                  </a:cubicBezTo>
                  <a:cubicBezTo>
                    <a:pt x="134232" y="1114499"/>
                    <a:pt x="1" y="910023"/>
                    <a:pt x="1" y="693018"/>
                  </a:cubicBezTo>
                  <a:lnTo>
                    <a:pt x="0" y="693017"/>
                  </a:lnTo>
                  <a:close/>
                </a:path>
              </a:pathLst>
            </a:custGeom>
            <a:solidFill>
              <a:srgbClr val="FF6600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8208" tIns="213140" rIns="278208" bIns="21314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/>
                <a:t>Remittances</a:t>
              </a:r>
              <a:endParaRPr lang="en-US" sz="1600" b="1" kern="1200" dirty="0"/>
            </a:p>
          </p:txBody>
        </p:sp>
        <p:sp>
          <p:nvSpPr>
            <p:cNvPr id="22" name="Freeform 21"/>
            <p:cNvSpPr/>
            <p:nvPr/>
          </p:nvSpPr>
          <p:spPr>
            <a:xfrm rot="20283930">
              <a:off x="2489150" y="4728644"/>
              <a:ext cx="1594810" cy="23283"/>
            </a:xfrm>
            <a:custGeom>
              <a:avLst/>
              <a:gdLst>
                <a:gd name="connsiteX0" fmla="*/ 0 w 1594809"/>
                <a:gd name="connsiteY0" fmla="*/ 11641 h 23283"/>
                <a:gd name="connsiteX1" fmla="*/ 1594809 w 1594809"/>
                <a:gd name="connsiteY1" fmla="*/ 11641 h 23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94809" h="23283">
                  <a:moveTo>
                    <a:pt x="1594809" y="11642"/>
                  </a:moveTo>
                  <a:lnTo>
                    <a:pt x="0" y="11642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3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70234" tIns="-28230" rIns="770235" bIns="-28228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600" kern="1200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800323" y="4492344"/>
              <a:ext cx="1815497" cy="1767183"/>
            </a:xfrm>
            <a:custGeom>
              <a:avLst/>
              <a:gdLst>
                <a:gd name="connsiteX0" fmla="*/ 0 w 1815497"/>
                <a:gd name="connsiteY0" fmla="*/ 883592 h 1767183"/>
                <a:gd name="connsiteX1" fmla="*/ 274588 w 1815497"/>
                <a:gd name="connsiteY1" fmla="*/ 250430 h 1767183"/>
                <a:gd name="connsiteX2" fmla="*/ 907751 w 1815497"/>
                <a:gd name="connsiteY2" fmla="*/ 1 h 1767183"/>
                <a:gd name="connsiteX3" fmla="*/ 1540913 w 1815497"/>
                <a:gd name="connsiteY3" fmla="*/ 250432 h 1767183"/>
                <a:gd name="connsiteX4" fmla="*/ 1815499 w 1815497"/>
                <a:gd name="connsiteY4" fmla="*/ 883595 h 1767183"/>
                <a:gd name="connsiteX5" fmla="*/ 1540912 w 1815497"/>
                <a:gd name="connsiteY5" fmla="*/ 1516757 h 1767183"/>
                <a:gd name="connsiteX6" fmla="*/ 907750 w 1815497"/>
                <a:gd name="connsiteY6" fmla="*/ 1767187 h 1767183"/>
                <a:gd name="connsiteX7" fmla="*/ 274588 w 1815497"/>
                <a:gd name="connsiteY7" fmla="*/ 1516756 h 1767183"/>
                <a:gd name="connsiteX8" fmla="*/ 2 w 1815497"/>
                <a:gd name="connsiteY8" fmla="*/ 883594 h 1767183"/>
                <a:gd name="connsiteX9" fmla="*/ 0 w 1815497"/>
                <a:gd name="connsiteY9" fmla="*/ 883592 h 1767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15497" h="1767183">
                  <a:moveTo>
                    <a:pt x="0" y="883592"/>
                  </a:moveTo>
                  <a:cubicBezTo>
                    <a:pt x="0" y="645117"/>
                    <a:pt x="99030" y="416768"/>
                    <a:pt x="274588" y="250430"/>
                  </a:cubicBezTo>
                  <a:cubicBezTo>
                    <a:pt x="444067" y="89852"/>
                    <a:pt x="671239" y="0"/>
                    <a:pt x="907751" y="1"/>
                  </a:cubicBezTo>
                  <a:cubicBezTo>
                    <a:pt x="1144262" y="1"/>
                    <a:pt x="1371434" y="89853"/>
                    <a:pt x="1540913" y="250432"/>
                  </a:cubicBezTo>
                  <a:cubicBezTo>
                    <a:pt x="1716470" y="416770"/>
                    <a:pt x="1815500" y="645120"/>
                    <a:pt x="1815499" y="883595"/>
                  </a:cubicBezTo>
                  <a:cubicBezTo>
                    <a:pt x="1815499" y="1122070"/>
                    <a:pt x="1716469" y="1350419"/>
                    <a:pt x="1540912" y="1516757"/>
                  </a:cubicBezTo>
                  <a:cubicBezTo>
                    <a:pt x="1371433" y="1677335"/>
                    <a:pt x="1144261" y="1767187"/>
                    <a:pt x="907750" y="1767187"/>
                  </a:cubicBezTo>
                  <a:cubicBezTo>
                    <a:pt x="671239" y="1767187"/>
                    <a:pt x="444066" y="1677335"/>
                    <a:pt x="274588" y="1516756"/>
                  </a:cubicBezTo>
                  <a:cubicBezTo>
                    <a:pt x="99031" y="1350418"/>
                    <a:pt x="1" y="1122068"/>
                    <a:pt x="2" y="883594"/>
                  </a:cubicBezTo>
                  <a:lnTo>
                    <a:pt x="0" y="883592"/>
                  </a:lnTo>
                  <a:close/>
                </a:path>
              </a:pathLst>
            </a:custGeom>
            <a:gradFill rotWithShape="0">
              <a:gsLst>
                <a:gs pos="0">
                  <a:srgbClr val="000082"/>
                </a:gs>
                <a:gs pos="13000">
                  <a:srgbClr val="0047FF"/>
                </a:gs>
                <a:gs pos="28000">
                  <a:srgbClr val="000082"/>
                </a:gs>
                <a:gs pos="42999">
                  <a:srgbClr val="0047FF"/>
                </a:gs>
                <a:gs pos="58000">
                  <a:srgbClr val="000082"/>
                </a:gs>
                <a:gs pos="72000">
                  <a:srgbClr val="0047FF"/>
                </a:gs>
                <a:gs pos="87000">
                  <a:srgbClr val="000082"/>
                </a:gs>
                <a:gs pos="100000">
                  <a:srgbClr val="0047FF"/>
                </a:gs>
              </a:gsLst>
              <a:lin ang="16200000" scaled="0"/>
            </a:gra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4764" tIns="267688" rIns="274764" bIns="267688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/>
                <a:t>Mobilizing other diaspora resources</a:t>
              </a:r>
              <a:endParaRPr lang="en-US" sz="1600" b="1" kern="1200" dirty="0"/>
            </a:p>
          </p:txBody>
        </p:sp>
        <p:sp>
          <p:nvSpPr>
            <p:cNvPr id="24" name="Freeform 23"/>
            <p:cNvSpPr/>
            <p:nvPr/>
          </p:nvSpPr>
          <p:spPr>
            <a:xfrm rot="21629547">
              <a:off x="3138658" y="4028449"/>
              <a:ext cx="682632" cy="23284"/>
            </a:xfrm>
            <a:custGeom>
              <a:avLst/>
              <a:gdLst>
                <a:gd name="connsiteX0" fmla="*/ 0 w 682631"/>
                <a:gd name="connsiteY0" fmla="*/ 11641 h 23283"/>
                <a:gd name="connsiteX1" fmla="*/ 682631 w 682631"/>
                <a:gd name="connsiteY1" fmla="*/ 11641 h 23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82631" h="23283">
                  <a:moveTo>
                    <a:pt x="682631" y="11642"/>
                  </a:moveTo>
                  <a:lnTo>
                    <a:pt x="0" y="11642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3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36950" tIns="-5423" rIns="336950" bIns="-5425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1600200" y="3200400"/>
              <a:ext cx="1904999" cy="1523999"/>
            </a:xfrm>
            <a:custGeom>
              <a:avLst/>
              <a:gdLst>
                <a:gd name="connsiteX0" fmla="*/ 0 w 1286971"/>
                <a:gd name="connsiteY0" fmla="*/ 603150 h 1206300"/>
                <a:gd name="connsiteX1" fmla="*/ 203426 w 1286971"/>
                <a:gd name="connsiteY1" fmla="*/ 163089 h 1206300"/>
                <a:gd name="connsiteX2" fmla="*/ 643487 w 1286971"/>
                <a:gd name="connsiteY2" fmla="*/ 0 h 1206300"/>
                <a:gd name="connsiteX3" fmla="*/ 1083548 w 1286971"/>
                <a:gd name="connsiteY3" fmla="*/ 163090 h 1206300"/>
                <a:gd name="connsiteX4" fmla="*/ 1286973 w 1286971"/>
                <a:gd name="connsiteY4" fmla="*/ 603151 h 1206300"/>
                <a:gd name="connsiteX5" fmla="*/ 1083548 w 1286971"/>
                <a:gd name="connsiteY5" fmla="*/ 1043212 h 1206300"/>
                <a:gd name="connsiteX6" fmla="*/ 643487 w 1286971"/>
                <a:gd name="connsiteY6" fmla="*/ 1206301 h 1206300"/>
                <a:gd name="connsiteX7" fmla="*/ 203426 w 1286971"/>
                <a:gd name="connsiteY7" fmla="*/ 1043211 h 1206300"/>
                <a:gd name="connsiteX8" fmla="*/ 1 w 1286971"/>
                <a:gd name="connsiteY8" fmla="*/ 603150 h 1206300"/>
                <a:gd name="connsiteX9" fmla="*/ 0 w 1286971"/>
                <a:gd name="connsiteY9" fmla="*/ 603150 h 1206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86971" h="1206300">
                  <a:moveTo>
                    <a:pt x="0" y="603150"/>
                  </a:moveTo>
                  <a:cubicBezTo>
                    <a:pt x="0" y="436413"/>
                    <a:pt x="73639" y="277115"/>
                    <a:pt x="203426" y="163089"/>
                  </a:cubicBezTo>
                  <a:cubicBezTo>
                    <a:pt x="322689" y="58309"/>
                    <a:pt x="480025" y="0"/>
                    <a:pt x="643487" y="0"/>
                  </a:cubicBezTo>
                  <a:cubicBezTo>
                    <a:pt x="806949" y="0"/>
                    <a:pt x="964285" y="58310"/>
                    <a:pt x="1083548" y="163090"/>
                  </a:cubicBezTo>
                  <a:cubicBezTo>
                    <a:pt x="1213335" y="277116"/>
                    <a:pt x="1286973" y="436415"/>
                    <a:pt x="1286973" y="603151"/>
                  </a:cubicBezTo>
                  <a:cubicBezTo>
                    <a:pt x="1286973" y="769888"/>
                    <a:pt x="1213335" y="929186"/>
                    <a:pt x="1083548" y="1043212"/>
                  </a:cubicBezTo>
                  <a:cubicBezTo>
                    <a:pt x="964285" y="1147992"/>
                    <a:pt x="806949" y="1206301"/>
                    <a:pt x="643487" y="1206301"/>
                  </a:cubicBezTo>
                  <a:cubicBezTo>
                    <a:pt x="480025" y="1206301"/>
                    <a:pt x="322689" y="1147991"/>
                    <a:pt x="203426" y="1043211"/>
                  </a:cubicBezTo>
                  <a:cubicBezTo>
                    <a:pt x="73639" y="929185"/>
                    <a:pt x="1" y="769887"/>
                    <a:pt x="1" y="603150"/>
                  </a:cubicBezTo>
                  <a:lnTo>
                    <a:pt x="0" y="60315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7363" tIns="185548" rIns="197363" bIns="185548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 smtClean="0"/>
                <a:t>Environmental </a:t>
              </a:r>
              <a:r>
                <a:rPr lang="en-US" sz="1600" b="1" kern="1200" dirty="0" smtClean="0"/>
                <a:t> </a:t>
              </a:r>
              <a:r>
                <a:rPr lang="en-US" sz="1600" b="1" kern="1200" dirty="0" smtClean="0"/>
                <a:t>change and migration</a:t>
              </a:r>
              <a:endParaRPr lang="en-US" sz="1600" b="1" kern="1200" dirty="0"/>
            </a:p>
          </p:txBody>
        </p:sp>
        <p:sp>
          <p:nvSpPr>
            <p:cNvPr id="26" name="Freeform 25"/>
            <p:cNvSpPr/>
            <p:nvPr/>
          </p:nvSpPr>
          <p:spPr>
            <a:xfrm rot="23064786">
              <a:off x="2367886" y="3253208"/>
              <a:ext cx="1777023" cy="23284"/>
            </a:xfrm>
            <a:custGeom>
              <a:avLst/>
              <a:gdLst>
                <a:gd name="connsiteX0" fmla="*/ 0 w 1777022"/>
                <a:gd name="connsiteY0" fmla="*/ 11641 h 23283"/>
                <a:gd name="connsiteX1" fmla="*/ 1777022 w 1777022"/>
                <a:gd name="connsiteY1" fmla="*/ 11641 h 23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7022" h="23283">
                  <a:moveTo>
                    <a:pt x="1777022" y="11642"/>
                  </a:moveTo>
                  <a:lnTo>
                    <a:pt x="0" y="11642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3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6786" tIns="-32784" rIns="856785" bIns="-32784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600" kern="1200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914403" y="1828804"/>
              <a:ext cx="1617111" cy="1480051"/>
            </a:xfrm>
            <a:custGeom>
              <a:avLst/>
              <a:gdLst>
                <a:gd name="connsiteX0" fmla="*/ 0 w 1617111"/>
                <a:gd name="connsiteY0" fmla="*/ 740026 h 1480051"/>
                <a:gd name="connsiteX1" fmla="*/ 262657 w 1617111"/>
                <a:gd name="connsiteY1" fmla="*/ 194126 h 1480051"/>
                <a:gd name="connsiteX2" fmla="*/ 808557 w 1617111"/>
                <a:gd name="connsiteY2" fmla="*/ 1 h 1480051"/>
                <a:gd name="connsiteX3" fmla="*/ 1354457 w 1617111"/>
                <a:gd name="connsiteY3" fmla="*/ 194128 h 1480051"/>
                <a:gd name="connsiteX4" fmla="*/ 1617112 w 1617111"/>
                <a:gd name="connsiteY4" fmla="*/ 740029 h 1480051"/>
                <a:gd name="connsiteX5" fmla="*/ 1354456 w 1617111"/>
                <a:gd name="connsiteY5" fmla="*/ 1285929 h 1480051"/>
                <a:gd name="connsiteX6" fmla="*/ 808556 w 1617111"/>
                <a:gd name="connsiteY6" fmla="*/ 1480055 h 1480051"/>
                <a:gd name="connsiteX7" fmla="*/ 262656 w 1617111"/>
                <a:gd name="connsiteY7" fmla="*/ 1285928 h 1480051"/>
                <a:gd name="connsiteX8" fmla="*/ 0 w 1617111"/>
                <a:gd name="connsiteY8" fmla="*/ 740028 h 1480051"/>
                <a:gd name="connsiteX9" fmla="*/ 0 w 1617111"/>
                <a:gd name="connsiteY9" fmla="*/ 740026 h 1480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17111" h="1480051">
                  <a:moveTo>
                    <a:pt x="0" y="740026"/>
                  </a:moveTo>
                  <a:cubicBezTo>
                    <a:pt x="0" y="532393"/>
                    <a:pt x="95307" y="334311"/>
                    <a:pt x="262657" y="194126"/>
                  </a:cubicBezTo>
                  <a:cubicBezTo>
                    <a:pt x="411726" y="69256"/>
                    <a:pt x="606479" y="0"/>
                    <a:pt x="808557" y="1"/>
                  </a:cubicBezTo>
                  <a:cubicBezTo>
                    <a:pt x="1010635" y="1"/>
                    <a:pt x="1205389" y="69257"/>
                    <a:pt x="1354457" y="194128"/>
                  </a:cubicBezTo>
                  <a:cubicBezTo>
                    <a:pt x="1521807" y="334313"/>
                    <a:pt x="1617113" y="532395"/>
                    <a:pt x="1617112" y="740029"/>
                  </a:cubicBezTo>
                  <a:cubicBezTo>
                    <a:pt x="1617112" y="947662"/>
                    <a:pt x="1521806" y="1145745"/>
                    <a:pt x="1354456" y="1285929"/>
                  </a:cubicBezTo>
                  <a:cubicBezTo>
                    <a:pt x="1205388" y="1410799"/>
                    <a:pt x="1010634" y="1480055"/>
                    <a:pt x="808556" y="1480055"/>
                  </a:cubicBezTo>
                  <a:cubicBezTo>
                    <a:pt x="606478" y="1480055"/>
                    <a:pt x="411724" y="1410799"/>
                    <a:pt x="262656" y="1285928"/>
                  </a:cubicBezTo>
                  <a:cubicBezTo>
                    <a:pt x="95306" y="1145743"/>
                    <a:pt x="0" y="947661"/>
                    <a:pt x="0" y="740028"/>
                  </a:cubicBezTo>
                  <a:lnTo>
                    <a:pt x="0" y="740026"/>
                  </a:lnTo>
                  <a:close/>
                </a:path>
              </a:pathLst>
            </a:custGeom>
            <a:gradFill rotWithShape="0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16200000" scaled="0"/>
            </a:gra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5711" tIns="225638" rIns="245711" bIns="225638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/>
                <a:t>Internal migration</a:t>
              </a:r>
              <a:endParaRPr lang="en-US" sz="1600" b="1" kern="1200" dirty="0"/>
            </a:p>
          </p:txBody>
        </p:sp>
        <p:sp>
          <p:nvSpPr>
            <p:cNvPr id="28" name="Freeform 27"/>
            <p:cNvSpPr/>
            <p:nvPr/>
          </p:nvSpPr>
          <p:spPr>
            <a:xfrm rot="24320430">
              <a:off x="3884525" y="3228634"/>
              <a:ext cx="610559" cy="23284"/>
            </a:xfrm>
            <a:custGeom>
              <a:avLst/>
              <a:gdLst>
                <a:gd name="connsiteX0" fmla="*/ 0 w 610558"/>
                <a:gd name="connsiteY0" fmla="*/ 11641 h 23283"/>
                <a:gd name="connsiteX1" fmla="*/ 610558 w 610558"/>
                <a:gd name="connsiteY1" fmla="*/ 11641 h 23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10558" h="23283">
                  <a:moveTo>
                    <a:pt x="610558" y="11642"/>
                  </a:moveTo>
                  <a:lnTo>
                    <a:pt x="0" y="11642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3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2714" tIns="-3622" rIns="302717" bIns="-3622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2702890" y="1792067"/>
              <a:ext cx="1515079" cy="1420227"/>
            </a:xfrm>
            <a:custGeom>
              <a:avLst/>
              <a:gdLst>
                <a:gd name="connsiteX0" fmla="*/ 0 w 1515079"/>
                <a:gd name="connsiteY0" fmla="*/ 710114 h 1420227"/>
                <a:gd name="connsiteX1" fmla="*/ 239459 w 1515079"/>
                <a:gd name="connsiteY1" fmla="*/ 192032 h 1420227"/>
                <a:gd name="connsiteX2" fmla="*/ 757541 w 1515079"/>
                <a:gd name="connsiteY2" fmla="*/ 1 h 1420227"/>
                <a:gd name="connsiteX3" fmla="*/ 1275623 w 1515079"/>
                <a:gd name="connsiteY3" fmla="*/ 192034 h 1420227"/>
                <a:gd name="connsiteX4" fmla="*/ 1515080 w 1515079"/>
                <a:gd name="connsiteY4" fmla="*/ 710116 h 1420227"/>
                <a:gd name="connsiteX5" fmla="*/ 1275622 w 1515079"/>
                <a:gd name="connsiteY5" fmla="*/ 1228198 h 1420227"/>
                <a:gd name="connsiteX6" fmla="*/ 757540 w 1515079"/>
                <a:gd name="connsiteY6" fmla="*/ 1420230 h 1420227"/>
                <a:gd name="connsiteX7" fmla="*/ 239458 w 1515079"/>
                <a:gd name="connsiteY7" fmla="*/ 1228197 h 1420227"/>
                <a:gd name="connsiteX8" fmla="*/ 0 w 1515079"/>
                <a:gd name="connsiteY8" fmla="*/ 710115 h 1420227"/>
                <a:gd name="connsiteX9" fmla="*/ 0 w 1515079"/>
                <a:gd name="connsiteY9" fmla="*/ 710114 h 14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15079" h="1420227">
                  <a:moveTo>
                    <a:pt x="0" y="710114"/>
                  </a:moveTo>
                  <a:cubicBezTo>
                    <a:pt x="0" y="513818"/>
                    <a:pt x="86682" y="326279"/>
                    <a:pt x="239459" y="192032"/>
                  </a:cubicBezTo>
                  <a:cubicBezTo>
                    <a:pt x="379863" y="68658"/>
                    <a:pt x="565095" y="0"/>
                    <a:pt x="757541" y="1"/>
                  </a:cubicBezTo>
                  <a:cubicBezTo>
                    <a:pt x="949987" y="1"/>
                    <a:pt x="1135219" y="68660"/>
                    <a:pt x="1275623" y="192034"/>
                  </a:cubicBezTo>
                  <a:cubicBezTo>
                    <a:pt x="1428400" y="326281"/>
                    <a:pt x="1515081" y="513821"/>
                    <a:pt x="1515080" y="710116"/>
                  </a:cubicBezTo>
                  <a:cubicBezTo>
                    <a:pt x="1515080" y="906412"/>
                    <a:pt x="1428399" y="1093951"/>
                    <a:pt x="1275622" y="1228198"/>
                  </a:cubicBezTo>
                  <a:cubicBezTo>
                    <a:pt x="1135218" y="1351572"/>
                    <a:pt x="949986" y="1420230"/>
                    <a:pt x="757540" y="1420230"/>
                  </a:cubicBezTo>
                  <a:cubicBezTo>
                    <a:pt x="565094" y="1420230"/>
                    <a:pt x="379862" y="1351572"/>
                    <a:pt x="239458" y="1228197"/>
                  </a:cubicBezTo>
                  <a:cubicBezTo>
                    <a:pt x="86681" y="1093950"/>
                    <a:pt x="0" y="906411"/>
                    <a:pt x="0" y="710115"/>
                  </a:cubicBezTo>
                  <a:lnTo>
                    <a:pt x="0" y="710114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2038" tIns="218147" rIns="232038" bIns="218147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/>
                <a:t>Migration and security</a:t>
              </a:r>
              <a:endParaRPr lang="en-US" sz="1600" b="1" kern="1200" dirty="0"/>
            </a:p>
          </p:txBody>
        </p:sp>
      </p:grp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533400"/>
            <a:ext cx="8231188" cy="6096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Thematic Working Groups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219200"/>
            <a:ext cx="8610600" cy="6019800"/>
          </a:xfrm>
        </p:spPr>
        <p:txBody>
          <a:bodyPr/>
          <a:lstStyle/>
          <a:p>
            <a:pPr marL="854075" indent="-5699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Data </a:t>
            </a:r>
          </a:p>
          <a:p>
            <a:pPr marL="854075" indent="-5699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High-skilled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labor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migration</a:t>
            </a:r>
          </a:p>
          <a:p>
            <a:pPr marL="854075" indent="-5699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Low-killed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labor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migration</a:t>
            </a:r>
          </a:p>
          <a:p>
            <a:pPr marL="854075" indent="-5699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Integration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issues in host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communities</a:t>
            </a:r>
          </a:p>
          <a:p>
            <a:pPr marL="854075" indent="-5699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Policy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and institutional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coherence</a:t>
            </a:r>
          </a:p>
          <a:p>
            <a:pPr marL="854075" indent="-5699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Migration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security and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development</a:t>
            </a:r>
          </a:p>
          <a:p>
            <a:pPr marL="854075" indent="-5699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Migrant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rights and social aspects of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migration</a:t>
            </a:r>
          </a:p>
          <a:p>
            <a:pPr marL="854075" indent="-5699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Demography and migration</a:t>
            </a:r>
          </a:p>
          <a:p>
            <a:pPr marL="854075" indent="-5699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Remittances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incl.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access to finance and capital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markets</a:t>
            </a:r>
          </a:p>
          <a:p>
            <a:pPr marL="854075" indent="-5699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Mobilizing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diaspora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resources</a:t>
            </a:r>
          </a:p>
          <a:p>
            <a:pPr marL="854075" indent="-5699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Environmental change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migration</a:t>
            </a:r>
          </a:p>
          <a:p>
            <a:pPr marL="854075" indent="-5699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Internal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migration and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urbanization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892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7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ATCHLASTPREPREVISION" val="18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5|3.6|3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2|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|2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6|4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5|2|1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7|1|1.4|1|1.1|1.2|1.1|1.1|1.2|1.4|1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2|0.9|0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0.9|1|1.3|1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|1|1|1|1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1|1.5|1.2|0.9"/>
</p:tagLst>
</file>

<file path=ppt/theme/theme1.xml><?xml version="1.0" encoding="utf-8"?>
<a:theme xmlns:a="http://schemas.openxmlformats.org/drawingml/2006/main" name="remittances">
  <a:themeElements>
    <a:clrScheme name="remittances 3">
      <a:dk1>
        <a:srgbClr val="919191"/>
      </a:dk1>
      <a:lt1>
        <a:srgbClr val="FFFFFF"/>
      </a:lt1>
      <a:dk2>
        <a:srgbClr val="00197D"/>
      </a:dk2>
      <a:lt2>
        <a:srgbClr val="FFFFFF"/>
      </a:lt2>
      <a:accent1>
        <a:srgbClr val="2257EC"/>
      </a:accent1>
      <a:accent2>
        <a:srgbClr val="008000"/>
      </a:accent2>
      <a:accent3>
        <a:srgbClr val="AAABBF"/>
      </a:accent3>
      <a:accent4>
        <a:srgbClr val="DADADA"/>
      </a:accent4>
      <a:accent5>
        <a:srgbClr val="ABB4F4"/>
      </a:accent5>
      <a:accent6>
        <a:srgbClr val="007300"/>
      </a:accent6>
      <a:hlink>
        <a:srgbClr val="907500"/>
      </a:hlink>
      <a:folHlink>
        <a:srgbClr val="921846"/>
      </a:folHlink>
    </a:clrScheme>
    <a:fontScheme name="remittances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mittances 1">
        <a:dk1>
          <a:srgbClr val="000000"/>
        </a:dk1>
        <a:lt1>
          <a:srgbClr val="FFFFFF"/>
        </a:lt1>
        <a:dk2>
          <a:srgbClr val="000000"/>
        </a:dk2>
        <a:lt2>
          <a:srgbClr val="919191"/>
        </a:lt2>
        <a:accent1>
          <a:srgbClr val="666666"/>
        </a:accent1>
        <a:accent2>
          <a:srgbClr val="999999"/>
        </a:accent2>
        <a:accent3>
          <a:srgbClr val="FFFFFF"/>
        </a:accent3>
        <a:accent4>
          <a:srgbClr val="000000"/>
        </a:accent4>
        <a:accent5>
          <a:srgbClr val="B8B8B8"/>
        </a:accent5>
        <a:accent6>
          <a:srgbClr val="8A8A8A"/>
        </a:accent6>
        <a:hlink>
          <a:srgbClr val="CCCCCC"/>
        </a:hlink>
        <a:folHlink>
          <a:srgbClr val="E6E6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mittances 2">
        <a:dk1>
          <a:srgbClr val="000000"/>
        </a:dk1>
        <a:lt1>
          <a:srgbClr val="FFFFFF"/>
        </a:lt1>
        <a:dk2>
          <a:srgbClr val="000000"/>
        </a:dk2>
        <a:lt2>
          <a:srgbClr val="919191"/>
        </a:lt2>
        <a:accent1>
          <a:srgbClr val="0051BA"/>
        </a:accent1>
        <a:accent2>
          <a:srgbClr val="00997C"/>
        </a:accent2>
        <a:accent3>
          <a:srgbClr val="FFFFFF"/>
        </a:accent3>
        <a:accent4>
          <a:srgbClr val="000000"/>
        </a:accent4>
        <a:accent5>
          <a:srgbClr val="AAB3D9"/>
        </a:accent5>
        <a:accent6>
          <a:srgbClr val="008A70"/>
        </a:accent6>
        <a:hlink>
          <a:srgbClr val="C6A00C"/>
        </a:hlink>
        <a:folHlink>
          <a:srgbClr val="93163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mittances 3">
        <a:dk1>
          <a:srgbClr val="919191"/>
        </a:dk1>
        <a:lt1>
          <a:srgbClr val="FFFFFF"/>
        </a:lt1>
        <a:dk2>
          <a:srgbClr val="00197D"/>
        </a:dk2>
        <a:lt2>
          <a:srgbClr val="FFFFFF"/>
        </a:lt2>
        <a:accent1>
          <a:srgbClr val="2257EC"/>
        </a:accent1>
        <a:accent2>
          <a:srgbClr val="008000"/>
        </a:accent2>
        <a:accent3>
          <a:srgbClr val="AAABBF"/>
        </a:accent3>
        <a:accent4>
          <a:srgbClr val="DADADA"/>
        </a:accent4>
        <a:accent5>
          <a:srgbClr val="ABB4F4"/>
        </a:accent5>
        <a:accent6>
          <a:srgbClr val="007300"/>
        </a:accent6>
        <a:hlink>
          <a:srgbClr val="907500"/>
        </a:hlink>
        <a:folHlink>
          <a:srgbClr val="92184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18679</TotalTime>
  <Words>1345</Words>
  <Application>Microsoft Office PowerPoint</Application>
  <PresentationFormat>Custom</PresentationFormat>
  <Paragraphs>152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remittances</vt:lpstr>
      <vt:lpstr>Slide 0</vt:lpstr>
      <vt:lpstr>Migration affects development</vt:lpstr>
      <vt:lpstr>Development also affects migration</vt:lpstr>
      <vt:lpstr>Interactions between migration and development are complex,  and multi-dimensional</vt:lpstr>
      <vt:lpstr>Rationale for KNOMAD</vt:lpstr>
      <vt:lpstr>KNOMAD</vt:lpstr>
      <vt:lpstr>Structure</vt:lpstr>
      <vt:lpstr>Slide 7</vt:lpstr>
      <vt:lpstr>Thematic Working Groups</vt:lpstr>
      <vt:lpstr>Cross-cutting themes </vt:lpstr>
      <vt:lpstr>Partnerships  </vt:lpstr>
      <vt:lpstr>Outputs</vt:lpstr>
      <vt:lpstr> Time line</vt:lpstr>
      <vt:lpstr> Be a partner of KNOMAD</vt:lpstr>
      <vt:lpstr> International logo competition</vt:lpstr>
      <vt:lpstr>Slide 15</vt:lpstr>
    </vt:vector>
  </TitlesOfParts>
  <Company>The World Bank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wb76454</dc:creator>
  <cp:lastModifiedBy>wb76454</cp:lastModifiedBy>
  <cp:revision>1872</cp:revision>
  <cp:lastPrinted>2002-01-14T08:02:36Z</cp:lastPrinted>
  <dcterms:created xsi:type="dcterms:W3CDTF">2005-11-07T15:29:49Z</dcterms:created>
  <dcterms:modified xsi:type="dcterms:W3CDTF">2013-01-04T19:25:21Z</dcterms:modified>
  <cp:category>slide</cp:category>
</cp:coreProperties>
</file>