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handoutMasterIdLst>
    <p:handoutMasterId r:id="rId15"/>
  </p:handoutMasterIdLst>
  <p:sldIdLst>
    <p:sldId id="261" r:id="rId2"/>
    <p:sldId id="258" r:id="rId3"/>
    <p:sldId id="265" r:id="rId4"/>
    <p:sldId id="266" r:id="rId5"/>
    <p:sldId id="327" r:id="rId6"/>
    <p:sldId id="319" r:id="rId7"/>
    <p:sldId id="321" r:id="rId8"/>
    <p:sldId id="267" r:id="rId9"/>
    <p:sldId id="322" r:id="rId10"/>
    <p:sldId id="326" r:id="rId11"/>
    <p:sldId id="325" r:id="rId12"/>
    <p:sldId id="323" r:id="rId13"/>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86646" autoAdjust="0"/>
  </p:normalViewPr>
  <p:slideViewPr>
    <p:cSldViewPr>
      <p:cViewPr varScale="1">
        <p:scale>
          <a:sx n="133" d="100"/>
          <a:sy n="133" d="100"/>
        </p:scale>
        <p:origin x="840" y="12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 meal per day (# of hhs)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069911715581007"/>
          <c:y val="0.15669282909781487"/>
          <c:w val="0.82374532728863437"/>
          <c:h val="0.47040905352122364"/>
        </c:manualLayout>
      </c:layout>
      <c:barChart>
        <c:barDir val="col"/>
        <c:grouping val="clustered"/>
        <c:varyColors val="0"/>
        <c:ser>
          <c:idx val="0"/>
          <c:order val="0"/>
          <c:tx>
            <c:strRef>
              <c:f>Sheet1!$C$5</c:f>
              <c:strCache>
                <c:ptCount val="1"/>
                <c:pt idx="0">
                  <c:v>Before crisis</c:v>
                </c:pt>
              </c:strCache>
            </c:strRef>
          </c:tx>
          <c:spPr>
            <a:solidFill>
              <a:schemeClr val="accent1"/>
            </a:solidFill>
            <a:ln>
              <a:noFill/>
            </a:ln>
            <a:effectLst/>
          </c:spPr>
          <c:invertIfNegative val="0"/>
          <c:cat>
            <c:strRef>
              <c:f>Sheet1!$D$4:$G$4</c:f>
              <c:strCache>
                <c:ptCount val="4"/>
                <c:pt idx="0">
                  <c:v>IDPs</c:v>
                </c:pt>
                <c:pt idx="1">
                  <c:v>Refugees - Niger</c:v>
                </c:pt>
                <c:pt idx="2">
                  <c:v>Refugees - Mauritania</c:v>
                </c:pt>
                <c:pt idx="3">
                  <c:v>Returnees</c:v>
                </c:pt>
              </c:strCache>
            </c:strRef>
          </c:cat>
          <c:val>
            <c:numRef>
              <c:f>Sheet1!$D$5:$G$5</c:f>
              <c:numCache>
                <c:formatCode>General</c:formatCode>
                <c:ptCount val="4"/>
                <c:pt idx="0">
                  <c:v>4</c:v>
                </c:pt>
                <c:pt idx="1">
                  <c:v>6</c:v>
                </c:pt>
                <c:pt idx="2">
                  <c:v>2</c:v>
                </c:pt>
                <c:pt idx="3">
                  <c:v>3</c:v>
                </c:pt>
              </c:numCache>
            </c:numRef>
          </c:val>
        </c:ser>
        <c:ser>
          <c:idx val="1"/>
          <c:order val="1"/>
          <c:tx>
            <c:strRef>
              <c:f>Sheet1!$C$6</c:f>
              <c:strCache>
                <c:ptCount val="1"/>
                <c:pt idx="0">
                  <c:v>June/July 2014</c:v>
                </c:pt>
              </c:strCache>
            </c:strRef>
          </c:tx>
          <c:spPr>
            <a:solidFill>
              <a:schemeClr val="accent2"/>
            </a:solidFill>
            <a:ln>
              <a:noFill/>
            </a:ln>
            <a:effectLst/>
          </c:spPr>
          <c:invertIfNegative val="0"/>
          <c:cat>
            <c:strRef>
              <c:f>Sheet1!$D$4:$G$4</c:f>
              <c:strCache>
                <c:ptCount val="4"/>
                <c:pt idx="0">
                  <c:v>IDPs</c:v>
                </c:pt>
                <c:pt idx="1">
                  <c:v>Refugees - Niger</c:v>
                </c:pt>
                <c:pt idx="2">
                  <c:v>Refugees - Mauritania</c:v>
                </c:pt>
                <c:pt idx="3">
                  <c:v>Returnees</c:v>
                </c:pt>
              </c:strCache>
            </c:strRef>
          </c:cat>
          <c:val>
            <c:numRef>
              <c:f>Sheet1!$D$6:$G$6</c:f>
              <c:numCache>
                <c:formatCode>General</c:formatCode>
                <c:ptCount val="4"/>
                <c:pt idx="0">
                  <c:v>9</c:v>
                </c:pt>
                <c:pt idx="1">
                  <c:v>9</c:v>
                </c:pt>
                <c:pt idx="2">
                  <c:v>3</c:v>
                </c:pt>
                <c:pt idx="3">
                  <c:v>7</c:v>
                </c:pt>
              </c:numCache>
            </c:numRef>
          </c:val>
        </c:ser>
        <c:ser>
          <c:idx val="2"/>
          <c:order val="2"/>
          <c:tx>
            <c:strRef>
              <c:f>Sheet1!$C$7</c:f>
              <c:strCache>
                <c:ptCount val="1"/>
                <c:pt idx="0">
                  <c:v>Apr-15</c:v>
                </c:pt>
              </c:strCache>
            </c:strRef>
          </c:tx>
          <c:spPr>
            <a:solidFill>
              <a:schemeClr val="accent3"/>
            </a:solidFill>
            <a:ln>
              <a:noFill/>
            </a:ln>
            <a:effectLst/>
          </c:spPr>
          <c:invertIfNegative val="0"/>
          <c:cat>
            <c:strRef>
              <c:f>Sheet1!$D$4:$G$4</c:f>
              <c:strCache>
                <c:ptCount val="4"/>
                <c:pt idx="0">
                  <c:v>IDPs</c:v>
                </c:pt>
                <c:pt idx="1">
                  <c:v>Refugees - Niger</c:v>
                </c:pt>
                <c:pt idx="2">
                  <c:v>Refugees - Mauritania</c:v>
                </c:pt>
                <c:pt idx="3">
                  <c:v>Returnees</c:v>
                </c:pt>
              </c:strCache>
            </c:strRef>
          </c:cat>
          <c:val>
            <c:numRef>
              <c:f>Sheet1!$D$7:$G$7</c:f>
              <c:numCache>
                <c:formatCode>General</c:formatCode>
                <c:ptCount val="4"/>
                <c:pt idx="0">
                  <c:v>1</c:v>
                </c:pt>
                <c:pt idx="1">
                  <c:v>15</c:v>
                </c:pt>
                <c:pt idx="2">
                  <c:v>3</c:v>
                </c:pt>
                <c:pt idx="3">
                  <c:v>2</c:v>
                </c:pt>
              </c:numCache>
            </c:numRef>
          </c:val>
        </c:ser>
        <c:dLbls>
          <c:showLegendKey val="0"/>
          <c:showVal val="0"/>
          <c:showCatName val="0"/>
          <c:showSerName val="0"/>
          <c:showPercent val="0"/>
          <c:showBubbleSize val="0"/>
        </c:dLbls>
        <c:gapWidth val="219"/>
        <c:overlap val="-27"/>
        <c:axId val="230446976"/>
        <c:axId val="230447368"/>
      </c:barChart>
      <c:catAx>
        <c:axId val="23044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447368"/>
        <c:crosses val="autoZero"/>
        <c:auto val="1"/>
        <c:lblAlgn val="ctr"/>
        <c:lblOffset val="100"/>
        <c:noMultiLvlLbl val="0"/>
      </c:catAx>
      <c:valAx>
        <c:axId val="2304473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446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plotArea>
      <c:layout/>
      <c:pieChart>
        <c:varyColors val="1"/>
        <c:ser>
          <c:idx val="0"/>
          <c:order val="0"/>
          <c:dLbls>
            <c:dLbl>
              <c:idx val="0"/>
              <c:layout>
                <c:manualLayout>
                  <c:x val="0.101398787780393"/>
                  <c:y val="0.15249662618083701"/>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2.7378169223692399E-2"/>
                  <c:y val="-3.236528632301530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1.48998836485645E-2"/>
                  <c:y val="-7.6665922832520397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5.08074248450903E-2"/>
                  <c:y val="3.238696377527709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9.3436696701572106E-2"/>
                  <c:y val="0.15384615384615399"/>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'Tendances générales'!$B$5:$B$10</c:f>
              <c:strCache>
                <c:ptCount val="6"/>
                <c:pt idx="0">
                  <c:v>Bamako (Mali)</c:v>
                </c:pt>
                <c:pt idx="1">
                  <c:v>Gao (Mali)</c:v>
                </c:pt>
                <c:pt idx="2">
                  <c:v>Tombouctou (Mali)</c:v>
                </c:pt>
                <c:pt idx="3">
                  <c:v>Kidal (Mali)</c:v>
                </c:pt>
                <c:pt idx="4">
                  <c:v>Camp (Niger)</c:v>
                </c:pt>
                <c:pt idx="5">
                  <c:v>Camp (Mauritanie)</c:v>
                </c:pt>
              </c:strCache>
            </c:strRef>
          </c:cat>
          <c:val>
            <c:numRef>
              <c:f>'Tendances générales'!$C$5:$C$10</c:f>
              <c:numCache>
                <c:formatCode>###0</c:formatCode>
                <c:ptCount val="6"/>
                <c:pt idx="0">
                  <c:v>100</c:v>
                </c:pt>
                <c:pt idx="1">
                  <c:v>90</c:v>
                </c:pt>
                <c:pt idx="2">
                  <c:v>80</c:v>
                </c:pt>
                <c:pt idx="3">
                  <c:v>50</c:v>
                </c:pt>
                <c:pt idx="4">
                  <c:v>81</c:v>
                </c:pt>
                <c:pt idx="5">
                  <c:v>100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8ED49-1C91-F745-9201-E1D024FB4840}" type="doc">
      <dgm:prSet loTypeId="urn:microsoft.com/office/officeart/2005/8/layout/lProcess1" loCatId="" qsTypeId="urn:microsoft.com/office/officeart/2005/8/quickstyle/simple4" qsCatId="simple" csTypeId="urn:microsoft.com/office/officeart/2005/8/colors/accent1_2" csCatId="accent1" phldr="1"/>
      <dgm:spPr/>
      <dgm:t>
        <a:bodyPr/>
        <a:lstStyle/>
        <a:p>
          <a:endParaRPr lang="es-ES_tradnl"/>
        </a:p>
      </dgm:t>
    </dgm:pt>
    <dgm:pt modelId="{B5DD2F43-169A-EF4D-96AC-CEE3E01AF182}">
      <dgm:prSet phldrT="[Text]"/>
      <dgm:spPr/>
      <dgm:t>
        <a:bodyPr/>
        <a:lstStyle/>
        <a:p>
          <a:r>
            <a:rPr lang="en-US" noProof="0" dirty="0" smtClean="0"/>
            <a:t>April: Main cities in the North fall</a:t>
          </a:r>
          <a:endParaRPr lang="en-US" noProof="0" dirty="0"/>
        </a:p>
      </dgm:t>
    </dgm:pt>
    <dgm:pt modelId="{A9559B2C-892D-3140-9B35-50CF7FB697DE}" type="parTrans" cxnId="{E1B2C665-B652-054B-BF4C-BCD8EA2651D8}">
      <dgm:prSet/>
      <dgm:spPr/>
      <dgm:t>
        <a:bodyPr/>
        <a:lstStyle/>
        <a:p>
          <a:endParaRPr lang="es-ES_tradnl"/>
        </a:p>
      </dgm:t>
    </dgm:pt>
    <dgm:pt modelId="{F7432FCC-0FBF-1640-B4D1-13F3D1798572}" type="sibTrans" cxnId="{E1B2C665-B652-054B-BF4C-BCD8EA2651D8}">
      <dgm:prSet/>
      <dgm:spPr/>
      <dgm:t>
        <a:bodyPr/>
        <a:lstStyle/>
        <a:p>
          <a:endParaRPr lang="es-ES_tradnl"/>
        </a:p>
      </dgm:t>
    </dgm:pt>
    <dgm:pt modelId="{A022E087-CEBC-2C43-B3FC-4E4FDF8ED1E1}">
      <dgm:prSet phldrT="[Text]"/>
      <dgm:spPr/>
      <dgm:t>
        <a:bodyPr/>
        <a:lstStyle/>
        <a:p>
          <a:r>
            <a:rPr lang="en-US" noProof="0" smtClean="0"/>
            <a:t>March: Coup d’etat</a:t>
          </a:r>
          <a:endParaRPr lang="en-US" noProof="0"/>
        </a:p>
      </dgm:t>
    </dgm:pt>
    <dgm:pt modelId="{1109902E-0E99-2549-BB14-CAE0A19200D0}" type="parTrans" cxnId="{2013B938-90BC-B043-874A-4583FE474F16}">
      <dgm:prSet/>
      <dgm:spPr/>
      <dgm:t>
        <a:bodyPr/>
        <a:lstStyle/>
        <a:p>
          <a:endParaRPr lang="es-ES_tradnl"/>
        </a:p>
      </dgm:t>
    </dgm:pt>
    <dgm:pt modelId="{919610E3-0102-A345-B4BB-3E10A261AB8C}" type="sibTrans" cxnId="{2013B938-90BC-B043-874A-4583FE474F16}">
      <dgm:prSet/>
      <dgm:spPr/>
      <dgm:t>
        <a:bodyPr/>
        <a:lstStyle/>
        <a:p>
          <a:endParaRPr lang="es-ES_tradnl"/>
        </a:p>
      </dgm:t>
    </dgm:pt>
    <dgm:pt modelId="{AEC99B43-91D9-4145-9CB0-F11B1ADCEEB8}">
      <dgm:prSet phldrT="[Text]"/>
      <dgm:spPr/>
      <dgm:t>
        <a:bodyPr/>
        <a:lstStyle/>
        <a:p>
          <a:r>
            <a:rPr lang="en-US" noProof="0" smtClean="0"/>
            <a:t>2013</a:t>
          </a:r>
          <a:endParaRPr lang="en-US" noProof="0"/>
        </a:p>
      </dgm:t>
    </dgm:pt>
    <dgm:pt modelId="{9F60886E-31DA-344A-AA22-0D2496A6B97B}" type="parTrans" cxnId="{1A760D26-42B9-B748-B7A0-4F99107E58C5}">
      <dgm:prSet/>
      <dgm:spPr/>
      <dgm:t>
        <a:bodyPr/>
        <a:lstStyle/>
        <a:p>
          <a:endParaRPr lang="es-ES_tradnl"/>
        </a:p>
      </dgm:t>
    </dgm:pt>
    <dgm:pt modelId="{47C449FB-0EEB-A749-8B8F-07FF2319E510}" type="sibTrans" cxnId="{1A760D26-42B9-B748-B7A0-4F99107E58C5}">
      <dgm:prSet/>
      <dgm:spPr/>
      <dgm:t>
        <a:bodyPr/>
        <a:lstStyle/>
        <a:p>
          <a:endParaRPr lang="es-ES_tradnl"/>
        </a:p>
      </dgm:t>
    </dgm:pt>
    <dgm:pt modelId="{BBB19774-126C-ED4F-A532-6CD6BD54DF47}">
      <dgm:prSet phldrT="[Text]"/>
      <dgm:spPr/>
      <dgm:t>
        <a:bodyPr/>
        <a:lstStyle/>
        <a:p>
          <a:r>
            <a:rPr lang="en-US" noProof="0" dirty="0" smtClean="0"/>
            <a:t>January: French-led intervention</a:t>
          </a:r>
          <a:endParaRPr lang="en-US" noProof="0" dirty="0"/>
        </a:p>
      </dgm:t>
    </dgm:pt>
    <dgm:pt modelId="{20AFA8BD-C474-C747-AE1C-D1C8D74BF1AD}" type="parTrans" cxnId="{BB3F610D-7CC6-7D43-85EB-0D43BA63F274}">
      <dgm:prSet/>
      <dgm:spPr/>
      <dgm:t>
        <a:bodyPr/>
        <a:lstStyle/>
        <a:p>
          <a:endParaRPr lang="es-ES_tradnl"/>
        </a:p>
      </dgm:t>
    </dgm:pt>
    <dgm:pt modelId="{35902FA8-08B1-6C45-AB43-D91F686ACDB3}" type="sibTrans" cxnId="{BB3F610D-7CC6-7D43-85EB-0D43BA63F274}">
      <dgm:prSet/>
      <dgm:spPr/>
      <dgm:t>
        <a:bodyPr/>
        <a:lstStyle/>
        <a:p>
          <a:endParaRPr lang="es-ES_tradnl"/>
        </a:p>
      </dgm:t>
    </dgm:pt>
    <dgm:pt modelId="{B95A793F-0D5C-F947-A752-4C82ACB059EC}">
      <dgm:prSet phldrT="[Text]"/>
      <dgm:spPr/>
      <dgm:t>
        <a:bodyPr/>
        <a:lstStyle/>
        <a:p>
          <a:r>
            <a:rPr lang="en-US" noProof="0" dirty="0" smtClean="0"/>
            <a:t>February: Islamist held territory is retaken by Malian Army </a:t>
          </a:r>
          <a:endParaRPr lang="en-US" noProof="0" dirty="0"/>
        </a:p>
      </dgm:t>
    </dgm:pt>
    <dgm:pt modelId="{EDA78E21-948A-7449-BFF4-1E105F975DEB}" type="parTrans" cxnId="{F1D54EE8-5402-C445-8DD5-D5016ABDC378}">
      <dgm:prSet/>
      <dgm:spPr/>
      <dgm:t>
        <a:bodyPr/>
        <a:lstStyle/>
        <a:p>
          <a:endParaRPr lang="es-ES_tradnl"/>
        </a:p>
      </dgm:t>
    </dgm:pt>
    <dgm:pt modelId="{5FB19568-983D-0F47-93FA-BE92EDC442EA}" type="sibTrans" cxnId="{F1D54EE8-5402-C445-8DD5-D5016ABDC378}">
      <dgm:prSet/>
      <dgm:spPr/>
      <dgm:t>
        <a:bodyPr/>
        <a:lstStyle/>
        <a:p>
          <a:endParaRPr lang="es-ES_tradnl"/>
        </a:p>
      </dgm:t>
    </dgm:pt>
    <dgm:pt modelId="{1F942906-61F4-C54B-837B-06AB8C5E9463}">
      <dgm:prSet phldrT="[Text]"/>
      <dgm:spPr/>
      <dgm:t>
        <a:bodyPr/>
        <a:lstStyle/>
        <a:p>
          <a:r>
            <a:rPr lang="en-US" noProof="0" dirty="0" smtClean="0"/>
            <a:t>2012</a:t>
          </a:r>
          <a:endParaRPr lang="en-US" noProof="0" dirty="0"/>
        </a:p>
      </dgm:t>
    </dgm:pt>
    <dgm:pt modelId="{50185EE3-8BD8-9742-ACE3-5CE38FAC43A3}" type="sibTrans" cxnId="{6E605680-4CBC-D84B-A15C-3D0F355F931A}">
      <dgm:prSet/>
      <dgm:spPr/>
      <dgm:t>
        <a:bodyPr/>
        <a:lstStyle/>
        <a:p>
          <a:endParaRPr lang="es-ES_tradnl"/>
        </a:p>
      </dgm:t>
    </dgm:pt>
    <dgm:pt modelId="{3154C93E-E6AB-354F-B42D-BF3610594E9D}" type="parTrans" cxnId="{6E605680-4CBC-D84B-A15C-3D0F355F931A}">
      <dgm:prSet/>
      <dgm:spPr/>
      <dgm:t>
        <a:bodyPr/>
        <a:lstStyle/>
        <a:p>
          <a:endParaRPr lang="es-ES_tradnl"/>
        </a:p>
      </dgm:t>
    </dgm:pt>
    <dgm:pt modelId="{7EE09432-FD35-8647-A6F6-3858D756BB2F}">
      <dgm:prSet/>
      <dgm:spPr/>
      <dgm:t>
        <a:bodyPr/>
        <a:lstStyle/>
        <a:p>
          <a:r>
            <a:rPr lang="en-US" noProof="0" dirty="0" smtClean="0"/>
            <a:t>Summer: Fighting between various rebel groups</a:t>
          </a:r>
          <a:endParaRPr lang="en-US" noProof="0" dirty="0"/>
        </a:p>
      </dgm:t>
    </dgm:pt>
    <dgm:pt modelId="{B56970B5-2499-704C-BC23-8370E0884C96}" type="parTrans" cxnId="{032950A8-D67A-8D42-8BDA-69A7457947F0}">
      <dgm:prSet/>
      <dgm:spPr/>
      <dgm:t>
        <a:bodyPr/>
        <a:lstStyle/>
        <a:p>
          <a:endParaRPr lang="es-ES_tradnl"/>
        </a:p>
      </dgm:t>
    </dgm:pt>
    <dgm:pt modelId="{0C6278EA-C0E8-0348-A9B3-BEC528FD3C04}" type="sibTrans" cxnId="{032950A8-D67A-8D42-8BDA-69A7457947F0}">
      <dgm:prSet/>
      <dgm:spPr/>
      <dgm:t>
        <a:bodyPr/>
        <a:lstStyle/>
        <a:p>
          <a:endParaRPr lang="es-ES_tradnl"/>
        </a:p>
      </dgm:t>
    </dgm:pt>
    <dgm:pt modelId="{EF54108D-BAA0-FA45-B014-EBDBCE28F008}">
      <dgm:prSet/>
      <dgm:spPr/>
      <dgm:t>
        <a:bodyPr/>
        <a:lstStyle/>
        <a:p>
          <a:r>
            <a:rPr lang="en-US" noProof="0" dirty="0" smtClean="0"/>
            <a:t>January: Attacks by </a:t>
          </a:r>
          <a:r>
            <a:rPr lang="en-US" noProof="0" dirty="0" err="1" smtClean="0"/>
            <a:t>MNLA</a:t>
          </a:r>
          <a:r>
            <a:rPr lang="en-US" noProof="0" dirty="0" smtClean="0"/>
            <a:t> in the North</a:t>
          </a:r>
          <a:endParaRPr lang="en-US" noProof="0" dirty="0"/>
        </a:p>
      </dgm:t>
    </dgm:pt>
    <dgm:pt modelId="{099084E9-DC1F-8F43-8832-6B5FC4A193F0}" type="parTrans" cxnId="{6CF94E14-1C90-C34C-9448-96B2590597DB}">
      <dgm:prSet/>
      <dgm:spPr/>
      <dgm:t>
        <a:bodyPr/>
        <a:lstStyle/>
        <a:p>
          <a:endParaRPr lang="es-ES_tradnl"/>
        </a:p>
      </dgm:t>
    </dgm:pt>
    <dgm:pt modelId="{F481219A-1C2E-2E4E-8E0E-7D790D9E278B}" type="sibTrans" cxnId="{6CF94E14-1C90-C34C-9448-96B2590597DB}">
      <dgm:prSet/>
      <dgm:spPr/>
      <dgm:t>
        <a:bodyPr/>
        <a:lstStyle/>
        <a:p>
          <a:endParaRPr lang="es-ES_tradnl"/>
        </a:p>
      </dgm:t>
    </dgm:pt>
    <dgm:pt modelId="{0E292D2D-4317-3E48-89EC-D1C5B763415C}">
      <dgm:prSet/>
      <dgm:spPr/>
      <dgm:t>
        <a:bodyPr/>
        <a:lstStyle/>
        <a:p>
          <a:r>
            <a:rPr lang="en-US" noProof="0" smtClean="0"/>
            <a:t>2014</a:t>
          </a:r>
          <a:endParaRPr lang="en-US" noProof="0"/>
        </a:p>
      </dgm:t>
    </dgm:pt>
    <dgm:pt modelId="{1C70F4F3-5165-1349-B147-AAAAFA918139}" type="parTrans" cxnId="{8A18DF39-9CB7-A84C-9329-D0EC239A9B1B}">
      <dgm:prSet/>
      <dgm:spPr/>
      <dgm:t>
        <a:bodyPr/>
        <a:lstStyle/>
        <a:p>
          <a:endParaRPr lang="es-ES_tradnl"/>
        </a:p>
      </dgm:t>
    </dgm:pt>
    <dgm:pt modelId="{45CC388D-0FFB-DE48-B268-0B52CC059959}" type="sibTrans" cxnId="{8A18DF39-9CB7-A84C-9329-D0EC239A9B1B}">
      <dgm:prSet/>
      <dgm:spPr/>
      <dgm:t>
        <a:bodyPr/>
        <a:lstStyle/>
        <a:p>
          <a:endParaRPr lang="es-ES_tradnl"/>
        </a:p>
      </dgm:t>
    </dgm:pt>
    <dgm:pt modelId="{77083678-47FE-F34E-AC6B-81AF88A8F582}">
      <dgm:prSet/>
      <dgm:spPr/>
      <dgm:t>
        <a:bodyPr/>
        <a:lstStyle/>
        <a:p>
          <a:r>
            <a:rPr lang="en-US" noProof="0" dirty="0" smtClean="0"/>
            <a:t>Renewed fighting between rebels and Army</a:t>
          </a:r>
          <a:endParaRPr lang="en-US" noProof="0" dirty="0"/>
        </a:p>
      </dgm:t>
    </dgm:pt>
    <dgm:pt modelId="{91015611-6DF6-A841-AD02-323FB5B30743}" type="parTrans" cxnId="{2D91CC44-3BCC-1D43-8F54-AAE839C16226}">
      <dgm:prSet/>
      <dgm:spPr/>
      <dgm:t>
        <a:bodyPr/>
        <a:lstStyle/>
        <a:p>
          <a:endParaRPr lang="es-ES_tradnl"/>
        </a:p>
      </dgm:t>
    </dgm:pt>
    <dgm:pt modelId="{EF8B26AA-9162-DF41-81DB-2617BA88BAD2}" type="sibTrans" cxnId="{2D91CC44-3BCC-1D43-8F54-AAE839C16226}">
      <dgm:prSet/>
      <dgm:spPr/>
      <dgm:t>
        <a:bodyPr/>
        <a:lstStyle/>
        <a:p>
          <a:endParaRPr lang="es-ES_tradnl"/>
        </a:p>
      </dgm:t>
    </dgm:pt>
    <dgm:pt modelId="{6CBF587F-AD0E-6F48-A961-C22A2A2DA385}">
      <dgm:prSet/>
      <dgm:spPr/>
      <dgm:t>
        <a:bodyPr/>
        <a:lstStyle/>
        <a:p>
          <a:r>
            <a:rPr lang="en-US" noProof="0" dirty="0" smtClean="0"/>
            <a:t>Continued insecurity and fighting in the North</a:t>
          </a:r>
          <a:endParaRPr lang="en-US" noProof="0" dirty="0"/>
        </a:p>
      </dgm:t>
    </dgm:pt>
    <dgm:pt modelId="{0502A288-C5F8-FA40-B730-FF232EC41DE0}" type="parTrans" cxnId="{86A93A6A-173B-7349-A298-7A0CA0E658AE}">
      <dgm:prSet/>
      <dgm:spPr/>
      <dgm:t>
        <a:bodyPr/>
        <a:lstStyle/>
        <a:p>
          <a:endParaRPr lang="es-ES_tradnl"/>
        </a:p>
      </dgm:t>
    </dgm:pt>
    <dgm:pt modelId="{A82DE38B-C32A-FE41-ADD0-F221FC9BAAC3}" type="sibTrans" cxnId="{86A93A6A-173B-7349-A298-7A0CA0E658AE}">
      <dgm:prSet/>
      <dgm:spPr/>
      <dgm:t>
        <a:bodyPr/>
        <a:lstStyle/>
        <a:p>
          <a:endParaRPr lang="es-ES_tradnl"/>
        </a:p>
      </dgm:t>
    </dgm:pt>
    <dgm:pt modelId="{2170ADB1-481D-1541-B741-2019A0B70695}">
      <dgm:prSet/>
      <dgm:spPr/>
      <dgm:t>
        <a:bodyPr/>
        <a:lstStyle/>
        <a:p>
          <a:r>
            <a:rPr lang="en-US" noProof="0" dirty="0" smtClean="0"/>
            <a:t>Peace talks</a:t>
          </a:r>
          <a:endParaRPr lang="en-US" noProof="0" dirty="0"/>
        </a:p>
      </dgm:t>
    </dgm:pt>
    <dgm:pt modelId="{5E8A61DB-321D-5241-97AB-D78A6B54C74B}" type="parTrans" cxnId="{379198C0-9B2F-3B47-B898-96B0E387C87E}">
      <dgm:prSet/>
      <dgm:spPr/>
      <dgm:t>
        <a:bodyPr/>
        <a:lstStyle/>
        <a:p>
          <a:endParaRPr lang="es-ES_tradnl"/>
        </a:p>
      </dgm:t>
    </dgm:pt>
    <dgm:pt modelId="{C197D10F-4313-6245-B5D4-238456A0ADDB}" type="sibTrans" cxnId="{379198C0-9B2F-3B47-B898-96B0E387C87E}">
      <dgm:prSet/>
      <dgm:spPr/>
      <dgm:t>
        <a:bodyPr/>
        <a:lstStyle/>
        <a:p>
          <a:endParaRPr lang="es-ES_tradnl"/>
        </a:p>
      </dgm:t>
    </dgm:pt>
    <dgm:pt modelId="{A428A533-A8B2-0A4E-986C-651E19AF9CC0}">
      <dgm:prSet/>
      <dgm:spPr/>
      <dgm:t>
        <a:bodyPr/>
        <a:lstStyle/>
        <a:p>
          <a:r>
            <a:rPr lang="en-US" noProof="0" dirty="0" smtClean="0"/>
            <a:t>September: </a:t>
          </a:r>
          <a:r>
            <a:rPr lang="en-US" noProof="0" dirty="0" err="1" smtClean="0"/>
            <a:t>IBK</a:t>
          </a:r>
          <a:r>
            <a:rPr lang="en-US" noProof="0" dirty="0" smtClean="0"/>
            <a:t> elected President</a:t>
          </a:r>
          <a:endParaRPr lang="en-US" noProof="0" dirty="0"/>
        </a:p>
      </dgm:t>
    </dgm:pt>
    <dgm:pt modelId="{09AB582F-526C-F748-AA32-702A9B028441}" type="parTrans" cxnId="{7E6E7A01-A397-374C-AD78-79041616A5E6}">
      <dgm:prSet/>
      <dgm:spPr/>
      <dgm:t>
        <a:bodyPr/>
        <a:lstStyle/>
        <a:p>
          <a:endParaRPr lang="es-ES_tradnl"/>
        </a:p>
      </dgm:t>
    </dgm:pt>
    <dgm:pt modelId="{89AB0CF2-65C5-FF43-9B27-A329C7478F79}" type="sibTrans" cxnId="{7E6E7A01-A397-374C-AD78-79041616A5E6}">
      <dgm:prSet/>
      <dgm:spPr/>
      <dgm:t>
        <a:bodyPr/>
        <a:lstStyle/>
        <a:p>
          <a:endParaRPr lang="es-ES_tradnl"/>
        </a:p>
      </dgm:t>
    </dgm:pt>
    <dgm:pt modelId="{30034422-CDA7-4040-B58E-AB42AE6380E4}">
      <dgm:prSet/>
      <dgm:spPr/>
      <dgm:t>
        <a:bodyPr/>
        <a:lstStyle/>
        <a:p>
          <a:r>
            <a:rPr lang="en-US" noProof="0" dirty="0" smtClean="0"/>
            <a:t>June-ongoing: Peace talks</a:t>
          </a:r>
          <a:endParaRPr lang="en-US" noProof="0" dirty="0"/>
        </a:p>
      </dgm:t>
    </dgm:pt>
    <dgm:pt modelId="{C5DE8617-3114-CB44-B9D8-0BE339584BC3}" type="parTrans" cxnId="{B1B5420E-8BB4-B14A-B950-AC4AEDF80F99}">
      <dgm:prSet/>
      <dgm:spPr/>
      <dgm:t>
        <a:bodyPr/>
        <a:lstStyle/>
        <a:p>
          <a:endParaRPr lang="es-ES_tradnl"/>
        </a:p>
      </dgm:t>
    </dgm:pt>
    <dgm:pt modelId="{9D387B08-45D6-AA46-8450-555CFD9C42D1}" type="sibTrans" cxnId="{B1B5420E-8BB4-B14A-B950-AC4AEDF80F99}">
      <dgm:prSet/>
      <dgm:spPr/>
      <dgm:t>
        <a:bodyPr/>
        <a:lstStyle/>
        <a:p>
          <a:endParaRPr lang="es-ES_tradnl"/>
        </a:p>
      </dgm:t>
    </dgm:pt>
    <dgm:pt modelId="{E114A541-93CA-9D49-B959-7E4908E9D677}">
      <dgm:prSet/>
      <dgm:spPr/>
      <dgm:t>
        <a:bodyPr/>
        <a:lstStyle/>
        <a:p>
          <a:r>
            <a:rPr lang="en-US" noProof="0" dirty="0" smtClean="0"/>
            <a:t>July: Deployment of MINUSMA</a:t>
          </a:r>
          <a:endParaRPr lang="en-US" noProof="0" dirty="0"/>
        </a:p>
      </dgm:t>
    </dgm:pt>
    <dgm:pt modelId="{6B689657-8335-754E-8A34-29C5BD01DD51}" type="parTrans" cxnId="{C792D505-D576-4743-BB9B-5C861812363C}">
      <dgm:prSet/>
      <dgm:spPr/>
      <dgm:t>
        <a:bodyPr/>
        <a:lstStyle/>
        <a:p>
          <a:endParaRPr lang="es-ES_tradnl"/>
        </a:p>
      </dgm:t>
    </dgm:pt>
    <dgm:pt modelId="{582DD6B1-CDCB-EF46-999D-294E7F4FDEAC}" type="sibTrans" cxnId="{C792D505-D576-4743-BB9B-5C861812363C}">
      <dgm:prSet/>
      <dgm:spPr/>
      <dgm:t>
        <a:bodyPr/>
        <a:lstStyle/>
        <a:p>
          <a:endParaRPr lang="es-ES_tradnl"/>
        </a:p>
      </dgm:t>
    </dgm:pt>
    <dgm:pt modelId="{F69E4F8B-E02B-CC4A-BD75-54A4ED923ADB}">
      <dgm:prSet/>
      <dgm:spPr/>
      <dgm:t>
        <a:bodyPr/>
        <a:lstStyle/>
        <a:p>
          <a:r>
            <a:rPr lang="es-ES_tradnl" dirty="0" smtClean="0"/>
            <a:t>2015</a:t>
          </a:r>
          <a:endParaRPr lang="es-ES_tradnl" dirty="0"/>
        </a:p>
      </dgm:t>
    </dgm:pt>
    <dgm:pt modelId="{B0776D54-59FF-E241-896B-70E5C57BAD32}" type="parTrans" cxnId="{62A88FEC-16C2-DB4F-99FF-E6074049283E}">
      <dgm:prSet/>
      <dgm:spPr/>
      <dgm:t>
        <a:bodyPr/>
        <a:lstStyle/>
        <a:p>
          <a:endParaRPr lang="es-ES_tradnl"/>
        </a:p>
      </dgm:t>
    </dgm:pt>
    <dgm:pt modelId="{7CEB1F67-09CB-D64D-8F41-F4E5620CBF65}" type="sibTrans" cxnId="{62A88FEC-16C2-DB4F-99FF-E6074049283E}">
      <dgm:prSet/>
      <dgm:spPr/>
      <dgm:t>
        <a:bodyPr/>
        <a:lstStyle/>
        <a:p>
          <a:endParaRPr lang="es-ES_tradnl"/>
        </a:p>
      </dgm:t>
    </dgm:pt>
    <dgm:pt modelId="{F682B3AA-D386-5C4A-A978-9E9DF78004FC}">
      <dgm:prSet/>
      <dgm:spPr/>
      <dgm:t>
        <a:bodyPr/>
        <a:lstStyle/>
        <a:p>
          <a:r>
            <a:rPr lang="en-US" noProof="0" dirty="0" smtClean="0"/>
            <a:t>Continued fighting in the North</a:t>
          </a:r>
          <a:endParaRPr lang="en-US" noProof="0" dirty="0"/>
        </a:p>
      </dgm:t>
    </dgm:pt>
    <dgm:pt modelId="{54E207C2-66A1-224F-A743-2A0B843F203F}" type="parTrans" cxnId="{D3951934-7482-A045-A41D-5DC8B8FC5F19}">
      <dgm:prSet/>
      <dgm:spPr/>
      <dgm:t>
        <a:bodyPr/>
        <a:lstStyle/>
        <a:p>
          <a:endParaRPr lang="es-ES_tradnl"/>
        </a:p>
      </dgm:t>
    </dgm:pt>
    <dgm:pt modelId="{A7CA9E89-9195-D149-B8B7-45143501986E}" type="sibTrans" cxnId="{D3951934-7482-A045-A41D-5DC8B8FC5F19}">
      <dgm:prSet/>
      <dgm:spPr/>
      <dgm:t>
        <a:bodyPr/>
        <a:lstStyle/>
        <a:p>
          <a:endParaRPr lang="es-ES_tradnl"/>
        </a:p>
      </dgm:t>
    </dgm:pt>
    <dgm:pt modelId="{1268B558-B476-914D-ACCA-AB1047B0A9C6}">
      <dgm:prSet/>
      <dgm:spPr/>
      <dgm:t>
        <a:bodyPr/>
        <a:lstStyle/>
        <a:p>
          <a:r>
            <a:rPr lang="en-US" noProof="0" smtClean="0"/>
            <a:t>May: Signing of Algiers Peace Accord by Government  </a:t>
          </a:r>
          <a:endParaRPr lang="en-US" noProof="0" dirty="0"/>
        </a:p>
      </dgm:t>
    </dgm:pt>
    <dgm:pt modelId="{94513F52-0E74-F841-80BA-F992B614D592}" type="parTrans" cxnId="{D179232F-9E1C-2746-8454-2E992FCDADE1}">
      <dgm:prSet/>
      <dgm:spPr/>
      <dgm:t>
        <a:bodyPr/>
        <a:lstStyle/>
        <a:p>
          <a:endParaRPr lang="es-ES_tradnl"/>
        </a:p>
      </dgm:t>
    </dgm:pt>
    <dgm:pt modelId="{D22C0331-1488-6C44-92FA-21A5595F5E38}" type="sibTrans" cxnId="{D179232F-9E1C-2746-8454-2E992FCDADE1}">
      <dgm:prSet/>
      <dgm:spPr/>
      <dgm:t>
        <a:bodyPr/>
        <a:lstStyle/>
        <a:p>
          <a:endParaRPr lang="es-ES_tradnl"/>
        </a:p>
      </dgm:t>
    </dgm:pt>
    <dgm:pt modelId="{D2EF3A13-7CC0-D242-AAAA-F0362A14C610}">
      <dgm:prSet/>
      <dgm:spPr/>
      <dgm:t>
        <a:bodyPr/>
        <a:lstStyle/>
        <a:p>
          <a:r>
            <a:rPr lang="en-AU" noProof="0" dirty="0" smtClean="0"/>
            <a:t>Terrorist attack in Bamako</a:t>
          </a:r>
          <a:endParaRPr lang="en-AU" noProof="0" dirty="0"/>
        </a:p>
      </dgm:t>
    </dgm:pt>
    <dgm:pt modelId="{E4D3FFC8-60F4-934C-AE4B-B4023F041265}" type="parTrans" cxnId="{C71A886D-4B8B-4843-87E0-7C38BD056EE4}">
      <dgm:prSet/>
      <dgm:spPr/>
      <dgm:t>
        <a:bodyPr/>
        <a:lstStyle/>
        <a:p>
          <a:endParaRPr lang="es-ES_tradnl"/>
        </a:p>
      </dgm:t>
    </dgm:pt>
    <dgm:pt modelId="{8E4BF0B3-3C20-764C-9CCF-030DA133740B}" type="sibTrans" cxnId="{C71A886D-4B8B-4843-87E0-7C38BD056EE4}">
      <dgm:prSet/>
      <dgm:spPr/>
      <dgm:t>
        <a:bodyPr/>
        <a:lstStyle/>
        <a:p>
          <a:endParaRPr lang="es-ES_tradnl"/>
        </a:p>
      </dgm:t>
    </dgm:pt>
    <dgm:pt modelId="{1CA9D9C6-E957-5F45-BBBF-6F5840A513FA}">
      <dgm:prSet/>
      <dgm:spPr/>
      <dgm:t>
        <a:bodyPr/>
        <a:lstStyle/>
        <a:p>
          <a:r>
            <a:rPr lang="en-AU" noProof="0" dirty="0" smtClean="0"/>
            <a:t>Continued peace talks</a:t>
          </a:r>
          <a:endParaRPr lang="en-AU" noProof="0" dirty="0"/>
        </a:p>
      </dgm:t>
    </dgm:pt>
    <dgm:pt modelId="{5BADFE49-EB73-954A-978B-FA7705404CE8}" type="parTrans" cxnId="{34125802-1C2B-CB45-894B-56D6647258E5}">
      <dgm:prSet/>
      <dgm:spPr/>
      <dgm:t>
        <a:bodyPr/>
        <a:lstStyle/>
        <a:p>
          <a:endParaRPr lang="es-ES_tradnl"/>
        </a:p>
      </dgm:t>
    </dgm:pt>
    <dgm:pt modelId="{CCC663E4-5C87-B447-90E3-51DE2FE72918}" type="sibTrans" cxnId="{34125802-1C2B-CB45-894B-56D6647258E5}">
      <dgm:prSet/>
      <dgm:spPr/>
      <dgm:t>
        <a:bodyPr/>
        <a:lstStyle/>
        <a:p>
          <a:endParaRPr lang="es-ES_tradnl"/>
        </a:p>
      </dgm:t>
    </dgm:pt>
    <dgm:pt modelId="{FBD100DC-864B-3D42-A030-0B69809069AB}" type="pres">
      <dgm:prSet presAssocID="{AEF8ED49-1C91-F745-9201-E1D024FB4840}" presName="Name0" presStyleCnt="0">
        <dgm:presLayoutVars>
          <dgm:dir/>
          <dgm:animLvl val="lvl"/>
          <dgm:resizeHandles val="exact"/>
        </dgm:presLayoutVars>
      </dgm:prSet>
      <dgm:spPr/>
      <dgm:t>
        <a:bodyPr/>
        <a:lstStyle/>
        <a:p>
          <a:endParaRPr lang="es-ES_tradnl"/>
        </a:p>
      </dgm:t>
    </dgm:pt>
    <dgm:pt modelId="{67F0E0D3-7C3C-8146-8F5C-C05CBB5EDA40}" type="pres">
      <dgm:prSet presAssocID="{1F942906-61F4-C54B-837B-06AB8C5E9463}" presName="vertFlow" presStyleCnt="0"/>
      <dgm:spPr/>
    </dgm:pt>
    <dgm:pt modelId="{A0AAA821-0323-E34F-BB60-87DB50A2F6DA}" type="pres">
      <dgm:prSet presAssocID="{1F942906-61F4-C54B-837B-06AB8C5E9463}" presName="header" presStyleLbl="node1" presStyleIdx="0" presStyleCnt="4"/>
      <dgm:spPr/>
      <dgm:t>
        <a:bodyPr/>
        <a:lstStyle/>
        <a:p>
          <a:endParaRPr lang="es-ES_tradnl"/>
        </a:p>
      </dgm:t>
    </dgm:pt>
    <dgm:pt modelId="{28D87F58-5C8E-A84D-9D14-162F08CA7546}" type="pres">
      <dgm:prSet presAssocID="{099084E9-DC1F-8F43-8832-6B5FC4A193F0}" presName="parTrans" presStyleLbl="sibTrans2D1" presStyleIdx="0" presStyleCnt="16"/>
      <dgm:spPr/>
      <dgm:t>
        <a:bodyPr/>
        <a:lstStyle/>
        <a:p>
          <a:endParaRPr lang="es-ES_tradnl"/>
        </a:p>
      </dgm:t>
    </dgm:pt>
    <dgm:pt modelId="{C3853822-F286-9F4E-92CF-DD65595F6904}" type="pres">
      <dgm:prSet presAssocID="{EF54108D-BAA0-FA45-B014-EBDBCE28F008}" presName="child" presStyleLbl="alignAccFollowNode1" presStyleIdx="0" presStyleCnt="16">
        <dgm:presLayoutVars>
          <dgm:chMax val="0"/>
          <dgm:bulletEnabled val="1"/>
        </dgm:presLayoutVars>
      </dgm:prSet>
      <dgm:spPr/>
      <dgm:t>
        <a:bodyPr/>
        <a:lstStyle/>
        <a:p>
          <a:endParaRPr lang="es-ES_tradnl"/>
        </a:p>
      </dgm:t>
    </dgm:pt>
    <dgm:pt modelId="{D0DAB928-3611-A84A-BE34-02E1D6D321A2}" type="pres">
      <dgm:prSet presAssocID="{F481219A-1C2E-2E4E-8E0E-7D790D9E278B}" presName="sibTrans" presStyleLbl="sibTrans2D1" presStyleIdx="1" presStyleCnt="16"/>
      <dgm:spPr/>
      <dgm:t>
        <a:bodyPr/>
        <a:lstStyle/>
        <a:p>
          <a:endParaRPr lang="es-ES_tradnl"/>
        </a:p>
      </dgm:t>
    </dgm:pt>
    <dgm:pt modelId="{63ACF9A8-11B2-0A4E-B275-414D9F44157F}" type="pres">
      <dgm:prSet presAssocID="{A022E087-CEBC-2C43-B3FC-4E4FDF8ED1E1}" presName="child" presStyleLbl="alignAccFollowNode1" presStyleIdx="1" presStyleCnt="16">
        <dgm:presLayoutVars>
          <dgm:chMax val="0"/>
          <dgm:bulletEnabled val="1"/>
        </dgm:presLayoutVars>
      </dgm:prSet>
      <dgm:spPr/>
      <dgm:t>
        <a:bodyPr/>
        <a:lstStyle/>
        <a:p>
          <a:endParaRPr lang="es-ES_tradnl"/>
        </a:p>
      </dgm:t>
    </dgm:pt>
    <dgm:pt modelId="{CCA553DF-B64E-BE4C-B6E8-AB5A21A01F1A}" type="pres">
      <dgm:prSet presAssocID="{919610E3-0102-A345-B4BB-3E10A261AB8C}" presName="sibTrans" presStyleLbl="sibTrans2D1" presStyleIdx="2" presStyleCnt="16"/>
      <dgm:spPr/>
      <dgm:t>
        <a:bodyPr/>
        <a:lstStyle/>
        <a:p>
          <a:endParaRPr lang="es-ES_tradnl"/>
        </a:p>
      </dgm:t>
    </dgm:pt>
    <dgm:pt modelId="{BDFC5E4A-5B52-B44C-ADB8-09AD2512BE66}" type="pres">
      <dgm:prSet presAssocID="{B5DD2F43-169A-EF4D-96AC-CEE3E01AF182}" presName="child" presStyleLbl="alignAccFollowNode1" presStyleIdx="2" presStyleCnt="16">
        <dgm:presLayoutVars>
          <dgm:chMax val="0"/>
          <dgm:bulletEnabled val="1"/>
        </dgm:presLayoutVars>
      </dgm:prSet>
      <dgm:spPr/>
      <dgm:t>
        <a:bodyPr/>
        <a:lstStyle/>
        <a:p>
          <a:endParaRPr lang="es-ES_tradnl"/>
        </a:p>
      </dgm:t>
    </dgm:pt>
    <dgm:pt modelId="{15DC6705-6B60-1A40-88D2-B8476A434015}" type="pres">
      <dgm:prSet presAssocID="{F7432FCC-0FBF-1640-B4D1-13F3D1798572}" presName="sibTrans" presStyleLbl="sibTrans2D1" presStyleIdx="3" presStyleCnt="16"/>
      <dgm:spPr/>
      <dgm:t>
        <a:bodyPr/>
        <a:lstStyle/>
        <a:p>
          <a:endParaRPr lang="es-ES_tradnl"/>
        </a:p>
      </dgm:t>
    </dgm:pt>
    <dgm:pt modelId="{94ABC13B-4FBF-604A-9CA8-AB477C2805EC}" type="pres">
      <dgm:prSet presAssocID="{7EE09432-FD35-8647-A6F6-3858D756BB2F}" presName="child" presStyleLbl="alignAccFollowNode1" presStyleIdx="3" presStyleCnt="16">
        <dgm:presLayoutVars>
          <dgm:chMax val="0"/>
          <dgm:bulletEnabled val="1"/>
        </dgm:presLayoutVars>
      </dgm:prSet>
      <dgm:spPr/>
      <dgm:t>
        <a:bodyPr/>
        <a:lstStyle/>
        <a:p>
          <a:endParaRPr lang="es-ES_tradnl"/>
        </a:p>
      </dgm:t>
    </dgm:pt>
    <dgm:pt modelId="{0D473289-5C90-E24B-A3F6-73585BBC380A}" type="pres">
      <dgm:prSet presAssocID="{1F942906-61F4-C54B-837B-06AB8C5E9463}" presName="hSp" presStyleCnt="0"/>
      <dgm:spPr/>
    </dgm:pt>
    <dgm:pt modelId="{24600B42-764F-8249-8174-2DA6246B2B09}" type="pres">
      <dgm:prSet presAssocID="{AEC99B43-91D9-4145-9CB0-F11B1ADCEEB8}" presName="vertFlow" presStyleCnt="0"/>
      <dgm:spPr/>
    </dgm:pt>
    <dgm:pt modelId="{CBC73A3A-5C28-1A45-82CA-019C2DA9AF11}" type="pres">
      <dgm:prSet presAssocID="{AEC99B43-91D9-4145-9CB0-F11B1ADCEEB8}" presName="header" presStyleLbl="node1" presStyleIdx="1" presStyleCnt="4"/>
      <dgm:spPr/>
      <dgm:t>
        <a:bodyPr/>
        <a:lstStyle/>
        <a:p>
          <a:endParaRPr lang="es-ES_tradnl"/>
        </a:p>
      </dgm:t>
    </dgm:pt>
    <dgm:pt modelId="{28CEE937-CB71-7D49-80B7-7D72EF95AF4B}" type="pres">
      <dgm:prSet presAssocID="{20AFA8BD-C474-C747-AE1C-D1C8D74BF1AD}" presName="parTrans" presStyleLbl="sibTrans2D1" presStyleIdx="4" presStyleCnt="16"/>
      <dgm:spPr/>
      <dgm:t>
        <a:bodyPr/>
        <a:lstStyle/>
        <a:p>
          <a:endParaRPr lang="es-ES_tradnl"/>
        </a:p>
      </dgm:t>
    </dgm:pt>
    <dgm:pt modelId="{FE5AE1AC-E79D-AA4F-B4FB-3C04088AC02E}" type="pres">
      <dgm:prSet presAssocID="{BBB19774-126C-ED4F-A532-6CD6BD54DF47}" presName="child" presStyleLbl="alignAccFollowNode1" presStyleIdx="4" presStyleCnt="16">
        <dgm:presLayoutVars>
          <dgm:chMax val="0"/>
          <dgm:bulletEnabled val="1"/>
        </dgm:presLayoutVars>
      </dgm:prSet>
      <dgm:spPr/>
      <dgm:t>
        <a:bodyPr/>
        <a:lstStyle/>
        <a:p>
          <a:endParaRPr lang="es-ES_tradnl"/>
        </a:p>
      </dgm:t>
    </dgm:pt>
    <dgm:pt modelId="{17962E0B-9424-6149-9E42-615955CFA924}" type="pres">
      <dgm:prSet presAssocID="{35902FA8-08B1-6C45-AB43-D91F686ACDB3}" presName="sibTrans" presStyleLbl="sibTrans2D1" presStyleIdx="5" presStyleCnt="16"/>
      <dgm:spPr/>
      <dgm:t>
        <a:bodyPr/>
        <a:lstStyle/>
        <a:p>
          <a:endParaRPr lang="es-ES_tradnl"/>
        </a:p>
      </dgm:t>
    </dgm:pt>
    <dgm:pt modelId="{2359FD11-C551-4340-ACF6-6D2B335965A5}" type="pres">
      <dgm:prSet presAssocID="{B95A793F-0D5C-F947-A752-4C82ACB059EC}" presName="child" presStyleLbl="alignAccFollowNode1" presStyleIdx="5" presStyleCnt="16">
        <dgm:presLayoutVars>
          <dgm:chMax val="0"/>
          <dgm:bulletEnabled val="1"/>
        </dgm:presLayoutVars>
      </dgm:prSet>
      <dgm:spPr/>
      <dgm:t>
        <a:bodyPr/>
        <a:lstStyle/>
        <a:p>
          <a:endParaRPr lang="es-ES_tradnl"/>
        </a:p>
      </dgm:t>
    </dgm:pt>
    <dgm:pt modelId="{A405FB66-DBCE-1A4B-921F-2E82D1584473}" type="pres">
      <dgm:prSet presAssocID="{5FB19568-983D-0F47-93FA-BE92EDC442EA}" presName="sibTrans" presStyleLbl="sibTrans2D1" presStyleIdx="6" presStyleCnt="16"/>
      <dgm:spPr/>
      <dgm:t>
        <a:bodyPr/>
        <a:lstStyle/>
        <a:p>
          <a:endParaRPr lang="es-ES_tradnl"/>
        </a:p>
      </dgm:t>
    </dgm:pt>
    <dgm:pt modelId="{6155C3C8-A385-7E46-8AAD-580F85DC6B50}" type="pres">
      <dgm:prSet presAssocID="{30034422-CDA7-4040-B58E-AB42AE6380E4}" presName="child" presStyleLbl="alignAccFollowNode1" presStyleIdx="6" presStyleCnt="16">
        <dgm:presLayoutVars>
          <dgm:chMax val="0"/>
          <dgm:bulletEnabled val="1"/>
        </dgm:presLayoutVars>
      </dgm:prSet>
      <dgm:spPr/>
      <dgm:t>
        <a:bodyPr/>
        <a:lstStyle/>
        <a:p>
          <a:endParaRPr lang="es-ES_tradnl"/>
        </a:p>
      </dgm:t>
    </dgm:pt>
    <dgm:pt modelId="{51A86252-F7AE-D943-94A3-DD2FEC5D5FB3}" type="pres">
      <dgm:prSet presAssocID="{9D387B08-45D6-AA46-8450-555CFD9C42D1}" presName="sibTrans" presStyleLbl="sibTrans2D1" presStyleIdx="7" presStyleCnt="16"/>
      <dgm:spPr/>
      <dgm:t>
        <a:bodyPr/>
        <a:lstStyle/>
        <a:p>
          <a:endParaRPr lang="es-ES_tradnl"/>
        </a:p>
      </dgm:t>
    </dgm:pt>
    <dgm:pt modelId="{D7C391DC-C034-7C4C-A776-0301250A8165}" type="pres">
      <dgm:prSet presAssocID="{E114A541-93CA-9D49-B959-7E4908E9D677}" presName="child" presStyleLbl="alignAccFollowNode1" presStyleIdx="7" presStyleCnt="16">
        <dgm:presLayoutVars>
          <dgm:chMax val="0"/>
          <dgm:bulletEnabled val="1"/>
        </dgm:presLayoutVars>
      </dgm:prSet>
      <dgm:spPr/>
      <dgm:t>
        <a:bodyPr/>
        <a:lstStyle/>
        <a:p>
          <a:endParaRPr lang="es-ES_tradnl"/>
        </a:p>
      </dgm:t>
    </dgm:pt>
    <dgm:pt modelId="{3FE0FCED-E257-1944-B91D-F7400466FE8F}" type="pres">
      <dgm:prSet presAssocID="{582DD6B1-CDCB-EF46-999D-294E7F4FDEAC}" presName="sibTrans" presStyleLbl="sibTrans2D1" presStyleIdx="8" presStyleCnt="16"/>
      <dgm:spPr/>
      <dgm:t>
        <a:bodyPr/>
        <a:lstStyle/>
        <a:p>
          <a:endParaRPr lang="es-ES_tradnl"/>
        </a:p>
      </dgm:t>
    </dgm:pt>
    <dgm:pt modelId="{0F890C4B-2E3A-2D4F-8E7C-4629E56503F3}" type="pres">
      <dgm:prSet presAssocID="{A428A533-A8B2-0A4E-986C-651E19AF9CC0}" presName="child" presStyleLbl="alignAccFollowNode1" presStyleIdx="8" presStyleCnt="16">
        <dgm:presLayoutVars>
          <dgm:chMax val="0"/>
          <dgm:bulletEnabled val="1"/>
        </dgm:presLayoutVars>
      </dgm:prSet>
      <dgm:spPr/>
      <dgm:t>
        <a:bodyPr/>
        <a:lstStyle/>
        <a:p>
          <a:endParaRPr lang="es-ES_tradnl"/>
        </a:p>
      </dgm:t>
    </dgm:pt>
    <dgm:pt modelId="{AB531749-DC44-5544-9849-5F5C78FDF31A}" type="pres">
      <dgm:prSet presAssocID="{AEC99B43-91D9-4145-9CB0-F11B1ADCEEB8}" presName="hSp" presStyleCnt="0"/>
      <dgm:spPr/>
    </dgm:pt>
    <dgm:pt modelId="{652E8717-C551-4B44-BB11-0EB345D75BDF}" type="pres">
      <dgm:prSet presAssocID="{0E292D2D-4317-3E48-89EC-D1C5B763415C}" presName="vertFlow" presStyleCnt="0"/>
      <dgm:spPr/>
    </dgm:pt>
    <dgm:pt modelId="{3F0F9F51-98AF-4B45-9B32-658FBDC47EAE}" type="pres">
      <dgm:prSet presAssocID="{0E292D2D-4317-3E48-89EC-D1C5B763415C}" presName="header" presStyleLbl="node1" presStyleIdx="2" presStyleCnt="4"/>
      <dgm:spPr/>
      <dgm:t>
        <a:bodyPr/>
        <a:lstStyle/>
        <a:p>
          <a:endParaRPr lang="es-ES_tradnl"/>
        </a:p>
      </dgm:t>
    </dgm:pt>
    <dgm:pt modelId="{3F2EE1A2-C4BB-B743-A8BD-196709437DC8}" type="pres">
      <dgm:prSet presAssocID="{91015611-6DF6-A841-AD02-323FB5B30743}" presName="parTrans" presStyleLbl="sibTrans2D1" presStyleIdx="9" presStyleCnt="16"/>
      <dgm:spPr/>
      <dgm:t>
        <a:bodyPr/>
        <a:lstStyle/>
        <a:p>
          <a:endParaRPr lang="es-ES_tradnl"/>
        </a:p>
      </dgm:t>
    </dgm:pt>
    <dgm:pt modelId="{4A30E007-0B69-0C4C-BF45-DCFD917F70E4}" type="pres">
      <dgm:prSet presAssocID="{77083678-47FE-F34E-AC6B-81AF88A8F582}" presName="child" presStyleLbl="alignAccFollowNode1" presStyleIdx="9" presStyleCnt="16" custLinFactNeighborX="348" custLinFactNeighborY="-4347">
        <dgm:presLayoutVars>
          <dgm:chMax val="0"/>
          <dgm:bulletEnabled val="1"/>
        </dgm:presLayoutVars>
      </dgm:prSet>
      <dgm:spPr/>
      <dgm:t>
        <a:bodyPr/>
        <a:lstStyle/>
        <a:p>
          <a:endParaRPr lang="es-ES_tradnl"/>
        </a:p>
      </dgm:t>
    </dgm:pt>
    <dgm:pt modelId="{74AE062E-0EB6-8F40-8B7B-D7AA2F77556D}" type="pres">
      <dgm:prSet presAssocID="{EF8B26AA-9162-DF41-81DB-2617BA88BAD2}" presName="sibTrans" presStyleLbl="sibTrans2D1" presStyleIdx="10" presStyleCnt="16"/>
      <dgm:spPr/>
      <dgm:t>
        <a:bodyPr/>
        <a:lstStyle/>
        <a:p>
          <a:endParaRPr lang="es-ES_tradnl"/>
        </a:p>
      </dgm:t>
    </dgm:pt>
    <dgm:pt modelId="{E7612D39-1012-3E41-B183-1B833FF25930}" type="pres">
      <dgm:prSet presAssocID="{2170ADB1-481D-1541-B741-2019A0B70695}" presName="child" presStyleLbl="alignAccFollowNode1" presStyleIdx="10" presStyleCnt="16" custLinFactNeighborX="-676" custLinFactNeighborY="-1571">
        <dgm:presLayoutVars>
          <dgm:chMax val="0"/>
          <dgm:bulletEnabled val="1"/>
        </dgm:presLayoutVars>
      </dgm:prSet>
      <dgm:spPr/>
      <dgm:t>
        <a:bodyPr/>
        <a:lstStyle/>
        <a:p>
          <a:endParaRPr lang="es-ES_tradnl"/>
        </a:p>
      </dgm:t>
    </dgm:pt>
    <dgm:pt modelId="{76664F89-E563-1444-9A3C-9A5DDE5C2462}" type="pres">
      <dgm:prSet presAssocID="{C197D10F-4313-6245-B5D4-238456A0ADDB}" presName="sibTrans" presStyleLbl="sibTrans2D1" presStyleIdx="11" presStyleCnt="16"/>
      <dgm:spPr/>
      <dgm:t>
        <a:bodyPr/>
        <a:lstStyle/>
        <a:p>
          <a:endParaRPr lang="es-ES_tradnl"/>
        </a:p>
      </dgm:t>
    </dgm:pt>
    <dgm:pt modelId="{E4C6E972-411A-8746-B8B8-32FD1934EB72}" type="pres">
      <dgm:prSet presAssocID="{6CBF587F-AD0E-6F48-A961-C22A2A2DA385}" presName="child" presStyleLbl="alignAccFollowNode1" presStyleIdx="11" presStyleCnt="16" custLinFactNeighborX="-676" custLinFactNeighborY="-1816">
        <dgm:presLayoutVars>
          <dgm:chMax val="0"/>
          <dgm:bulletEnabled val="1"/>
        </dgm:presLayoutVars>
      </dgm:prSet>
      <dgm:spPr/>
      <dgm:t>
        <a:bodyPr/>
        <a:lstStyle/>
        <a:p>
          <a:endParaRPr lang="es-ES_tradnl"/>
        </a:p>
      </dgm:t>
    </dgm:pt>
    <dgm:pt modelId="{413959CB-53D8-1D44-9093-99D9FE50E657}" type="pres">
      <dgm:prSet presAssocID="{0E292D2D-4317-3E48-89EC-D1C5B763415C}" presName="hSp" presStyleCnt="0"/>
      <dgm:spPr/>
    </dgm:pt>
    <dgm:pt modelId="{07112244-01E9-EB44-9181-1031760E4B44}" type="pres">
      <dgm:prSet presAssocID="{F69E4F8B-E02B-CC4A-BD75-54A4ED923ADB}" presName="vertFlow" presStyleCnt="0"/>
      <dgm:spPr/>
    </dgm:pt>
    <dgm:pt modelId="{768D72A7-A228-7540-B614-1133110B66AF}" type="pres">
      <dgm:prSet presAssocID="{F69E4F8B-E02B-CC4A-BD75-54A4ED923ADB}" presName="header" presStyleLbl="node1" presStyleIdx="3" presStyleCnt="4"/>
      <dgm:spPr/>
      <dgm:t>
        <a:bodyPr/>
        <a:lstStyle/>
        <a:p>
          <a:endParaRPr lang="en-US"/>
        </a:p>
      </dgm:t>
    </dgm:pt>
    <dgm:pt modelId="{4DAE76B8-DD3E-F34D-A120-1E95C0136889}" type="pres">
      <dgm:prSet presAssocID="{54E207C2-66A1-224F-A743-2A0B843F203F}" presName="parTrans" presStyleLbl="sibTrans2D1" presStyleIdx="12" presStyleCnt="16"/>
      <dgm:spPr/>
      <dgm:t>
        <a:bodyPr/>
        <a:lstStyle/>
        <a:p>
          <a:endParaRPr lang="en-US"/>
        </a:p>
      </dgm:t>
    </dgm:pt>
    <dgm:pt modelId="{E8C26813-3CD7-8D46-94A1-AF5CCB130D91}" type="pres">
      <dgm:prSet presAssocID="{F682B3AA-D386-5C4A-A978-9E9DF78004FC}" presName="child" presStyleLbl="alignAccFollowNode1" presStyleIdx="12" presStyleCnt="16">
        <dgm:presLayoutVars>
          <dgm:chMax val="0"/>
          <dgm:bulletEnabled val="1"/>
        </dgm:presLayoutVars>
      </dgm:prSet>
      <dgm:spPr/>
      <dgm:t>
        <a:bodyPr/>
        <a:lstStyle/>
        <a:p>
          <a:endParaRPr lang="es-ES_tradnl"/>
        </a:p>
      </dgm:t>
    </dgm:pt>
    <dgm:pt modelId="{D29B2BEE-EDEB-4F4A-8A3A-14517C930908}" type="pres">
      <dgm:prSet presAssocID="{A7CA9E89-9195-D149-B8B7-45143501986E}" presName="sibTrans" presStyleLbl="sibTrans2D1" presStyleIdx="13" presStyleCnt="16"/>
      <dgm:spPr/>
      <dgm:t>
        <a:bodyPr/>
        <a:lstStyle/>
        <a:p>
          <a:endParaRPr lang="en-US"/>
        </a:p>
      </dgm:t>
    </dgm:pt>
    <dgm:pt modelId="{CA34C21B-269E-D140-83EA-106F38DAFCE3}" type="pres">
      <dgm:prSet presAssocID="{D2EF3A13-7CC0-D242-AAAA-F0362A14C610}" presName="child" presStyleLbl="alignAccFollowNode1" presStyleIdx="13" presStyleCnt="16">
        <dgm:presLayoutVars>
          <dgm:chMax val="0"/>
          <dgm:bulletEnabled val="1"/>
        </dgm:presLayoutVars>
      </dgm:prSet>
      <dgm:spPr/>
      <dgm:t>
        <a:bodyPr/>
        <a:lstStyle/>
        <a:p>
          <a:endParaRPr lang="en-US"/>
        </a:p>
      </dgm:t>
    </dgm:pt>
    <dgm:pt modelId="{402F5FA5-6A10-8B4C-9735-BF09707719D8}" type="pres">
      <dgm:prSet presAssocID="{8E4BF0B3-3C20-764C-9CCF-030DA133740B}" presName="sibTrans" presStyleLbl="sibTrans2D1" presStyleIdx="14" presStyleCnt="16"/>
      <dgm:spPr/>
      <dgm:t>
        <a:bodyPr/>
        <a:lstStyle/>
        <a:p>
          <a:endParaRPr lang="en-US"/>
        </a:p>
      </dgm:t>
    </dgm:pt>
    <dgm:pt modelId="{6E5A8416-09D2-A749-A2CE-A25F94FAE6C6}" type="pres">
      <dgm:prSet presAssocID="{1CA9D9C6-E957-5F45-BBBF-6F5840A513FA}" presName="child" presStyleLbl="alignAccFollowNode1" presStyleIdx="14" presStyleCnt="16">
        <dgm:presLayoutVars>
          <dgm:chMax val="0"/>
          <dgm:bulletEnabled val="1"/>
        </dgm:presLayoutVars>
      </dgm:prSet>
      <dgm:spPr/>
      <dgm:t>
        <a:bodyPr/>
        <a:lstStyle/>
        <a:p>
          <a:endParaRPr lang="en-US"/>
        </a:p>
      </dgm:t>
    </dgm:pt>
    <dgm:pt modelId="{FE9BF714-6179-854F-9D06-D2D0485E9435}" type="pres">
      <dgm:prSet presAssocID="{CCC663E4-5C87-B447-90E3-51DE2FE72918}" presName="sibTrans" presStyleLbl="sibTrans2D1" presStyleIdx="15" presStyleCnt="16"/>
      <dgm:spPr/>
      <dgm:t>
        <a:bodyPr/>
        <a:lstStyle/>
        <a:p>
          <a:endParaRPr lang="en-US"/>
        </a:p>
      </dgm:t>
    </dgm:pt>
    <dgm:pt modelId="{F2B67462-00BF-E14E-B463-86B0CAD6ACBB}" type="pres">
      <dgm:prSet presAssocID="{1268B558-B476-914D-ACCA-AB1047B0A9C6}" presName="child" presStyleLbl="alignAccFollowNode1" presStyleIdx="15" presStyleCnt="16">
        <dgm:presLayoutVars>
          <dgm:chMax val="0"/>
          <dgm:bulletEnabled val="1"/>
        </dgm:presLayoutVars>
      </dgm:prSet>
      <dgm:spPr/>
      <dgm:t>
        <a:bodyPr/>
        <a:lstStyle/>
        <a:p>
          <a:endParaRPr lang="en-US"/>
        </a:p>
      </dgm:t>
    </dgm:pt>
  </dgm:ptLst>
  <dgm:cxnLst>
    <dgm:cxn modelId="{D92061CA-6D06-2E49-AE74-6509F90305E6}" type="presOf" srcId="{9D387B08-45D6-AA46-8450-555CFD9C42D1}" destId="{51A86252-F7AE-D943-94A3-DD2FEC5D5FB3}" srcOrd="0" destOrd="0" presId="urn:microsoft.com/office/officeart/2005/8/layout/lProcess1"/>
    <dgm:cxn modelId="{5BA9675A-5D12-4742-B7B8-81F51EB2CDC5}" type="presOf" srcId="{91015611-6DF6-A841-AD02-323FB5B30743}" destId="{3F2EE1A2-C4BB-B743-A8BD-196709437DC8}" srcOrd="0" destOrd="0" presId="urn:microsoft.com/office/officeart/2005/8/layout/lProcess1"/>
    <dgm:cxn modelId="{1A760D26-42B9-B748-B7A0-4F99107E58C5}" srcId="{AEF8ED49-1C91-F745-9201-E1D024FB4840}" destId="{AEC99B43-91D9-4145-9CB0-F11B1ADCEEB8}" srcOrd="1" destOrd="0" parTransId="{9F60886E-31DA-344A-AA22-0D2496A6B97B}" sibTransId="{47C449FB-0EEB-A749-8B8F-07FF2319E510}"/>
    <dgm:cxn modelId="{ECD25625-462D-BE45-B269-50626A7984EF}" type="presOf" srcId="{F481219A-1C2E-2E4E-8E0E-7D790D9E278B}" destId="{D0DAB928-3611-A84A-BE34-02E1D6D321A2}" srcOrd="0" destOrd="0" presId="urn:microsoft.com/office/officeart/2005/8/layout/lProcess1"/>
    <dgm:cxn modelId="{60D8C734-CD90-CD45-B1AA-00909BB96E19}" type="presOf" srcId="{CCC663E4-5C87-B447-90E3-51DE2FE72918}" destId="{FE9BF714-6179-854F-9D06-D2D0485E9435}" srcOrd="0" destOrd="0" presId="urn:microsoft.com/office/officeart/2005/8/layout/lProcess1"/>
    <dgm:cxn modelId="{58F30C17-594A-634B-B8D3-B6206A7F5500}" type="presOf" srcId="{30034422-CDA7-4040-B58E-AB42AE6380E4}" destId="{6155C3C8-A385-7E46-8AAD-580F85DC6B50}" srcOrd="0" destOrd="0" presId="urn:microsoft.com/office/officeart/2005/8/layout/lProcess1"/>
    <dgm:cxn modelId="{E3F73A7A-28FD-5E46-BE6F-5D204637C718}" type="presOf" srcId="{8E4BF0B3-3C20-764C-9CCF-030DA133740B}" destId="{402F5FA5-6A10-8B4C-9735-BF09707719D8}" srcOrd="0" destOrd="0" presId="urn:microsoft.com/office/officeart/2005/8/layout/lProcess1"/>
    <dgm:cxn modelId="{D3951934-7482-A045-A41D-5DC8B8FC5F19}" srcId="{F69E4F8B-E02B-CC4A-BD75-54A4ED923ADB}" destId="{F682B3AA-D386-5C4A-A978-9E9DF78004FC}" srcOrd="0" destOrd="0" parTransId="{54E207C2-66A1-224F-A743-2A0B843F203F}" sibTransId="{A7CA9E89-9195-D149-B8B7-45143501986E}"/>
    <dgm:cxn modelId="{DD4B3591-B71C-3744-BB87-65163D3126EC}" type="presOf" srcId="{D2EF3A13-7CC0-D242-AAAA-F0362A14C610}" destId="{CA34C21B-269E-D140-83EA-106F38DAFCE3}" srcOrd="0" destOrd="0" presId="urn:microsoft.com/office/officeart/2005/8/layout/lProcess1"/>
    <dgm:cxn modelId="{82C9F8BF-5232-B446-B575-773FB6A97126}" type="presOf" srcId="{20AFA8BD-C474-C747-AE1C-D1C8D74BF1AD}" destId="{28CEE937-CB71-7D49-80B7-7D72EF95AF4B}" srcOrd="0" destOrd="0" presId="urn:microsoft.com/office/officeart/2005/8/layout/lProcess1"/>
    <dgm:cxn modelId="{F29F751A-1777-8C46-9B63-0259E1633D09}" type="presOf" srcId="{1268B558-B476-914D-ACCA-AB1047B0A9C6}" destId="{F2B67462-00BF-E14E-B463-86B0CAD6ACBB}" srcOrd="0" destOrd="0" presId="urn:microsoft.com/office/officeart/2005/8/layout/lProcess1"/>
    <dgm:cxn modelId="{6CA06F71-55A4-0345-84ED-35A8D5412B68}" type="presOf" srcId="{C197D10F-4313-6245-B5D4-238456A0ADDB}" destId="{76664F89-E563-1444-9A3C-9A5DDE5C2462}" srcOrd="0" destOrd="0" presId="urn:microsoft.com/office/officeart/2005/8/layout/lProcess1"/>
    <dgm:cxn modelId="{C4778F66-739A-C741-A83D-78EDFBAD08CB}" type="presOf" srcId="{1F942906-61F4-C54B-837B-06AB8C5E9463}" destId="{A0AAA821-0323-E34F-BB60-87DB50A2F6DA}" srcOrd="0" destOrd="0" presId="urn:microsoft.com/office/officeart/2005/8/layout/lProcess1"/>
    <dgm:cxn modelId="{763B5368-C774-3843-BC72-6644F78FE5BA}" type="presOf" srcId="{77083678-47FE-F34E-AC6B-81AF88A8F582}" destId="{4A30E007-0B69-0C4C-BF45-DCFD917F70E4}" srcOrd="0" destOrd="0" presId="urn:microsoft.com/office/officeart/2005/8/layout/lProcess1"/>
    <dgm:cxn modelId="{2032F903-CD72-1D4D-B0A8-B3A9ACFC0025}" type="presOf" srcId="{5FB19568-983D-0F47-93FA-BE92EDC442EA}" destId="{A405FB66-DBCE-1A4B-921F-2E82D1584473}" srcOrd="0" destOrd="0" presId="urn:microsoft.com/office/officeart/2005/8/layout/lProcess1"/>
    <dgm:cxn modelId="{379198C0-9B2F-3B47-B898-96B0E387C87E}" srcId="{0E292D2D-4317-3E48-89EC-D1C5B763415C}" destId="{2170ADB1-481D-1541-B741-2019A0B70695}" srcOrd="1" destOrd="0" parTransId="{5E8A61DB-321D-5241-97AB-D78A6B54C74B}" sibTransId="{C197D10F-4313-6245-B5D4-238456A0ADDB}"/>
    <dgm:cxn modelId="{D8E1FD0B-0F93-634E-88D6-334986A7BA79}" type="presOf" srcId="{F69E4F8B-E02B-CC4A-BD75-54A4ED923ADB}" destId="{768D72A7-A228-7540-B614-1133110B66AF}" srcOrd="0" destOrd="0" presId="urn:microsoft.com/office/officeart/2005/8/layout/lProcess1"/>
    <dgm:cxn modelId="{F922BE50-8904-D74F-8841-583A1EC8616C}" type="presOf" srcId="{7EE09432-FD35-8647-A6F6-3858D756BB2F}" destId="{94ABC13B-4FBF-604A-9CA8-AB477C2805EC}" srcOrd="0" destOrd="0" presId="urn:microsoft.com/office/officeart/2005/8/layout/lProcess1"/>
    <dgm:cxn modelId="{C71A886D-4B8B-4843-87E0-7C38BD056EE4}" srcId="{F69E4F8B-E02B-CC4A-BD75-54A4ED923ADB}" destId="{D2EF3A13-7CC0-D242-AAAA-F0362A14C610}" srcOrd="1" destOrd="0" parTransId="{E4D3FFC8-60F4-934C-AE4B-B4023F041265}" sibTransId="{8E4BF0B3-3C20-764C-9CCF-030DA133740B}"/>
    <dgm:cxn modelId="{D857D736-6C24-2E47-84EB-BD8381E76B7A}" type="presOf" srcId="{099084E9-DC1F-8F43-8832-6B5FC4A193F0}" destId="{28D87F58-5C8E-A84D-9D14-162F08CA7546}" srcOrd="0" destOrd="0" presId="urn:microsoft.com/office/officeart/2005/8/layout/lProcess1"/>
    <dgm:cxn modelId="{44E2C619-2B1B-EB40-B54A-5E181C69DC4A}" type="presOf" srcId="{F7432FCC-0FBF-1640-B4D1-13F3D1798572}" destId="{15DC6705-6B60-1A40-88D2-B8476A434015}" srcOrd="0" destOrd="0" presId="urn:microsoft.com/office/officeart/2005/8/layout/lProcess1"/>
    <dgm:cxn modelId="{C0620D9F-6650-074A-87C4-29E127665A76}" type="presOf" srcId="{54E207C2-66A1-224F-A743-2A0B843F203F}" destId="{4DAE76B8-DD3E-F34D-A120-1E95C0136889}" srcOrd="0" destOrd="0" presId="urn:microsoft.com/office/officeart/2005/8/layout/lProcess1"/>
    <dgm:cxn modelId="{BB3F610D-7CC6-7D43-85EB-0D43BA63F274}" srcId="{AEC99B43-91D9-4145-9CB0-F11B1ADCEEB8}" destId="{BBB19774-126C-ED4F-A532-6CD6BD54DF47}" srcOrd="0" destOrd="0" parTransId="{20AFA8BD-C474-C747-AE1C-D1C8D74BF1AD}" sibTransId="{35902FA8-08B1-6C45-AB43-D91F686ACDB3}"/>
    <dgm:cxn modelId="{AC3A5959-08F3-4E4D-AB99-460094E3B710}" type="presOf" srcId="{AEF8ED49-1C91-F745-9201-E1D024FB4840}" destId="{FBD100DC-864B-3D42-A030-0B69809069AB}" srcOrd="0" destOrd="0" presId="urn:microsoft.com/office/officeart/2005/8/layout/lProcess1"/>
    <dgm:cxn modelId="{032950A8-D67A-8D42-8BDA-69A7457947F0}" srcId="{1F942906-61F4-C54B-837B-06AB8C5E9463}" destId="{7EE09432-FD35-8647-A6F6-3858D756BB2F}" srcOrd="3" destOrd="0" parTransId="{B56970B5-2499-704C-BC23-8370E0884C96}" sibTransId="{0C6278EA-C0E8-0348-A9B3-BEC528FD3C04}"/>
    <dgm:cxn modelId="{B2F72A41-4CA0-D64F-BBEC-B7FF0D91CE2F}" type="presOf" srcId="{919610E3-0102-A345-B4BB-3E10A261AB8C}" destId="{CCA553DF-B64E-BE4C-B6E8-AB5A21A01F1A}" srcOrd="0" destOrd="0" presId="urn:microsoft.com/office/officeart/2005/8/layout/lProcess1"/>
    <dgm:cxn modelId="{FA15C1C4-3AB3-D94A-A3D4-FD917EBB8A6B}" type="presOf" srcId="{BBB19774-126C-ED4F-A532-6CD6BD54DF47}" destId="{FE5AE1AC-E79D-AA4F-B4FB-3C04088AC02E}" srcOrd="0" destOrd="0" presId="urn:microsoft.com/office/officeart/2005/8/layout/lProcess1"/>
    <dgm:cxn modelId="{62A88FEC-16C2-DB4F-99FF-E6074049283E}" srcId="{AEF8ED49-1C91-F745-9201-E1D024FB4840}" destId="{F69E4F8B-E02B-CC4A-BD75-54A4ED923ADB}" srcOrd="3" destOrd="0" parTransId="{B0776D54-59FF-E241-896B-70E5C57BAD32}" sibTransId="{7CEB1F67-09CB-D64D-8F41-F4E5620CBF65}"/>
    <dgm:cxn modelId="{4FF5DF34-B521-8340-A5C6-76B6CF15E000}" type="presOf" srcId="{35902FA8-08B1-6C45-AB43-D91F686ACDB3}" destId="{17962E0B-9424-6149-9E42-615955CFA924}" srcOrd="0" destOrd="0" presId="urn:microsoft.com/office/officeart/2005/8/layout/lProcess1"/>
    <dgm:cxn modelId="{7E6E7A01-A397-374C-AD78-79041616A5E6}" srcId="{AEC99B43-91D9-4145-9CB0-F11B1ADCEEB8}" destId="{A428A533-A8B2-0A4E-986C-651E19AF9CC0}" srcOrd="4" destOrd="0" parTransId="{09AB582F-526C-F748-AA32-702A9B028441}" sibTransId="{89AB0CF2-65C5-FF43-9B27-A329C7478F79}"/>
    <dgm:cxn modelId="{A6A3846F-4E40-BF44-BB81-5EE607593651}" type="presOf" srcId="{A022E087-CEBC-2C43-B3FC-4E4FDF8ED1E1}" destId="{63ACF9A8-11B2-0A4E-B275-414D9F44157F}" srcOrd="0" destOrd="0" presId="urn:microsoft.com/office/officeart/2005/8/layout/lProcess1"/>
    <dgm:cxn modelId="{B1B5420E-8BB4-B14A-B950-AC4AEDF80F99}" srcId="{AEC99B43-91D9-4145-9CB0-F11B1ADCEEB8}" destId="{30034422-CDA7-4040-B58E-AB42AE6380E4}" srcOrd="2" destOrd="0" parTransId="{C5DE8617-3114-CB44-B9D8-0BE339584BC3}" sibTransId="{9D387B08-45D6-AA46-8450-555CFD9C42D1}"/>
    <dgm:cxn modelId="{848E0568-645B-6545-A28D-49800EFE3573}" type="presOf" srcId="{582DD6B1-CDCB-EF46-999D-294E7F4FDEAC}" destId="{3FE0FCED-E257-1944-B91D-F7400466FE8F}" srcOrd="0" destOrd="0" presId="urn:microsoft.com/office/officeart/2005/8/layout/lProcess1"/>
    <dgm:cxn modelId="{E1B2C665-B652-054B-BF4C-BCD8EA2651D8}" srcId="{1F942906-61F4-C54B-837B-06AB8C5E9463}" destId="{B5DD2F43-169A-EF4D-96AC-CEE3E01AF182}" srcOrd="2" destOrd="0" parTransId="{A9559B2C-892D-3140-9B35-50CF7FB697DE}" sibTransId="{F7432FCC-0FBF-1640-B4D1-13F3D1798572}"/>
    <dgm:cxn modelId="{86A93A6A-173B-7349-A298-7A0CA0E658AE}" srcId="{0E292D2D-4317-3E48-89EC-D1C5B763415C}" destId="{6CBF587F-AD0E-6F48-A961-C22A2A2DA385}" srcOrd="2" destOrd="0" parTransId="{0502A288-C5F8-FA40-B730-FF232EC41DE0}" sibTransId="{A82DE38B-C32A-FE41-ADD0-F221FC9BAAC3}"/>
    <dgm:cxn modelId="{083E54C3-47E7-5340-8400-FDB1EDA70D26}" type="presOf" srcId="{AEC99B43-91D9-4145-9CB0-F11B1ADCEEB8}" destId="{CBC73A3A-5C28-1A45-82CA-019C2DA9AF11}" srcOrd="0" destOrd="0" presId="urn:microsoft.com/office/officeart/2005/8/layout/lProcess1"/>
    <dgm:cxn modelId="{E647BE6D-8D26-8F47-A619-C5D11BED49DB}" type="presOf" srcId="{1CA9D9C6-E957-5F45-BBBF-6F5840A513FA}" destId="{6E5A8416-09D2-A749-A2CE-A25F94FAE6C6}" srcOrd="0" destOrd="0" presId="urn:microsoft.com/office/officeart/2005/8/layout/lProcess1"/>
    <dgm:cxn modelId="{8A18DF39-9CB7-A84C-9329-D0EC239A9B1B}" srcId="{AEF8ED49-1C91-F745-9201-E1D024FB4840}" destId="{0E292D2D-4317-3E48-89EC-D1C5B763415C}" srcOrd="2" destOrd="0" parTransId="{1C70F4F3-5165-1349-B147-AAAAFA918139}" sibTransId="{45CC388D-0FFB-DE48-B268-0B52CC059959}"/>
    <dgm:cxn modelId="{333898CA-D3BC-A944-B2C2-48959A9C5C0C}" type="presOf" srcId="{0E292D2D-4317-3E48-89EC-D1C5B763415C}" destId="{3F0F9F51-98AF-4B45-9B32-658FBDC47EAE}" srcOrd="0" destOrd="0" presId="urn:microsoft.com/office/officeart/2005/8/layout/lProcess1"/>
    <dgm:cxn modelId="{08E8566D-D433-1849-A57C-C676A75B1ADA}" type="presOf" srcId="{EF8B26AA-9162-DF41-81DB-2617BA88BAD2}" destId="{74AE062E-0EB6-8F40-8B7B-D7AA2F77556D}" srcOrd="0" destOrd="0" presId="urn:microsoft.com/office/officeart/2005/8/layout/lProcess1"/>
    <dgm:cxn modelId="{867A993C-D570-D842-91EB-0635EF6F1CCA}" type="presOf" srcId="{A7CA9E89-9195-D149-B8B7-45143501986E}" destId="{D29B2BEE-EDEB-4F4A-8A3A-14517C930908}" srcOrd="0" destOrd="0" presId="urn:microsoft.com/office/officeart/2005/8/layout/lProcess1"/>
    <dgm:cxn modelId="{34125802-1C2B-CB45-894B-56D6647258E5}" srcId="{F69E4F8B-E02B-CC4A-BD75-54A4ED923ADB}" destId="{1CA9D9C6-E957-5F45-BBBF-6F5840A513FA}" srcOrd="2" destOrd="0" parTransId="{5BADFE49-EB73-954A-978B-FA7705404CE8}" sibTransId="{CCC663E4-5C87-B447-90E3-51DE2FE72918}"/>
    <dgm:cxn modelId="{F1D54EE8-5402-C445-8DD5-D5016ABDC378}" srcId="{AEC99B43-91D9-4145-9CB0-F11B1ADCEEB8}" destId="{B95A793F-0D5C-F947-A752-4C82ACB059EC}" srcOrd="1" destOrd="0" parTransId="{EDA78E21-948A-7449-BFF4-1E105F975DEB}" sibTransId="{5FB19568-983D-0F47-93FA-BE92EDC442EA}"/>
    <dgm:cxn modelId="{2013B938-90BC-B043-874A-4583FE474F16}" srcId="{1F942906-61F4-C54B-837B-06AB8C5E9463}" destId="{A022E087-CEBC-2C43-B3FC-4E4FDF8ED1E1}" srcOrd="1" destOrd="0" parTransId="{1109902E-0E99-2549-BB14-CAE0A19200D0}" sibTransId="{919610E3-0102-A345-B4BB-3E10A261AB8C}"/>
    <dgm:cxn modelId="{58D58F14-202D-EB43-A6EA-9A545B4E6D19}" type="presOf" srcId="{F682B3AA-D386-5C4A-A978-9E9DF78004FC}" destId="{E8C26813-3CD7-8D46-94A1-AF5CCB130D91}" srcOrd="0" destOrd="0" presId="urn:microsoft.com/office/officeart/2005/8/layout/lProcess1"/>
    <dgm:cxn modelId="{2D91CC44-3BCC-1D43-8F54-AAE839C16226}" srcId="{0E292D2D-4317-3E48-89EC-D1C5B763415C}" destId="{77083678-47FE-F34E-AC6B-81AF88A8F582}" srcOrd="0" destOrd="0" parTransId="{91015611-6DF6-A841-AD02-323FB5B30743}" sibTransId="{EF8B26AA-9162-DF41-81DB-2617BA88BAD2}"/>
    <dgm:cxn modelId="{22C478E3-9A46-724B-AA42-59F948361A9B}" type="presOf" srcId="{2170ADB1-481D-1541-B741-2019A0B70695}" destId="{E7612D39-1012-3E41-B183-1B833FF25930}" srcOrd="0" destOrd="0" presId="urn:microsoft.com/office/officeart/2005/8/layout/lProcess1"/>
    <dgm:cxn modelId="{C792D505-D576-4743-BB9B-5C861812363C}" srcId="{AEC99B43-91D9-4145-9CB0-F11B1ADCEEB8}" destId="{E114A541-93CA-9D49-B959-7E4908E9D677}" srcOrd="3" destOrd="0" parTransId="{6B689657-8335-754E-8A34-29C5BD01DD51}" sibTransId="{582DD6B1-CDCB-EF46-999D-294E7F4FDEAC}"/>
    <dgm:cxn modelId="{6CF94E14-1C90-C34C-9448-96B2590597DB}" srcId="{1F942906-61F4-C54B-837B-06AB8C5E9463}" destId="{EF54108D-BAA0-FA45-B014-EBDBCE28F008}" srcOrd="0" destOrd="0" parTransId="{099084E9-DC1F-8F43-8832-6B5FC4A193F0}" sibTransId="{F481219A-1C2E-2E4E-8E0E-7D790D9E278B}"/>
    <dgm:cxn modelId="{6E605680-4CBC-D84B-A15C-3D0F355F931A}" srcId="{AEF8ED49-1C91-F745-9201-E1D024FB4840}" destId="{1F942906-61F4-C54B-837B-06AB8C5E9463}" srcOrd="0" destOrd="0" parTransId="{3154C93E-E6AB-354F-B42D-BF3610594E9D}" sibTransId="{50185EE3-8BD8-9742-ACE3-5CE38FAC43A3}"/>
    <dgm:cxn modelId="{C67A7D98-3751-0F41-9724-795BC09499DE}" type="presOf" srcId="{B5DD2F43-169A-EF4D-96AC-CEE3E01AF182}" destId="{BDFC5E4A-5B52-B44C-ADB8-09AD2512BE66}" srcOrd="0" destOrd="0" presId="urn:microsoft.com/office/officeart/2005/8/layout/lProcess1"/>
    <dgm:cxn modelId="{D179232F-9E1C-2746-8454-2E992FCDADE1}" srcId="{F69E4F8B-E02B-CC4A-BD75-54A4ED923ADB}" destId="{1268B558-B476-914D-ACCA-AB1047B0A9C6}" srcOrd="3" destOrd="0" parTransId="{94513F52-0E74-F841-80BA-F992B614D592}" sibTransId="{D22C0331-1488-6C44-92FA-21A5595F5E38}"/>
    <dgm:cxn modelId="{35A39E1C-7460-334E-B387-41724D9D9759}" type="presOf" srcId="{6CBF587F-AD0E-6F48-A961-C22A2A2DA385}" destId="{E4C6E972-411A-8746-B8B8-32FD1934EB72}" srcOrd="0" destOrd="0" presId="urn:microsoft.com/office/officeart/2005/8/layout/lProcess1"/>
    <dgm:cxn modelId="{FEEC0474-BC57-264C-8CE9-0A50D57197F1}" type="presOf" srcId="{B95A793F-0D5C-F947-A752-4C82ACB059EC}" destId="{2359FD11-C551-4340-ACF6-6D2B335965A5}" srcOrd="0" destOrd="0" presId="urn:microsoft.com/office/officeart/2005/8/layout/lProcess1"/>
    <dgm:cxn modelId="{9627D7C4-AD43-044B-99C8-ACA9F0464D1C}" type="presOf" srcId="{E114A541-93CA-9D49-B959-7E4908E9D677}" destId="{D7C391DC-C034-7C4C-A776-0301250A8165}" srcOrd="0" destOrd="0" presId="urn:microsoft.com/office/officeart/2005/8/layout/lProcess1"/>
    <dgm:cxn modelId="{2C014F79-A869-AE40-99A5-D9594AF8D594}" type="presOf" srcId="{EF54108D-BAA0-FA45-B014-EBDBCE28F008}" destId="{C3853822-F286-9F4E-92CF-DD65595F6904}" srcOrd="0" destOrd="0" presId="urn:microsoft.com/office/officeart/2005/8/layout/lProcess1"/>
    <dgm:cxn modelId="{F900D847-FC26-D343-977D-BBD9DD27215F}" type="presOf" srcId="{A428A533-A8B2-0A4E-986C-651E19AF9CC0}" destId="{0F890C4B-2E3A-2D4F-8E7C-4629E56503F3}" srcOrd="0" destOrd="0" presId="urn:microsoft.com/office/officeart/2005/8/layout/lProcess1"/>
    <dgm:cxn modelId="{391FE5FE-A9B8-5048-94DD-B0F9C66530F6}" type="presParOf" srcId="{FBD100DC-864B-3D42-A030-0B69809069AB}" destId="{67F0E0D3-7C3C-8146-8F5C-C05CBB5EDA40}" srcOrd="0" destOrd="0" presId="urn:microsoft.com/office/officeart/2005/8/layout/lProcess1"/>
    <dgm:cxn modelId="{C1F87B03-0DD0-A847-A2B8-6469EE4DBCF0}" type="presParOf" srcId="{67F0E0D3-7C3C-8146-8F5C-C05CBB5EDA40}" destId="{A0AAA821-0323-E34F-BB60-87DB50A2F6DA}" srcOrd="0" destOrd="0" presId="urn:microsoft.com/office/officeart/2005/8/layout/lProcess1"/>
    <dgm:cxn modelId="{369D8C88-CB17-0B47-89A5-78DF71BEB8F5}" type="presParOf" srcId="{67F0E0D3-7C3C-8146-8F5C-C05CBB5EDA40}" destId="{28D87F58-5C8E-A84D-9D14-162F08CA7546}" srcOrd="1" destOrd="0" presId="urn:microsoft.com/office/officeart/2005/8/layout/lProcess1"/>
    <dgm:cxn modelId="{09992D9B-8FA0-054B-BEB9-4D8D1CAB335E}" type="presParOf" srcId="{67F0E0D3-7C3C-8146-8F5C-C05CBB5EDA40}" destId="{C3853822-F286-9F4E-92CF-DD65595F6904}" srcOrd="2" destOrd="0" presId="urn:microsoft.com/office/officeart/2005/8/layout/lProcess1"/>
    <dgm:cxn modelId="{3E556E99-F099-3546-9914-745907F5393B}" type="presParOf" srcId="{67F0E0D3-7C3C-8146-8F5C-C05CBB5EDA40}" destId="{D0DAB928-3611-A84A-BE34-02E1D6D321A2}" srcOrd="3" destOrd="0" presId="urn:microsoft.com/office/officeart/2005/8/layout/lProcess1"/>
    <dgm:cxn modelId="{A84FCF5A-3F25-B448-B50A-BA27E023D04E}" type="presParOf" srcId="{67F0E0D3-7C3C-8146-8F5C-C05CBB5EDA40}" destId="{63ACF9A8-11B2-0A4E-B275-414D9F44157F}" srcOrd="4" destOrd="0" presId="urn:microsoft.com/office/officeart/2005/8/layout/lProcess1"/>
    <dgm:cxn modelId="{F2835C46-A0D5-034F-AFE3-E6293DDEF3D1}" type="presParOf" srcId="{67F0E0D3-7C3C-8146-8F5C-C05CBB5EDA40}" destId="{CCA553DF-B64E-BE4C-B6E8-AB5A21A01F1A}" srcOrd="5" destOrd="0" presId="urn:microsoft.com/office/officeart/2005/8/layout/lProcess1"/>
    <dgm:cxn modelId="{F3159276-DC81-9F41-96AD-782DB45688F9}" type="presParOf" srcId="{67F0E0D3-7C3C-8146-8F5C-C05CBB5EDA40}" destId="{BDFC5E4A-5B52-B44C-ADB8-09AD2512BE66}" srcOrd="6" destOrd="0" presId="urn:microsoft.com/office/officeart/2005/8/layout/lProcess1"/>
    <dgm:cxn modelId="{13EEC39E-761E-F845-B04D-9DBCFECD2F83}" type="presParOf" srcId="{67F0E0D3-7C3C-8146-8F5C-C05CBB5EDA40}" destId="{15DC6705-6B60-1A40-88D2-B8476A434015}" srcOrd="7" destOrd="0" presId="urn:microsoft.com/office/officeart/2005/8/layout/lProcess1"/>
    <dgm:cxn modelId="{A4517212-5391-9B46-BD1B-89490C35BE75}" type="presParOf" srcId="{67F0E0D3-7C3C-8146-8F5C-C05CBB5EDA40}" destId="{94ABC13B-4FBF-604A-9CA8-AB477C2805EC}" srcOrd="8" destOrd="0" presId="urn:microsoft.com/office/officeart/2005/8/layout/lProcess1"/>
    <dgm:cxn modelId="{6E886CAB-B2CE-BD42-B624-554ED5F62849}" type="presParOf" srcId="{FBD100DC-864B-3D42-A030-0B69809069AB}" destId="{0D473289-5C90-E24B-A3F6-73585BBC380A}" srcOrd="1" destOrd="0" presId="urn:microsoft.com/office/officeart/2005/8/layout/lProcess1"/>
    <dgm:cxn modelId="{33B94965-1CCE-7849-9A68-20FDC0DF8DC9}" type="presParOf" srcId="{FBD100DC-864B-3D42-A030-0B69809069AB}" destId="{24600B42-764F-8249-8174-2DA6246B2B09}" srcOrd="2" destOrd="0" presId="urn:microsoft.com/office/officeart/2005/8/layout/lProcess1"/>
    <dgm:cxn modelId="{408E8B56-7986-2945-86B0-80572FF76F89}" type="presParOf" srcId="{24600B42-764F-8249-8174-2DA6246B2B09}" destId="{CBC73A3A-5C28-1A45-82CA-019C2DA9AF11}" srcOrd="0" destOrd="0" presId="urn:microsoft.com/office/officeart/2005/8/layout/lProcess1"/>
    <dgm:cxn modelId="{9B4AC10F-17A5-734B-8E72-E7230C68F103}" type="presParOf" srcId="{24600B42-764F-8249-8174-2DA6246B2B09}" destId="{28CEE937-CB71-7D49-80B7-7D72EF95AF4B}" srcOrd="1" destOrd="0" presId="urn:microsoft.com/office/officeart/2005/8/layout/lProcess1"/>
    <dgm:cxn modelId="{7A830B65-CC3F-3746-BAED-E542CB2D6FDC}" type="presParOf" srcId="{24600B42-764F-8249-8174-2DA6246B2B09}" destId="{FE5AE1AC-E79D-AA4F-B4FB-3C04088AC02E}" srcOrd="2" destOrd="0" presId="urn:microsoft.com/office/officeart/2005/8/layout/lProcess1"/>
    <dgm:cxn modelId="{645E0729-DD4A-7448-8C1D-14D94BAECBCD}" type="presParOf" srcId="{24600B42-764F-8249-8174-2DA6246B2B09}" destId="{17962E0B-9424-6149-9E42-615955CFA924}" srcOrd="3" destOrd="0" presId="urn:microsoft.com/office/officeart/2005/8/layout/lProcess1"/>
    <dgm:cxn modelId="{417252B8-2169-B84F-BFA3-8A87F8688DA8}" type="presParOf" srcId="{24600B42-764F-8249-8174-2DA6246B2B09}" destId="{2359FD11-C551-4340-ACF6-6D2B335965A5}" srcOrd="4" destOrd="0" presId="urn:microsoft.com/office/officeart/2005/8/layout/lProcess1"/>
    <dgm:cxn modelId="{6A3AD404-E3AA-7443-B03A-569061E8E83F}" type="presParOf" srcId="{24600B42-764F-8249-8174-2DA6246B2B09}" destId="{A405FB66-DBCE-1A4B-921F-2E82D1584473}" srcOrd="5" destOrd="0" presId="urn:microsoft.com/office/officeart/2005/8/layout/lProcess1"/>
    <dgm:cxn modelId="{B15E62E9-E1D8-B844-9F77-09DB299E1468}" type="presParOf" srcId="{24600B42-764F-8249-8174-2DA6246B2B09}" destId="{6155C3C8-A385-7E46-8AAD-580F85DC6B50}" srcOrd="6" destOrd="0" presId="urn:microsoft.com/office/officeart/2005/8/layout/lProcess1"/>
    <dgm:cxn modelId="{1D442735-8B81-D946-9D78-C49362965E9F}" type="presParOf" srcId="{24600B42-764F-8249-8174-2DA6246B2B09}" destId="{51A86252-F7AE-D943-94A3-DD2FEC5D5FB3}" srcOrd="7" destOrd="0" presId="urn:microsoft.com/office/officeart/2005/8/layout/lProcess1"/>
    <dgm:cxn modelId="{E23614D6-A65C-0E42-8078-655734CA7FB1}" type="presParOf" srcId="{24600B42-764F-8249-8174-2DA6246B2B09}" destId="{D7C391DC-C034-7C4C-A776-0301250A8165}" srcOrd="8" destOrd="0" presId="urn:microsoft.com/office/officeart/2005/8/layout/lProcess1"/>
    <dgm:cxn modelId="{F6C200B5-D2A2-154A-B973-7C673B691EBC}" type="presParOf" srcId="{24600B42-764F-8249-8174-2DA6246B2B09}" destId="{3FE0FCED-E257-1944-B91D-F7400466FE8F}" srcOrd="9" destOrd="0" presId="urn:microsoft.com/office/officeart/2005/8/layout/lProcess1"/>
    <dgm:cxn modelId="{981E1224-F6EE-3C46-AF5D-B27F0C0EECB2}" type="presParOf" srcId="{24600B42-764F-8249-8174-2DA6246B2B09}" destId="{0F890C4B-2E3A-2D4F-8E7C-4629E56503F3}" srcOrd="10" destOrd="0" presId="urn:microsoft.com/office/officeart/2005/8/layout/lProcess1"/>
    <dgm:cxn modelId="{3890CE71-13A3-D640-B174-53081E1EB3C5}" type="presParOf" srcId="{FBD100DC-864B-3D42-A030-0B69809069AB}" destId="{AB531749-DC44-5544-9849-5F5C78FDF31A}" srcOrd="3" destOrd="0" presId="urn:microsoft.com/office/officeart/2005/8/layout/lProcess1"/>
    <dgm:cxn modelId="{22BDE45E-6781-F047-A484-24460AD87491}" type="presParOf" srcId="{FBD100DC-864B-3D42-A030-0B69809069AB}" destId="{652E8717-C551-4B44-BB11-0EB345D75BDF}" srcOrd="4" destOrd="0" presId="urn:microsoft.com/office/officeart/2005/8/layout/lProcess1"/>
    <dgm:cxn modelId="{F23F7FE2-6AE0-1644-B9CB-999C619E0ABE}" type="presParOf" srcId="{652E8717-C551-4B44-BB11-0EB345D75BDF}" destId="{3F0F9F51-98AF-4B45-9B32-658FBDC47EAE}" srcOrd="0" destOrd="0" presId="urn:microsoft.com/office/officeart/2005/8/layout/lProcess1"/>
    <dgm:cxn modelId="{0D8A40E5-F7BA-0C46-86F9-9E319BD2DA0B}" type="presParOf" srcId="{652E8717-C551-4B44-BB11-0EB345D75BDF}" destId="{3F2EE1A2-C4BB-B743-A8BD-196709437DC8}" srcOrd="1" destOrd="0" presId="urn:microsoft.com/office/officeart/2005/8/layout/lProcess1"/>
    <dgm:cxn modelId="{586F80FC-7B2C-B048-917F-A4A3E11CE792}" type="presParOf" srcId="{652E8717-C551-4B44-BB11-0EB345D75BDF}" destId="{4A30E007-0B69-0C4C-BF45-DCFD917F70E4}" srcOrd="2" destOrd="0" presId="urn:microsoft.com/office/officeart/2005/8/layout/lProcess1"/>
    <dgm:cxn modelId="{B82836AF-DD9D-0C48-A3D8-1F77F7504505}" type="presParOf" srcId="{652E8717-C551-4B44-BB11-0EB345D75BDF}" destId="{74AE062E-0EB6-8F40-8B7B-D7AA2F77556D}" srcOrd="3" destOrd="0" presId="urn:microsoft.com/office/officeart/2005/8/layout/lProcess1"/>
    <dgm:cxn modelId="{58AA90D0-7778-1049-AFF5-445C951BA663}" type="presParOf" srcId="{652E8717-C551-4B44-BB11-0EB345D75BDF}" destId="{E7612D39-1012-3E41-B183-1B833FF25930}" srcOrd="4" destOrd="0" presId="urn:microsoft.com/office/officeart/2005/8/layout/lProcess1"/>
    <dgm:cxn modelId="{491E4E69-B70E-3D41-9661-D8649ECB3FD6}" type="presParOf" srcId="{652E8717-C551-4B44-BB11-0EB345D75BDF}" destId="{76664F89-E563-1444-9A3C-9A5DDE5C2462}" srcOrd="5" destOrd="0" presId="urn:microsoft.com/office/officeart/2005/8/layout/lProcess1"/>
    <dgm:cxn modelId="{1CAC058D-62D2-4C42-BBD9-53CB587A6174}" type="presParOf" srcId="{652E8717-C551-4B44-BB11-0EB345D75BDF}" destId="{E4C6E972-411A-8746-B8B8-32FD1934EB72}" srcOrd="6" destOrd="0" presId="urn:microsoft.com/office/officeart/2005/8/layout/lProcess1"/>
    <dgm:cxn modelId="{7B430DBF-F916-304F-AD18-4B99C5CA45D8}" type="presParOf" srcId="{FBD100DC-864B-3D42-A030-0B69809069AB}" destId="{413959CB-53D8-1D44-9093-99D9FE50E657}" srcOrd="5" destOrd="0" presId="urn:microsoft.com/office/officeart/2005/8/layout/lProcess1"/>
    <dgm:cxn modelId="{FF19B14A-BCDE-3941-9BBF-720F8EB044E6}" type="presParOf" srcId="{FBD100DC-864B-3D42-A030-0B69809069AB}" destId="{07112244-01E9-EB44-9181-1031760E4B44}" srcOrd="6" destOrd="0" presId="urn:microsoft.com/office/officeart/2005/8/layout/lProcess1"/>
    <dgm:cxn modelId="{B35DEFE1-BD32-434F-B101-31D426EA205F}" type="presParOf" srcId="{07112244-01E9-EB44-9181-1031760E4B44}" destId="{768D72A7-A228-7540-B614-1133110B66AF}" srcOrd="0" destOrd="0" presId="urn:microsoft.com/office/officeart/2005/8/layout/lProcess1"/>
    <dgm:cxn modelId="{7113EC83-1068-C84F-832C-FC0B9595DB40}" type="presParOf" srcId="{07112244-01E9-EB44-9181-1031760E4B44}" destId="{4DAE76B8-DD3E-F34D-A120-1E95C0136889}" srcOrd="1" destOrd="0" presId="urn:microsoft.com/office/officeart/2005/8/layout/lProcess1"/>
    <dgm:cxn modelId="{A166909D-69F0-7449-A51A-74AE03A41F93}" type="presParOf" srcId="{07112244-01E9-EB44-9181-1031760E4B44}" destId="{E8C26813-3CD7-8D46-94A1-AF5CCB130D91}" srcOrd="2" destOrd="0" presId="urn:microsoft.com/office/officeart/2005/8/layout/lProcess1"/>
    <dgm:cxn modelId="{AB3CD391-144C-054B-8885-E3F69BBEC016}" type="presParOf" srcId="{07112244-01E9-EB44-9181-1031760E4B44}" destId="{D29B2BEE-EDEB-4F4A-8A3A-14517C930908}" srcOrd="3" destOrd="0" presId="urn:microsoft.com/office/officeart/2005/8/layout/lProcess1"/>
    <dgm:cxn modelId="{61690D09-247F-4E40-8986-015E1DA4B020}" type="presParOf" srcId="{07112244-01E9-EB44-9181-1031760E4B44}" destId="{CA34C21B-269E-D140-83EA-106F38DAFCE3}" srcOrd="4" destOrd="0" presId="urn:microsoft.com/office/officeart/2005/8/layout/lProcess1"/>
    <dgm:cxn modelId="{154414DA-399E-C54F-BB9C-049315359EF0}" type="presParOf" srcId="{07112244-01E9-EB44-9181-1031760E4B44}" destId="{402F5FA5-6A10-8B4C-9735-BF09707719D8}" srcOrd="5" destOrd="0" presId="urn:microsoft.com/office/officeart/2005/8/layout/lProcess1"/>
    <dgm:cxn modelId="{19C303AD-82D9-424E-902E-102E412CA826}" type="presParOf" srcId="{07112244-01E9-EB44-9181-1031760E4B44}" destId="{6E5A8416-09D2-A749-A2CE-A25F94FAE6C6}" srcOrd="6" destOrd="0" presId="urn:microsoft.com/office/officeart/2005/8/layout/lProcess1"/>
    <dgm:cxn modelId="{266788D4-4260-EE46-84A0-1E0A7DCAE4EA}" type="presParOf" srcId="{07112244-01E9-EB44-9181-1031760E4B44}" destId="{FE9BF714-6179-854F-9D06-D2D0485E9435}" srcOrd="7" destOrd="0" presId="urn:microsoft.com/office/officeart/2005/8/layout/lProcess1"/>
    <dgm:cxn modelId="{4C80FB7F-EF07-D942-BD69-3C44C54157F2}" type="presParOf" srcId="{07112244-01E9-EB44-9181-1031760E4B44}" destId="{F2B67462-00BF-E14E-B463-86B0CAD6ACBB}"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0.19207</cdr:x>
      <cdr:y>0</cdr:y>
    </cdr:from>
    <cdr:to>
      <cdr:x>0.82198</cdr:x>
      <cdr:y>0.1045</cdr:y>
    </cdr:to>
    <cdr:sp macro="" textlink="">
      <cdr:nvSpPr>
        <cdr:cNvPr id="2" name="TextBox 1"/>
        <cdr:cNvSpPr txBox="1"/>
      </cdr:nvSpPr>
      <cdr:spPr>
        <a:xfrm xmlns:a="http://schemas.openxmlformats.org/drawingml/2006/main">
          <a:off x="709843" y="0"/>
          <a:ext cx="2327958" cy="2687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US" sz="1000" b="1" dirty="0" smtClean="0">
              <a:effectLst/>
              <a:latin typeface="+mj-lt"/>
              <a:ea typeface="+mn-ea"/>
              <a:cs typeface="+mn-cs"/>
            </a:rPr>
            <a:t>Distribution </a:t>
          </a:r>
          <a:r>
            <a:rPr lang="en-US" sz="1000" b="1" dirty="0">
              <a:effectLst/>
              <a:latin typeface="+mj-lt"/>
              <a:ea typeface="+mn-ea"/>
              <a:cs typeface="+mn-cs"/>
            </a:rPr>
            <a:t>of  the sample</a:t>
          </a:r>
          <a:endParaRPr lang="en-US" sz="1000" dirty="0">
            <a:effectLst/>
            <a:latin typeface="+mj-lt"/>
            <a:ea typeface="+mn-ea"/>
            <a:cs typeface="+mn-cs"/>
          </a:endParaRPr>
        </a:p>
        <a:p xmlns:a="http://schemas.openxmlformats.org/drawingml/2006/main">
          <a:pPr algn="ctr"/>
          <a:endParaRPr lang="en-US" sz="1000" b="1" dirty="0">
            <a:latin typeface="+mj-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4396D1-990C-418B-AD0A-B68061D2D90B}" type="datetimeFigureOut">
              <a:rPr lang="en-US" smtClean="0"/>
              <a:t>11/20/2015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F8E31D-4C4B-48A4-8980-3CD684635BB1}" type="slidenum">
              <a:rPr lang="en-US" smtClean="0"/>
              <a:t>‹#›</a:t>
            </a:fld>
            <a:endParaRPr lang="en-US"/>
          </a:p>
        </p:txBody>
      </p:sp>
    </p:spTree>
    <p:extLst>
      <p:ext uri="{BB962C8B-B14F-4D97-AF65-F5344CB8AC3E}">
        <p14:creationId xmlns:p14="http://schemas.microsoft.com/office/powerpoint/2010/main" val="6146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11/20/2015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3325295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dirty="0"/>
          </a:p>
        </p:txBody>
      </p:sp>
      <p:sp>
        <p:nvSpPr>
          <p:cNvPr id="4" name="Rectangle 3"/>
          <p:cNvSpPr>
            <a:spLocks noGrp="1"/>
          </p:cNvSpPr>
          <p:nvPr>
            <p:ph type="sldNum" sz="quarter" idx="10"/>
          </p:nvPr>
        </p:nvSpPr>
        <p:spPr/>
        <p:txBody>
          <a:bodyPr/>
          <a:lstStyle>
            <a:extLst/>
          </a:lstStyle>
          <a:p>
            <a:fld id="{CA5D3BF3-D352-46FC-8343-31F56E6730EA}" type="slidenum">
              <a:rPr lang="en-US" smtClean="0"/>
              <a:pPr/>
              <a:t>1</a:t>
            </a:fld>
            <a:endParaRPr lang="en-US" dirty="0"/>
          </a:p>
        </p:txBody>
      </p:sp>
    </p:spTree>
    <p:extLst>
      <p:ext uri="{BB962C8B-B14F-4D97-AF65-F5344CB8AC3E}">
        <p14:creationId xmlns:p14="http://schemas.microsoft.com/office/powerpoint/2010/main" val="2887198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Bamako was selected because it is home to a large number of </a:t>
            </a:r>
            <a:r>
              <a:rPr lang="en-US" sz="1200" kern="1200" dirty="0" err="1" smtClean="0">
                <a:solidFill>
                  <a:schemeClr val="tx1"/>
                </a:solidFill>
                <a:effectLst/>
                <a:latin typeface="+mn-lt"/>
                <a:ea typeface="+mn-ea"/>
                <a:cs typeface="+mn-cs"/>
              </a:rPr>
              <a:t>IDPs</a:t>
            </a:r>
            <a:r>
              <a:rPr lang="en-US" sz="1200" kern="1200" dirty="0" smtClean="0">
                <a:solidFill>
                  <a:schemeClr val="tx1"/>
                </a:solidFill>
                <a:effectLst/>
                <a:latin typeface="+mn-lt"/>
                <a:ea typeface="+mn-ea"/>
                <a:cs typeface="+mn-cs"/>
              </a:rPr>
              <a:t>. The two refugee camps in Mauritania and Niger were selected to obtain a sample of refugees. Returnees were identified in the regional capitals of Timbuktu, </a:t>
            </a:r>
            <a:r>
              <a:rPr lang="en-US" sz="1200" kern="1200" dirty="0" err="1" smtClean="0">
                <a:solidFill>
                  <a:schemeClr val="tx1"/>
                </a:solidFill>
                <a:effectLst/>
                <a:latin typeface="+mn-lt"/>
                <a:ea typeface="+mn-ea"/>
                <a:cs typeface="+mn-cs"/>
              </a:rPr>
              <a:t>Gao</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Kidal</a:t>
            </a:r>
            <a:r>
              <a:rPr lang="en-US" sz="1200" kern="1200" dirty="0" smtClean="0">
                <a:solidFill>
                  <a:schemeClr val="tx1"/>
                </a:solidFill>
                <a:effectLst/>
                <a:latin typeface="+mn-lt"/>
                <a:ea typeface="+mn-ea"/>
                <a:cs typeface="+mn-cs"/>
              </a:rPr>
              <a:t> because this was feasible with the available funds.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Our sample does not cover those that were never displaced and those that are returning to other places besides the regional capitals. While our </a:t>
            </a:r>
            <a:r>
              <a:rPr lang="en-US" sz="1200" kern="1200" dirty="0" err="1" smtClean="0">
                <a:solidFill>
                  <a:schemeClr val="tx1"/>
                </a:solidFill>
                <a:effectLst/>
                <a:latin typeface="+mn-lt"/>
                <a:ea typeface="+mn-ea"/>
                <a:cs typeface="+mn-cs"/>
              </a:rPr>
              <a:t>IDP</a:t>
            </a:r>
            <a:r>
              <a:rPr lang="en-US" sz="1200" kern="1200" dirty="0" smtClean="0">
                <a:solidFill>
                  <a:schemeClr val="tx1"/>
                </a:solidFill>
                <a:effectLst/>
                <a:latin typeface="+mn-lt"/>
                <a:ea typeface="+mn-ea"/>
                <a:cs typeface="+mn-cs"/>
              </a:rPr>
              <a:t> category focuses exclusively on </a:t>
            </a:r>
            <a:r>
              <a:rPr lang="en-US" sz="1200" kern="1200" dirty="0" err="1" smtClean="0">
                <a:solidFill>
                  <a:schemeClr val="tx1"/>
                </a:solidFill>
                <a:effectLst/>
                <a:latin typeface="+mn-lt"/>
                <a:ea typeface="+mn-ea"/>
                <a:cs typeface="+mn-cs"/>
              </a:rPr>
              <a:t>IDPs</a:t>
            </a:r>
            <a:r>
              <a:rPr lang="en-US" sz="1200" kern="1200" dirty="0" smtClean="0">
                <a:solidFill>
                  <a:schemeClr val="tx1"/>
                </a:solidFill>
                <a:effectLst/>
                <a:latin typeface="+mn-lt"/>
                <a:ea typeface="+mn-ea"/>
                <a:cs typeface="+mn-cs"/>
              </a:rPr>
              <a:t> in Bamako, and the refugee category only includes refugees in Niger and Mauritania our returnee category does include people who were displaced elsewhere (43%). </a:t>
            </a:r>
          </a:p>
          <a:p>
            <a:r>
              <a:rPr lang="en-US" dirty="0" smtClean="0">
                <a:effectLst/>
              </a:rPr>
              <a:t> </a:t>
            </a:r>
            <a:endParaRPr lang="es-ES_tradnl"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10</a:t>
            </a:fld>
            <a:endParaRPr lang="en-US"/>
          </a:p>
        </p:txBody>
      </p:sp>
    </p:spTree>
    <p:extLst>
      <p:ext uri="{BB962C8B-B14F-4D97-AF65-F5344CB8AC3E}">
        <p14:creationId xmlns:p14="http://schemas.microsoft.com/office/powerpoint/2010/main" val="3238263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Bamako was selected because it is home to a large number of </a:t>
            </a:r>
            <a:r>
              <a:rPr lang="en-US" sz="1200" kern="1200" dirty="0" err="1" smtClean="0">
                <a:solidFill>
                  <a:schemeClr val="tx1"/>
                </a:solidFill>
                <a:effectLst/>
                <a:latin typeface="+mn-lt"/>
                <a:ea typeface="+mn-ea"/>
                <a:cs typeface="+mn-cs"/>
              </a:rPr>
              <a:t>IDPs</a:t>
            </a:r>
            <a:r>
              <a:rPr lang="en-US" sz="1200" kern="1200" dirty="0" smtClean="0">
                <a:solidFill>
                  <a:schemeClr val="tx1"/>
                </a:solidFill>
                <a:effectLst/>
                <a:latin typeface="+mn-lt"/>
                <a:ea typeface="+mn-ea"/>
                <a:cs typeface="+mn-cs"/>
              </a:rPr>
              <a:t>. The two refugee camps in Mauritania and Niger were selected to obtain a sample of refugees. Returnees were identified in the regional capitals of Timbuktu, </a:t>
            </a:r>
            <a:r>
              <a:rPr lang="en-US" sz="1200" kern="1200" dirty="0" err="1" smtClean="0">
                <a:solidFill>
                  <a:schemeClr val="tx1"/>
                </a:solidFill>
                <a:effectLst/>
                <a:latin typeface="+mn-lt"/>
                <a:ea typeface="+mn-ea"/>
                <a:cs typeface="+mn-cs"/>
              </a:rPr>
              <a:t>Gao</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Kidal</a:t>
            </a:r>
            <a:r>
              <a:rPr lang="en-US" sz="1200" kern="1200" dirty="0" smtClean="0">
                <a:solidFill>
                  <a:schemeClr val="tx1"/>
                </a:solidFill>
                <a:effectLst/>
                <a:latin typeface="+mn-lt"/>
                <a:ea typeface="+mn-ea"/>
                <a:cs typeface="+mn-cs"/>
              </a:rPr>
              <a:t> because this was feasible with the available funds.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Our sample does not cover those that were never displaced and those that are returning to other places besides the regional capitals. While our </a:t>
            </a:r>
            <a:r>
              <a:rPr lang="en-US" sz="1200" kern="1200" dirty="0" err="1" smtClean="0">
                <a:solidFill>
                  <a:schemeClr val="tx1"/>
                </a:solidFill>
                <a:effectLst/>
                <a:latin typeface="+mn-lt"/>
                <a:ea typeface="+mn-ea"/>
                <a:cs typeface="+mn-cs"/>
              </a:rPr>
              <a:t>IDP</a:t>
            </a:r>
            <a:r>
              <a:rPr lang="en-US" sz="1200" kern="1200" dirty="0" smtClean="0">
                <a:solidFill>
                  <a:schemeClr val="tx1"/>
                </a:solidFill>
                <a:effectLst/>
                <a:latin typeface="+mn-lt"/>
                <a:ea typeface="+mn-ea"/>
                <a:cs typeface="+mn-cs"/>
              </a:rPr>
              <a:t> category focuses exclusively on </a:t>
            </a:r>
            <a:r>
              <a:rPr lang="en-US" sz="1200" kern="1200" dirty="0" err="1" smtClean="0">
                <a:solidFill>
                  <a:schemeClr val="tx1"/>
                </a:solidFill>
                <a:effectLst/>
                <a:latin typeface="+mn-lt"/>
                <a:ea typeface="+mn-ea"/>
                <a:cs typeface="+mn-cs"/>
              </a:rPr>
              <a:t>IDPs</a:t>
            </a:r>
            <a:r>
              <a:rPr lang="en-US" sz="1200" kern="1200" dirty="0" smtClean="0">
                <a:solidFill>
                  <a:schemeClr val="tx1"/>
                </a:solidFill>
                <a:effectLst/>
                <a:latin typeface="+mn-lt"/>
                <a:ea typeface="+mn-ea"/>
                <a:cs typeface="+mn-cs"/>
              </a:rPr>
              <a:t> in Bamako, and the refugee category only includes refugees in Niger and Mauritania our returnee category does include people who were displaced elsewhere (43%). </a:t>
            </a:r>
          </a:p>
          <a:p>
            <a:r>
              <a:rPr lang="en-US" dirty="0" smtClean="0">
                <a:effectLst/>
              </a:rPr>
              <a:t> </a:t>
            </a:r>
            <a:endParaRPr lang="es-ES_tradnl"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11</a:t>
            </a:fld>
            <a:endParaRPr lang="en-US"/>
          </a:p>
        </p:txBody>
      </p:sp>
    </p:spTree>
    <p:extLst>
      <p:ext uri="{BB962C8B-B14F-4D97-AF65-F5344CB8AC3E}">
        <p14:creationId xmlns:p14="http://schemas.microsoft.com/office/powerpoint/2010/main" val="242467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2</a:t>
            </a:fld>
            <a:endParaRPr lang="en-US"/>
          </a:p>
        </p:txBody>
      </p:sp>
    </p:spTree>
    <p:extLst>
      <p:ext uri="{BB962C8B-B14F-4D97-AF65-F5344CB8AC3E}">
        <p14:creationId xmlns:p14="http://schemas.microsoft.com/office/powerpoint/2010/main" val="25950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noProof="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a:t>
            </a:fld>
            <a:endParaRPr lang="en-US"/>
          </a:p>
        </p:txBody>
      </p:sp>
    </p:spTree>
    <p:extLst>
      <p:ext uri="{BB962C8B-B14F-4D97-AF65-F5344CB8AC3E}">
        <p14:creationId xmlns:p14="http://schemas.microsoft.com/office/powerpoint/2010/main" val="286832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smtClean="0">
                <a:solidFill>
                  <a:schemeClr val="tx1"/>
                </a:solidFill>
                <a:effectLst/>
                <a:latin typeface="+mn-lt"/>
                <a:ea typeface="+mn-ea"/>
                <a:cs typeface="+mn-cs"/>
              </a:rPr>
              <a:t>Providing data on the welfare of IDPs, refugees and returnees that goes beyond economic impact and includes security, social cohesion, education, levels of trust in the government and its institutions, the potential for conflict resolutions as well as income, and employment. By analyzing both the impact of the crisis as well as the impact of returning home versus remaining in displacement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smtClean="0">
                <a:solidFill>
                  <a:schemeClr val="tx1"/>
                </a:solidFill>
                <a:effectLst/>
                <a:latin typeface="+mn-lt"/>
                <a:ea typeface="+mn-ea"/>
                <a:cs typeface="+mn-cs"/>
              </a:rPr>
              <a:t>The paper combines data from a face to face baseline survey, with information collected during mobile phone interviews from respondents identified during the baseline. In this way we are able to collect data on a monthly basis. It allows us not only to measure changes over time, it also permits following displaced and refugee households after they have returned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kern="120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smtClean="0">
                <a:solidFill>
                  <a:schemeClr val="tx1"/>
                </a:solidFill>
                <a:effectLst/>
                <a:latin typeface="+mn-lt"/>
                <a:ea typeface="+mn-ea"/>
                <a:cs typeface="+mn-cs"/>
              </a:rPr>
              <a:t>Field</a:t>
            </a:r>
            <a:r>
              <a:rPr lang="en-US" sz="1200" kern="1200" baseline="0" smtClean="0">
                <a:solidFill>
                  <a:schemeClr val="tx1"/>
                </a:solidFill>
                <a:effectLst/>
                <a:latin typeface="+mn-lt"/>
                <a:ea typeface="+mn-ea"/>
                <a:cs typeface="+mn-cs"/>
              </a:rPr>
              <a:t> work is being conducted by GISSE, a local research institute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kern="1200" baseline="0" smtClean="0">
              <a:solidFill>
                <a:schemeClr val="tx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sz="1400" smtClean="0"/>
              <a:t>$$$: Innovation Grant and the Global Program on Forced Displacement (GPFD)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mtClean="0"/>
          </a:p>
          <a:p>
            <a:endParaRPr lang="es-ES_tradnl"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a:t>
            </a:fld>
            <a:endParaRPr lang="en-US"/>
          </a:p>
        </p:txBody>
      </p:sp>
    </p:spTree>
    <p:extLst>
      <p:ext uri="{BB962C8B-B14F-4D97-AF65-F5344CB8AC3E}">
        <p14:creationId xmlns:p14="http://schemas.microsoft.com/office/powerpoint/2010/main" val="369427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altLang="en-US" sz="1200" dirty="0" smtClean="0"/>
              <a:t>Mobile phones offer new possibilities for household data collection ….</a:t>
            </a:r>
          </a:p>
          <a:p>
            <a:pPr marL="468770"/>
            <a:r>
              <a:rPr lang="en-US" altLang="en-US" dirty="0" smtClean="0"/>
              <a:t>... but don’t get carried away by the technological possibilities; live calls are the way to go in Africa</a:t>
            </a:r>
          </a:p>
          <a:p>
            <a:pPr defTabSz="897301">
              <a:defRPr/>
            </a:pPr>
            <a:endParaRPr lang="en-US" dirty="0"/>
          </a:p>
        </p:txBody>
      </p:sp>
      <p:sp>
        <p:nvSpPr>
          <p:cNvPr id="4" name="Slide Number Placeholder 3"/>
          <p:cNvSpPr>
            <a:spLocks noGrp="1"/>
          </p:cNvSpPr>
          <p:nvPr>
            <p:ph type="sldNum" sz="quarter" idx="10"/>
          </p:nvPr>
        </p:nvSpPr>
        <p:spPr/>
        <p:txBody>
          <a:bodyPr/>
          <a:lstStyle/>
          <a:p>
            <a:fld id="{8E01F376-8DF3-4DEE-8483-75403F77CF26}" type="slidenum">
              <a:rPr lang="en-US" smtClean="0"/>
              <a:pPr/>
              <a:t>5</a:t>
            </a:fld>
            <a:endParaRPr lang="en-US"/>
          </a:p>
        </p:txBody>
      </p:sp>
    </p:spTree>
    <p:extLst>
      <p:ext uri="{BB962C8B-B14F-4D97-AF65-F5344CB8AC3E}">
        <p14:creationId xmlns:p14="http://schemas.microsoft.com/office/powerpoint/2010/main" val="366537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noProof="0" dirty="0" smtClean="0"/>
              <a:t>Baseline as</a:t>
            </a:r>
            <a:r>
              <a:rPr lang="en-AU" baseline="0" noProof="0" dirty="0" smtClean="0"/>
              <a:t> an elaborate interview</a:t>
            </a:r>
          </a:p>
          <a:p>
            <a:endParaRPr lang="en-AU" baseline="0" noProof="0" dirty="0" smtClean="0"/>
          </a:p>
          <a:p>
            <a:r>
              <a:rPr lang="en-AU" baseline="0" noProof="0" dirty="0" smtClean="0"/>
              <a:t>Monthly – not more than 20 minutes</a:t>
            </a:r>
          </a:p>
          <a:p>
            <a:endParaRPr lang="en-AU" baseline="0" noProof="0" dirty="0" smtClean="0"/>
          </a:p>
          <a:p>
            <a:r>
              <a:rPr lang="en-AU" baseline="0" noProof="0" dirty="0" smtClean="0"/>
              <a:t>We aim to observe a trend by </a:t>
            </a:r>
            <a:r>
              <a:rPr lang="en-AU" baseline="0" noProof="0" dirty="0" err="1" smtClean="0"/>
              <a:t>proaching</a:t>
            </a:r>
            <a:r>
              <a:rPr lang="en-AU" baseline="0" noProof="0" dirty="0" smtClean="0"/>
              <a:t> the same subjects every month</a:t>
            </a:r>
          </a:p>
          <a:p>
            <a:endParaRPr lang="en-AU" baseline="0" noProof="0" dirty="0" smtClean="0"/>
          </a:p>
          <a:p>
            <a:r>
              <a:rPr lang="en-AU" baseline="0" noProof="0" dirty="0" smtClean="0"/>
              <a:t>But we all so leave </a:t>
            </a:r>
            <a:r>
              <a:rPr lang="en-AU" baseline="0" noProof="0" dirty="0" err="1" smtClean="0"/>
              <a:t>felxibility</a:t>
            </a:r>
            <a:r>
              <a:rPr lang="en-AU" baseline="0" noProof="0" dirty="0" smtClean="0"/>
              <a:t> to enter into depth in case there is an issues that needs deeper understanding</a:t>
            </a:r>
          </a:p>
          <a:p>
            <a:endParaRPr lang="en-AU" baseline="0" noProof="0" dirty="0" smtClean="0"/>
          </a:p>
          <a:p>
            <a:r>
              <a:rPr lang="en-AU" baseline="0" noProof="0" dirty="0" smtClean="0"/>
              <a:t>Finally, monthly questions change every month to touch upon important political, social </a:t>
            </a:r>
            <a:r>
              <a:rPr lang="en-AU" baseline="0" noProof="0" dirty="0" err="1" smtClean="0"/>
              <a:t>securty</a:t>
            </a:r>
            <a:r>
              <a:rPr lang="en-AU" baseline="0" noProof="0" dirty="0" smtClean="0"/>
              <a:t> related developments </a:t>
            </a:r>
            <a:endParaRPr lang="en-AU" noProof="0"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6</a:t>
            </a:fld>
            <a:endParaRPr lang="en-US"/>
          </a:p>
        </p:txBody>
      </p:sp>
    </p:spTree>
    <p:extLst>
      <p:ext uri="{BB962C8B-B14F-4D97-AF65-F5344CB8AC3E}">
        <p14:creationId xmlns:p14="http://schemas.microsoft.com/office/powerpoint/2010/main" val="1757558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4D933-15E1-482D-ABB2-7B7DBB75C72F}" type="slidenum">
              <a:rPr lang="en-US" smtClean="0"/>
              <a:t>7</a:t>
            </a:fld>
            <a:endParaRPr lang="en-US"/>
          </a:p>
        </p:txBody>
      </p:sp>
    </p:spTree>
    <p:extLst>
      <p:ext uri="{BB962C8B-B14F-4D97-AF65-F5344CB8AC3E}">
        <p14:creationId xmlns:p14="http://schemas.microsoft.com/office/powerpoint/2010/main" val="1176116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Bamako was selected because it is home to a large number of </a:t>
            </a:r>
            <a:r>
              <a:rPr lang="en-US" sz="1200" kern="1200" dirty="0" err="1" smtClean="0">
                <a:solidFill>
                  <a:schemeClr val="tx1"/>
                </a:solidFill>
                <a:effectLst/>
                <a:latin typeface="+mn-lt"/>
                <a:ea typeface="+mn-ea"/>
                <a:cs typeface="+mn-cs"/>
              </a:rPr>
              <a:t>IDPs</a:t>
            </a:r>
            <a:r>
              <a:rPr lang="en-US" sz="1200" kern="1200" dirty="0" smtClean="0">
                <a:solidFill>
                  <a:schemeClr val="tx1"/>
                </a:solidFill>
                <a:effectLst/>
                <a:latin typeface="+mn-lt"/>
                <a:ea typeface="+mn-ea"/>
                <a:cs typeface="+mn-cs"/>
              </a:rPr>
              <a:t>. The two refugee camps in Mauritania and Niger were selected to obtain a sample of refugees. Returnees were identified in the regional capitals of Timbuktu, </a:t>
            </a:r>
            <a:r>
              <a:rPr lang="en-US" sz="1200" kern="1200" dirty="0" err="1" smtClean="0">
                <a:solidFill>
                  <a:schemeClr val="tx1"/>
                </a:solidFill>
                <a:effectLst/>
                <a:latin typeface="+mn-lt"/>
                <a:ea typeface="+mn-ea"/>
                <a:cs typeface="+mn-cs"/>
              </a:rPr>
              <a:t>Gao</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Kidal</a:t>
            </a:r>
            <a:r>
              <a:rPr lang="en-US" sz="1200" kern="1200" dirty="0" smtClean="0">
                <a:solidFill>
                  <a:schemeClr val="tx1"/>
                </a:solidFill>
                <a:effectLst/>
                <a:latin typeface="+mn-lt"/>
                <a:ea typeface="+mn-ea"/>
                <a:cs typeface="+mn-cs"/>
              </a:rPr>
              <a:t> because this was feasible with the available funds.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Our sample does not cover those that were never displaced and those that are returning to other places besides the regional capitals. While our </a:t>
            </a:r>
            <a:r>
              <a:rPr lang="en-US" sz="1200" kern="1200" dirty="0" err="1" smtClean="0">
                <a:solidFill>
                  <a:schemeClr val="tx1"/>
                </a:solidFill>
                <a:effectLst/>
                <a:latin typeface="+mn-lt"/>
                <a:ea typeface="+mn-ea"/>
                <a:cs typeface="+mn-cs"/>
              </a:rPr>
              <a:t>IDP</a:t>
            </a:r>
            <a:r>
              <a:rPr lang="en-US" sz="1200" kern="1200" dirty="0" smtClean="0">
                <a:solidFill>
                  <a:schemeClr val="tx1"/>
                </a:solidFill>
                <a:effectLst/>
                <a:latin typeface="+mn-lt"/>
                <a:ea typeface="+mn-ea"/>
                <a:cs typeface="+mn-cs"/>
              </a:rPr>
              <a:t> category focuses exclusively on </a:t>
            </a:r>
            <a:r>
              <a:rPr lang="en-US" sz="1200" kern="1200" dirty="0" err="1" smtClean="0">
                <a:solidFill>
                  <a:schemeClr val="tx1"/>
                </a:solidFill>
                <a:effectLst/>
                <a:latin typeface="+mn-lt"/>
                <a:ea typeface="+mn-ea"/>
                <a:cs typeface="+mn-cs"/>
              </a:rPr>
              <a:t>IDPs</a:t>
            </a:r>
            <a:r>
              <a:rPr lang="en-US" sz="1200" kern="1200" dirty="0" smtClean="0">
                <a:solidFill>
                  <a:schemeClr val="tx1"/>
                </a:solidFill>
                <a:effectLst/>
                <a:latin typeface="+mn-lt"/>
                <a:ea typeface="+mn-ea"/>
                <a:cs typeface="+mn-cs"/>
              </a:rPr>
              <a:t> in Bamako, and the refugee category only includes refugees in Niger and Mauritania our returnee category does include people who were displaced elsewhere (43%). </a:t>
            </a:r>
          </a:p>
          <a:p>
            <a:r>
              <a:rPr lang="en-US" dirty="0" smtClean="0">
                <a:effectLst/>
              </a:rPr>
              <a:t> </a:t>
            </a:r>
            <a:endParaRPr lang="es-ES_tradnl"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8</a:t>
            </a:fld>
            <a:endParaRPr lang="en-US"/>
          </a:p>
        </p:txBody>
      </p:sp>
    </p:spTree>
    <p:extLst>
      <p:ext uri="{BB962C8B-B14F-4D97-AF65-F5344CB8AC3E}">
        <p14:creationId xmlns:p14="http://schemas.microsoft.com/office/powerpoint/2010/main" val="675139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Bamako was selected because it is home to a large number of </a:t>
            </a:r>
            <a:r>
              <a:rPr lang="en-US" sz="1200" kern="1200" dirty="0" err="1" smtClean="0">
                <a:solidFill>
                  <a:schemeClr val="tx1"/>
                </a:solidFill>
                <a:effectLst/>
                <a:latin typeface="+mn-lt"/>
                <a:ea typeface="+mn-ea"/>
                <a:cs typeface="+mn-cs"/>
              </a:rPr>
              <a:t>IDPs</a:t>
            </a:r>
            <a:r>
              <a:rPr lang="en-US" sz="1200" kern="1200" dirty="0" smtClean="0">
                <a:solidFill>
                  <a:schemeClr val="tx1"/>
                </a:solidFill>
                <a:effectLst/>
                <a:latin typeface="+mn-lt"/>
                <a:ea typeface="+mn-ea"/>
                <a:cs typeface="+mn-cs"/>
              </a:rPr>
              <a:t>. The two refugee camps in Mauritania and Niger were selected to obtain a sample of refugees. Returnees were identified in the regional capitals of Timbuktu, </a:t>
            </a:r>
            <a:r>
              <a:rPr lang="en-US" sz="1200" kern="1200" dirty="0" err="1" smtClean="0">
                <a:solidFill>
                  <a:schemeClr val="tx1"/>
                </a:solidFill>
                <a:effectLst/>
                <a:latin typeface="+mn-lt"/>
                <a:ea typeface="+mn-ea"/>
                <a:cs typeface="+mn-cs"/>
              </a:rPr>
              <a:t>Gao</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Kidal</a:t>
            </a:r>
            <a:r>
              <a:rPr lang="en-US" sz="1200" kern="1200" dirty="0" smtClean="0">
                <a:solidFill>
                  <a:schemeClr val="tx1"/>
                </a:solidFill>
                <a:effectLst/>
                <a:latin typeface="+mn-lt"/>
                <a:ea typeface="+mn-ea"/>
                <a:cs typeface="+mn-cs"/>
              </a:rPr>
              <a:t> because this was feasible with the available funds.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Our sample does not cover those that were never displaced and those that are returning to other places besides the regional capitals. While our </a:t>
            </a:r>
            <a:r>
              <a:rPr lang="en-US" sz="1200" kern="1200" dirty="0" err="1" smtClean="0">
                <a:solidFill>
                  <a:schemeClr val="tx1"/>
                </a:solidFill>
                <a:effectLst/>
                <a:latin typeface="+mn-lt"/>
                <a:ea typeface="+mn-ea"/>
                <a:cs typeface="+mn-cs"/>
              </a:rPr>
              <a:t>IDP</a:t>
            </a:r>
            <a:r>
              <a:rPr lang="en-US" sz="1200" kern="1200" dirty="0" smtClean="0">
                <a:solidFill>
                  <a:schemeClr val="tx1"/>
                </a:solidFill>
                <a:effectLst/>
                <a:latin typeface="+mn-lt"/>
                <a:ea typeface="+mn-ea"/>
                <a:cs typeface="+mn-cs"/>
              </a:rPr>
              <a:t> category focuses exclusively on </a:t>
            </a:r>
            <a:r>
              <a:rPr lang="en-US" sz="1200" kern="1200" dirty="0" err="1" smtClean="0">
                <a:solidFill>
                  <a:schemeClr val="tx1"/>
                </a:solidFill>
                <a:effectLst/>
                <a:latin typeface="+mn-lt"/>
                <a:ea typeface="+mn-ea"/>
                <a:cs typeface="+mn-cs"/>
              </a:rPr>
              <a:t>IDPs</a:t>
            </a:r>
            <a:r>
              <a:rPr lang="en-US" sz="1200" kern="1200" dirty="0" smtClean="0">
                <a:solidFill>
                  <a:schemeClr val="tx1"/>
                </a:solidFill>
                <a:effectLst/>
                <a:latin typeface="+mn-lt"/>
                <a:ea typeface="+mn-ea"/>
                <a:cs typeface="+mn-cs"/>
              </a:rPr>
              <a:t> in Bamako, and the refugee category only includes refugees in Niger and Mauritania our returnee category does include people who were displaced elsewhere (43%). </a:t>
            </a:r>
          </a:p>
          <a:p>
            <a:r>
              <a:rPr lang="en-US" dirty="0" smtClean="0">
                <a:effectLst/>
              </a:rPr>
              <a:t> </a:t>
            </a:r>
            <a:endParaRPr lang="es-ES_tradnl"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9</a:t>
            </a:fld>
            <a:endParaRPr lang="en-US"/>
          </a:p>
        </p:txBody>
      </p:sp>
    </p:spTree>
    <p:extLst>
      <p:ext uri="{BB962C8B-B14F-4D97-AF65-F5344CB8AC3E}">
        <p14:creationId xmlns:p14="http://schemas.microsoft.com/office/powerpoint/2010/main" val="107773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Subtitle 8"/>
          <p:cNvSpPr>
            <a:spLocks noGrp="1"/>
          </p:cNvSpPr>
          <p:nvPr>
            <p:ph type="subTitle" idx="1"/>
          </p:nvPr>
        </p:nvSpPr>
        <p:spPr>
          <a:xfrm>
            <a:off x="2362200" y="4537528"/>
            <a:ext cx="6515100" cy="51435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extLst/>
          </a:lstStyle>
          <a:p>
            <a:pPr algn="ctr"/>
            <a:fld id="{047E157E-8DCB-4F70-A0AF-5EB586A91DD4}" type="datetime1">
              <a:rPr lang="en-US" smtClean="0">
                <a:solidFill>
                  <a:srgbClr val="FFFFFF"/>
                </a:solidFill>
              </a:rPr>
              <a:pPr algn="ctr"/>
              <a:t>11/20/2015</a:t>
            </a:fld>
            <a:endParaRPr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a:defRPr cap="all" baseline="0"/>
            </a:lvl1pPr>
            <a:extLst/>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35082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smtClean="0"/>
              <a:t>Click to edit Master title style</a:t>
            </a:r>
            <a:endParaRPr lang="en-US" dirty="0"/>
          </a:p>
        </p:txBody>
      </p:sp>
      <p:sp>
        <p:nvSpPr>
          <p:cNvPr id="3" name="Rectangle 2"/>
          <p:cNvSpPr>
            <a:spLocks noGrp="1"/>
          </p:cNvSpPr>
          <p:nvPr>
            <p:ph type="dt" sz="half" idx="10"/>
          </p:nvPr>
        </p:nvSpPr>
        <p:spPr/>
        <p:txBody>
          <a:bodyPr/>
          <a:lstStyle>
            <a:extLst/>
          </a:lstStyle>
          <a:p>
            <a:fld id="{E4606EA6-EFEA-4C30-9264-4F9291A5780D}" type="datetime1">
              <a:rPr lang="en-US" smtClean="0"/>
              <a:pPr/>
              <a:t>11/20/2015</a:t>
            </a:fld>
            <a:endParaRPr lang="en-US"/>
          </a:p>
        </p:txBody>
      </p:sp>
      <p:sp>
        <p:nvSpPr>
          <p:cNvPr id="4" name="Rectangle 3"/>
          <p:cNvSpPr>
            <a:spLocks noGrp="1"/>
          </p:cNvSpPr>
          <p:nvPr>
            <p:ph type="ftr" sz="quarter" idx="11"/>
          </p:nvPr>
        </p:nvSpPr>
        <p:spPr/>
        <p:txBody>
          <a:bodyPr/>
          <a:lstStyle>
            <a:extLst/>
          </a:lstStyle>
          <a:p>
            <a:endParaRPr lang="en-US"/>
          </a:p>
        </p:txBody>
      </p:sp>
      <p:sp>
        <p:nvSpPr>
          <p:cNvPr id="5" name="Rectangle 4"/>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a:p>
        </p:txBody>
      </p:sp>
      <p:sp>
        <p:nvSpPr>
          <p:cNvPr id="7" name="Rectangle 6"/>
          <p:cNvSpPr>
            <a:spLocks noGrp="1"/>
          </p:cNvSpPr>
          <p:nvPr>
            <p:ph sz="quarter" idx="13"/>
          </p:nvPr>
        </p:nvSpPr>
        <p:spPr>
          <a:xfrm>
            <a:off x="609600" y="1352550"/>
            <a:ext cx="8153400" cy="32766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hasCustomPrompt="1"/>
          </p:nvPr>
        </p:nvSpPr>
        <p:spPr>
          <a:xfrm>
            <a:off x="1371600" y="1200150"/>
            <a:ext cx="7620000" cy="742950"/>
          </a:xfrm>
        </p:spPr>
        <p:txBody>
          <a:bodyPr/>
          <a:lstStyle>
            <a:lvl1pPr algn="l">
              <a:buNone/>
              <a:defRPr sz="4400" b="0" cap="none">
                <a:solidFill>
                  <a:srgbClr val="FFFFFF"/>
                </a:solidFill>
              </a:defRPr>
            </a:lvl1pPr>
            <a:extLst/>
          </a:lstStyle>
          <a:p>
            <a:r>
              <a:rPr lang="en-US" dirty="0" smtClean="0"/>
              <a:t>Click to edit master title style</a:t>
            </a:r>
            <a:endParaRPr lang="en-US" dirty="0"/>
          </a:p>
        </p:txBody>
      </p:sp>
      <p:sp>
        <p:nvSpPr>
          <p:cNvPr id="12" name="Date Placeholder 11"/>
          <p:cNvSpPr>
            <a:spLocks noGrp="1"/>
          </p:cNvSpPr>
          <p:nvPr>
            <p:ph type="dt" sz="half" idx="10"/>
          </p:nvPr>
        </p:nvSpPr>
        <p:spPr/>
        <p:txBody>
          <a:bodyPr/>
          <a:lstStyle>
            <a:extLst/>
          </a:lstStyle>
          <a:p>
            <a:fld id="{6FCF9F07-3BC7-4570-B054-79111B0A380C}" type="datetime1">
              <a:rPr lang="en-US" smtClean="0"/>
              <a:pPr/>
              <a:t>11/20/2015</a:t>
            </a:fld>
            <a:endParaRPr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extLst/>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extLst/>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9" name="Content Placeholder 8"/>
          <p:cNvSpPr>
            <a:spLocks noGrp="1"/>
          </p:cNvSpPr>
          <p:nvPr>
            <p:ph sz="quarter" idx="13"/>
          </p:nvPr>
        </p:nvSpPr>
        <p:spPr>
          <a:xfrm>
            <a:off x="609600" y="1352551"/>
            <a:ext cx="3886200" cy="3268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844901" y="1352549"/>
            <a:ext cx="3886200" cy="3268625"/>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extLst/>
          </a:lstStyle>
          <a:p>
            <a:fld id="{E4606EA6-EFEA-4C30-9264-4F9291A5780D}" type="datetime1">
              <a:rPr lang="en-US" smtClean="0"/>
              <a:pPr/>
              <a:t>11/20/2015</a:t>
            </a:fld>
            <a:endParaRPr lang="en-US"/>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lang="en-US" sz="1400" b="1" smtClean="0">
                <a:solidFill>
                  <a:srgbClr val="FFFFFF"/>
                </a:solidFill>
              </a:rPr>
              <a:pPr algn="ctr"/>
              <a:t>‹#›</a:t>
            </a:fld>
            <a:endParaRPr lang="en-US"/>
          </a:p>
        </p:txBody>
      </p:sp>
      <p:sp>
        <p:nvSpPr>
          <p:cNvPr id="12" name="Footer Placeholder 11"/>
          <p:cNvSpPr>
            <a:spLocks noGrp="1"/>
          </p:cNvSpPr>
          <p:nvPr>
            <p:ph type="ftr" sz="quarter" idx="17"/>
          </p:nvPr>
        </p:nvSpPr>
        <p:spPr/>
        <p:txBody>
          <a:bodyPr rtlCol="0"/>
          <a:lstStyle>
            <a:extLst/>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a:defRPr/>
            </a:lvl1pPr>
            <a:extLst/>
          </a:lstStyle>
          <a:p>
            <a:r>
              <a:rPr lang="en-US" smtClean="0"/>
              <a:t>Click to edit Master title style</a:t>
            </a:r>
            <a:endParaRPr lang="en-US" dirty="0"/>
          </a:p>
        </p:txBody>
      </p:sp>
      <p:sp>
        <p:nvSpPr>
          <p:cNvPr id="11" name="Content Placeholder 10"/>
          <p:cNvSpPr>
            <a:spLocks noGrp="1"/>
          </p:cNvSpPr>
          <p:nvPr>
            <p:ph sz="quarter" idx="13"/>
          </p:nvPr>
        </p:nvSpPr>
        <p:spPr>
          <a:xfrm>
            <a:off x="609600" y="1919818"/>
            <a:ext cx="3886200" cy="26289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800600" y="1919818"/>
            <a:ext cx="3886200" cy="26289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extLst/>
          </a:lstStyle>
          <a:p>
            <a:fld id="{E4606EA6-EFEA-4C30-9264-4F9291A5780D}" type="datetime1">
              <a:rPr lang="en-US" smtClean="0"/>
              <a:pPr/>
              <a:t>11/20/2015</a:t>
            </a:fld>
            <a:endParaRPr lang="en-US"/>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lang="en-US" sz="1400" b="1" smtClean="0">
                <a:solidFill>
                  <a:srgbClr val="FFFFFF"/>
                </a:solidFill>
              </a:rPr>
              <a:pPr algn="ctr"/>
              <a:t>‹#›</a:t>
            </a:fld>
            <a:endParaRPr lang="en-US"/>
          </a:p>
        </p:txBody>
      </p:sp>
      <p:sp>
        <p:nvSpPr>
          <p:cNvPr id="14" name="Footer Placeholder 13"/>
          <p:cNvSpPr>
            <a:spLocks noGrp="1"/>
          </p:cNvSpPr>
          <p:nvPr>
            <p:ph type="ftr" sz="quarter" idx="17"/>
          </p:nvPr>
        </p:nvSpPr>
        <p:spPr/>
        <p:txBody>
          <a:bodyPr rtlCol="0"/>
          <a:lstStyle>
            <a:extLst/>
          </a:lstStyle>
          <a:p>
            <a:endParaRPr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6DFADB5D-B7A0-47E3-AD2D-B1A6F8614213}" type="datetime1">
              <a:rPr lang="en-US" smtClean="0"/>
              <a:pPr/>
              <a:t>11/20/2015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lang="en-US" smtClean="0"/>
              <a:pPr/>
              <a:t>11/20/2015</a:t>
            </a:fld>
            <a:endParaRPr lang="en-US"/>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extLst/>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a:buNone/>
              <a:defRPr sz="4200" b="0"/>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extLst/>
          </a:lstStyle>
          <a:p>
            <a:fld id="{F49A8198-4617-485E-9585-4840B69DBBA6}" type="datetime1">
              <a:rPr lang="en-US" smtClean="0"/>
              <a:pPr/>
              <a:t>11/20/2015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a:buNone/>
              <a:defRPr sz="3200"/>
            </a:lvl1pPr>
            <a:extLst/>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smtClean="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600200" y="3543300"/>
            <a:ext cx="7315200" cy="457200"/>
          </a:xfrm>
        </p:spPr>
        <p:txBody>
          <a:bodyPr anchor="ctr"/>
          <a:lstStyle>
            <a:lvl1pPr algn="l">
              <a:buNone/>
              <a:defRPr sz="2800" b="0">
                <a:solidFill>
                  <a:srgbClr val="FFFFFF"/>
                </a:solidFill>
              </a:defRPr>
            </a:lvl1pPr>
            <a:extLst/>
          </a:lstStyle>
          <a:p>
            <a:r>
              <a:rPr lang="en-US" smtClean="0"/>
              <a:t>Click to edit Master title style</a:t>
            </a:r>
            <a:endParaRPr lang="en-US" dirty="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Date Placeholder 11"/>
          <p:cNvSpPr>
            <a:spLocks noGrp="1"/>
          </p:cNvSpPr>
          <p:nvPr>
            <p:ph type="dt" sz="half" idx="10"/>
          </p:nvPr>
        </p:nvSpPr>
        <p:spPr>
          <a:xfrm>
            <a:off x="6248400" y="4686300"/>
            <a:ext cx="2667000" cy="273844"/>
          </a:xfrm>
        </p:spPr>
        <p:txBody>
          <a:bodyPr rtlCol="0"/>
          <a:lstStyle>
            <a:extLst/>
          </a:lstStyle>
          <a:p>
            <a:fld id="{E4606EA6-EFEA-4C30-9264-4F9291A5780D}" type="datetime1">
              <a:rPr lang="en-US" smtClean="0"/>
              <a:pPr/>
              <a:t>11/20/2015</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extLst/>
          </a:lstStyle>
          <a:p>
            <a:pPr algn="ctr"/>
            <a:fld id="{8F82E0A0-C266-4798-8C8F-B9F91E9DA37E}" type="slidenum">
              <a:rPr lang="en-US" sz="2800" b="1" smtClean="0">
                <a:solidFill>
                  <a:srgbClr val="FFFFFF"/>
                </a:solidFill>
              </a:rPr>
              <a:pPr algn="ctr"/>
              <a:t>‹#›</a:t>
            </a:fld>
            <a:endParaRPr lang="en-US" sz="2800" dirty="0"/>
          </a:p>
        </p:txBody>
      </p:sp>
      <p:sp>
        <p:nvSpPr>
          <p:cNvPr id="14" name="Footer Placeholder 13"/>
          <p:cNvSpPr>
            <a:spLocks noGrp="1"/>
          </p:cNvSpPr>
          <p:nvPr>
            <p:ph type="ftr" sz="quarter" idx="12"/>
          </p:nvPr>
        </p:nvSpPr>
        <p:spPr>
          <a:xfrm>
            <a:off x="1600200" y="4686155"/>
            <a:ext cx="4572000" cy="273844"/>
          </a:xfrm>
        </p:spPr>
        <p:txBody>
          <a:bodyPr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a:defRPr sz="1400">
                <a:solidFill>
                  <a:schemeClr val="tx2"/>
                </a:solidFill>
              </a:defRPr>
            </a:lvl1pPr>
            <a:extLst/>
          </a:lstStyle>
          <a:p>
            <a:fld id="{E4606EA6-EFEA-4C30-9264-4F9291A5780D}" type="datetime1">
              <a:rPr lang="en-US" smtClean="0"/>
              <a:pPr/>
              <a:t>11/20/2015</a:t>
            </a:fld>
            <a:endParaRPr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a:defRPr sz="1400">
                <a:solidFill>
                  <a:schemeClr val="tx2"/>
                </a:solidFill>
              </a:defRPr>
            </a:lvl1pPr>
            <a:extLst/>
          </a:lstStyle>
          <a:p>
            <a:pPr algn="r"/>
            <a:endParaRPr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a:defRPr sz="1400" b="1">
                <a:solidFill>
                  <a:srgbClr val="FFFFFF"/>
                </a:solidFill>
              </a:defRPr>
            </a:lvl1pPr>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documents.worldbank.org/curated/en/2015/05/24436850/socioeconomic-impact-crisis-north-mali-displaced-peopl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www.google.com/url?sa=i&amp;rct=j&amp;q=photos+of+solar+chargersfor+mobile+phones&amp;source=images&amp;cd=&amp;cad=rja&amp;docid=xZt1nAI3Cy64HM&amp;tbnid=TBVL0C7d9yLfOM:&amp;ved=0CAUQjRw&amp;url=http://sell.pakuya.com/product-info/102969/Solar-charger-for-mobile-phone-with-LED-torch-0-6w-solar-panel-1500mah-battery-charge-for-mobile-phone-MP3-MP4-etc.html&amp;ei=4kNNUfb6FMP42QXhq4HQAQ&amp;psig=AFQjCNHKclB2NunBqrOoxIFQeu6Hfel_zw&amp;ust=1364104543653547"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slideLayout" Target="../slideLayouts/slideLayout7.xml"/><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1.gif"/><Relationship Id="rId2" Type="http://schemas.openxmlformats.org/officeDocument/2006/relationships/tags" Target="../tags/tag1.xml"/><Relationship Id="rId16" Type="http://schemas.openxmlformats.org/officeDocument/2006/relationships/chart" Target="../charts/chart1.xml"/><Relationship Id="rId1" Type="http://schemas.openxmlformats.org/officeDocument/2006/relationships/vmlDrawing" Target="../drawings/vmlDrawing1.vml"/><Relationship Id="rId6" Type="http://schemas.openxmlformats.org/officeDocument/2006/relationships/image" Target="../media/image11.emf"/><Relationship Id="rId11" Type="http://schemas.openxmlformats.org/officeDocument/2006/relationships/image" Target="../media/image16.jpeg"/><Relationship Id="rId5" Type="http://schemas.openxmlformats.org/officeDocument/2006/relationships/oleObject" Target="../embeddings/oleObject1.bin"/><Relationship Id="rId1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notesSlide" Target="../notesSlides/notesSlide7.xml"/><Relationship Id="rId9" Type="http://schemas.openxmlformats.org/officeDocument/2006/relationships/image" Target="../media/image14.jpeg"/><Relationship Id="rId1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Rectangle 2"/>
          <p:cNvSpPr>
            <a:spLocks noGrp="1"/>
          </p:cNvSpPr>
          <p:nvPr>
            <p:ph type="body" sz="half" idx="2"/>
          </p:nvPr>
        </p:nvSpPr>
        <p:spPr>
          <a:xfrm>
            <a:off x="1600200" y="4029894"/>
            <a:ext cx="7315200" cy="1019556"/>
          </a:xfrm>
        </p:spPr>
        <p:txBody>
          <a:bodyPr>
            <a:noAutofit/>
          </a:bodyPr>
          <a:lstStyle>
            <a:extLst/>
          </a:lstStyle>
          <a:p>
            <a:pPr algn="ctr"/>
            <a:r>
              <a:rPr lang="en-US" sz="1600" b="1" dirty="0"/>
              <a:t>Methodological Workshop on Measuring Impacts of Refugees and IDPs </a:t>
            </a:r>
            <a:br>
              <a:rPr lang="en-US" sz="1600" b="1" dirty="0"/>
            </a:br>
            <a:r>
              <a:rPr lang="en-US" sz="1600" b="1" dirty="0"/>
              <a:t>on Host Countries and Host </a:t>
            </a:r>
            <a:r>
              <a:rPr lang="en-US" sz="1600" b="1" dirty="0" smtClean="0"/>
              <a:t>Communities</a:t>
            </a:r>
            <a:r>
              <a:rPr lang="en-US" sz="1600" dirty="0" smtClean="0"/>
              <a:t> (November 20-21, 2015)</a:t>
            </a:r>
          </a:p>
          <a:p>
            <a:pPr algn="ctr"/>
            <a:r>
              <a:rPr lang="en-US" sz="1600" i="1" dirty="0" smtClean="0"/>
              <a:t>Alvin Etang Ndip (Economist, Poverty &amp; Equity GP)</a:t>
            </a:r>
          </a:p>
          <a:p>
            <a:endParaRPr lang="en-US" sz="1600" dirty="0"/>
          </a:p>
        </p:txBody>
      </p:sp>
      <p:sp>
        <p:nvSpPr>
          <p:cNvPr id="4" name="Rectangle 3"/>
          <p:cNvSpPr>
            <a:spLocks noGrp="1"/>
          </p:cNvSpPr>
          <p:nvPr>
            <p:ph type="title"/>
          </p:nvPr>
        </p:nvSpPr>
        <p:spPr>
          <a:xfrm>
            <a:off x="1981200" y="3579444"/>
            <a:ext cx="7315200" cy="457200"/>
          </a:xfrm>
        </p:spPr>
        <p:txBody>
          <a:bodyPr>
            <a:noAutofit/>
          </a:bodyPr>
          <a:lstStyle>
            <a:extLst/>
          </a:lstStyle>
          <a:p>
            <a:r>
              <a:rPr lang="en-US" sz="1800" dirty="0" smtClean="0"/>
              <a:t/>
            </a:r>
            <a:br>
              <a:rPr lang="en-US" sz="1800" dirty="0" smtClean="0"/>
            </a:br>
            <a:r>
              <a:rPr lang="en-US" sz="1800" dirty="0" smtClean="0"/>
              <a:t/>
            </a:r>
            <a:br>
              <a:rPr lang="en-US" sz="1800" dirty="0" smtClean="0"/>
            </a:br>
            <a:r>
              <a:rPr lang="en-US" sz="2600" b="1" dirty="0" smtClean="0"/>
              <a:t>Household </a:t>
            </a:r>
            <a:r>
              <a:rPr lang="en-US" sz="2600" b="1" dirty="0"/>
              <a:t>S</a:t>
            </a:r>
            <a:r>
              <a:rPr lang="en-US" sz="2600" b="1" dirty="0" smtClean="0"/>
              <a:t>urvey </a:t>
            </a:r>
            <a:r>
              <a:rPr lang="en-US" sz="2600" b="1" dirty="0"/>
              <a:t>U</a:t>
            </a:r>
            <a:r>
              <a:rPr lang="en-US" sz="2600" b="1" dirty="0" smtClean="0"/>
              <a:t>sing </a:t>
            </a:r>
            <a:r>
              <a:rPr lang="en-US" sz="2600" b="1" dirty="0"/>
              <a:t>M</a:t>
            </a:r>
            <a:r>
              <a:rPr lang="en-US" sz="2600" b="1" dirty="0" smtClean="0"/>
              <a:t>obile </a:t>
            </a:r>
            <a:r>
              <a:rPr lang="en-US" sz="2600" b="1" dirty="0"/>
              <a:t>P</a:t>
            </a:r>
            <a:r>
              <a:rPr lang="en-US" sz="2600" b="1" dirty="0" smtClean="0"/>
              <a:t>hones </a:t>
            </a:r>
            <a:r>
              <a:rPr lang="en-US" sz="2600" b="1" dirty="0"/>
              <a:t>in </a:t>
            </a:r>
            <a:r>
              <a:rPr lang="en-US" sz="2600" b="1" dirty="0" err="1"/>
              <a:t>Mali</a:t>
            </a:r>
            <a:r>
              <a:rPr lang="en-US" sz="2600" b="1" dirty="0"/>
              <a:t> </a:t>
            </a:r>
            <a:r>
              <a:rPr lang="en-US" sz="2600" dirty="0"/>
              <a:t>	</a:t>
            </a:r>
            <a:br>
              <a:rPr lang="en-US" sz="2600" dirty="0"/>
            </a:br>
            <a:endParaRPr lang="en-US" sz="2600" b="1" dirty="0"/>
          </a:p>
        </p:txBody>
      </p:sp>
      <p:pic>
        <p:nvPicPr>
          <p:cNvPr id="5" name="Picture Placeholder 4" descr="Sahel Photo.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6088" b="16088"/>
          <a:stretch>
            <a:fillRect/>
          </a:stretch>
        </p:blipFill>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853440"/>
          </a:xfrm>
        </p:spPr>
        <p:txBody>
          <a:bodyPr>
            <a:normAutofit/>
          </a:bodyPr>
          <a:lstStyle/>
          <a:p>
            <a:r>
              <a:rPr lang="en-AU" sz="2400" dirty="0" smtClean="0">
                <a:solidFill>
                  <a:schemeClr val="tx1"/>
                </a:solidFill>
              </a:rPr>
              <a:t>Questions </a:t>
            </a:r>
            <a:endParaRPr lang="es-ES_tradnl" sz="2400" dirty="0">
              <a:solidFill>
                <a:schemeClr val="tx1"/>
              </a:solidFill>
            </a:endParaRPr>
          </a:p>
        </p:txBody>
      </p:sp>
      <p:sp>
        <p:nvSpPr>
          <p:cNvPr id="4" name="Content Placeholder 9"/>
          <p:cNvSpPr>
            <a:spLocks noGrp="1"/>
          </p:cNvSpPr>
          <p:nvPr>
            <p:ph sz="quarter" idx="13"/>
          </p:nvPr>
        </p:nvSpPr>
        <p:spPr>
          <a:xfrm>
            <a:off x="304800" y="1428750"/>
            <a:ext cx="5486400" cy="3505200"/>
          </a:xfrm>
        </p:spPr>
        <p:txBody>
          <a:bodyPr>
            <a:normAutofit/>
          </a:bodyPr>
          <a:lstStyle/>
          <a:p>
            <a:pPr marL="0" indent="0" algn="ctr">
              <a:buNone/>
            </a:pPr>
            <a:endParaRPr lang="en-AU" sz="300" b="1" dirty="0" smtClean="0"/>
          </a:p>
          <a:p>
            <a:pPr marL="514350" indent="-514350">
              <a:buFont typeface="+mj-ea"/>
              <a:buAutoNum type="circleNumDbPlain"/>
            </a:pPr>
            <a:r>
              <a:rPr lang="en-AU" sz="1600" dirty="0" smtClean="0"/>
              <a:t>Migration</a:t>
            </a:r>
          </a:p>
          <a:p>
            <a:pPr marL="514350" indent="-514350">
              <a:buFont typeface="+mj-ea"/>
              <a:buAutoNum type="circleNumDbPlain"/>
            </a:pPr>
            <a:r>
              <a:rPr lang="en-AU" sz="1600" dirty="0" smtClean="0"/>
              <a:t>Violence and Insecurity </a:t>
            </a:r>
            <a:endParaRPr lang="en-AU" sz="1600" dirty="0"/>
          </a:p>
          <a:p>
            <a:pPr marL="514350" indent="-514350">
              <a:buFont typeface="+mj-ea"/>
              <a:buAutoNum type="circleNumDbPlain"/>
            </a:pPr>
            <a:r>
              <a:rPr lang="en-AU" sz="1600" dirty="0" smtClean="0"/>
              <a:t>Social Cohesion</a:t>
            </a:r>
          </a:p>
          <a:p>
            <a:pPr marL="514350" indent="-514350">
              <a:buFont typeface="+mj-ea"/>
              <a:buAutoNum type="circleNumDbPlain"/>
            </a:pPr>
            <a:r>
              <a:rPr lang="en-AU" sz="1600" dirty="0" smtClean="0"/>
              <a:t>Nutrition and Food Security</a:t>
            </a:r>
          </a:p>
          <a:p>
            <a:pPr marL="514350" indent="-514350">
              <a:buFont typeface="+mj-ea"/>
              <a:buAutoNum type="circleNumDbPlain"/>
            </a:pPr>
            <a:r>
              <a:rPr lang="en-AU" sz="1600" dirty="0" smtClean="0"/>
              <a:t>Employment and Education</a:t>
            </a:r>
          </a:p>
          <a:p>
            <a:pPr marL="514350" indent="-514350">
              <a:buFont typeface="+mj-ea"/>
              <a:buAutoNum type="circleNumDbPlain"/>
            </a:pPr>
            <a:r>
              <a:rPr lang="en-AU" sz="1600" dirty="0" smtClean="0"/>
              <a:t>Perception of well-being</a:t>
            </a:r>
          </a:p>
          <a:p>
            <a:pPr marL="514350" indent="-514350">
              <a:buFont typeface="+mj-ea"/>
              <a:buAutoNum type="circleNumDbPlain"/>
            </a:pPr>
            <a:r>
              <a:rPr lang="en-AU" sz="1600" dirty="0" smtClean="0"/>
              <a:t>Governance</a:t>
            </a:r>
          </a:p>
          <a:p>
            <a:pPr marL="514350" indent="-514350">
              <a:buFont typeface="+mj-ea"/>
              <a:buAutoNum type="circleNumDbPlain"/>
            </a:pPr>
            <a:r>
              <a:rPr lang="en-AU" sz="1600" dirty="0" smtClean="0"/>
              <a:t>Questions of the Month</a:t>
            </a:r>
          </a:p>
        </p:txBody>
      </p:sp>
    </p:spTree>
    <p:extLst>
      <p:ext uri="{BB962C8B-B14F-4D97-AF65-F5344CB8AC3E}">
        <p14:creationId xmlns:p14="http://schemas.microsoft.com/office/powerpoint/2010/main" val="901694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853440"/>
          </a:xfrm>
        </p:spPr>
        <p:txBody>
          <a:bodyPr>
            <a:normAutofit/>
          </a:bodyPr>
          <a:lstStyle/>
          <a:p>
            <a:r>
              <a:rPr lang="en-AU" sz="2400" dirty="0" smtClean="0">
                <a:solidFill>
                  <a:schemeClr val="tx1"/>
                </a:solidFill>
              </a:rPr>
              <a:t>Challenges/Lessons Learnt </a:t>
            </a:r>
            <a:endParaRPr lang="es-ES_tradnl" sz="2400" dirty="0">
              <a:solidFill>
                <a:schemeClr val="tx1"/>
              </a:solidFill>
            </a:endParaRPr>
          </a:p>
        </p:txBody>
      </p:sp>
      <p:sp>
        <p:nvSpPr>
          <p:cNvPr id="3" name="Content Placeholder 2"/>
          <p:cNvSpPr>
            <a:spLocks noGrp="1"/>
          </p:cNvSpPr>
          <p:nvPr>
            <p:ph sz="quarter" idx="13"/>
          </p:nvPr>
        </p:nvSpPr>
        <p:spPr>
          <a:xfrm>
            <a:off x="304800" y="1581149"/>
            <a:ext cx="8458200" cy="3505201"/>
          </a:xfrm>
          <a:noFill/>
          <a:ln>
            <a:noFill/>
          </a:ln>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en-US" sz="1800" dirty="0" smtClean="0"/>
              <a:t>Due </a:t>
            </a:r>
            <a:r>
              <a:rPr lang="en-US" sz="1800" dirty="0"/>
              <a:t>to difficulties with authorities in the camp in Burkina </a:t>
            </a:r>
            <a:r>
              <a:rPr lang="en-US" sz="1800" dirty="0" smtClean="0"/>
              <a:t>Faso, it was replaced </a:t>
            </a:r>
            <a:r>
              <a:rPr lang="en-US" sz="1800" dirty="0"/>
              <a:t>by the camp in Niger. This delayed the fieldwork by a few </a:t>
            </a:r>
            <a:r>
              <a:rPr lang="en-US" sz="1800" dirty="0" smtClean="0"/>
              <a:t>weeks</a:t>
            </a:r>
            <a:endParaRPr lang="en-US" sz="1800" dirty="0"/>
          </a:p>
          <a:p>
            <a:r>
              <a:rPr lang="en-US" sz="1800" dirty="0" smtClean="0"/>
              <a:t>Difficulty accessing the North – Using a local firm (GISSE) was helpful </a:t>
            </a:r>
          </a:p>
          <a:p>
            <a:r>
              <a:rPr lang="en-US" sz="1800" dirty="0" smtClean="0"/>
              <a:t>Challenge of attrition/non-response ---not a concern </a:t>
            </a:r>
          </a:p>
          <a:p>
            <a:r>
              <a:rPr lang="en-US" sz="1800" dirty="0" smtClean="0"/>
              <a:t>Was becoming hard to reach all respondents in the Mauritania camp ---resolved </a:t>
            </a:r>
          </a:p>
          <a:p>
            <a:r>
              <a:rPr lang="en-US" sz="1800" dirty="0" smtClean="0"/>
              <a:t>Mobile phone surveys can be useful for tracking welfare of a moving population  </a:t>
            </a:r>
          </a:p>
          <a:p>
            <a:r>
              <a:rPr lang="en-US" sz="1800" dirty="0" smtClean="0"/>
              <a:t>This </a:t>
            </a:r>
            <a:r>
              <a:rPr lang="en-US" sz="1800" dirty="0"/>
              <a:t>combination was found to present </a:t>
            </a:r>
            <a:r>
              <a:rPr lang="en-US" sz="1800" dirty="0" smtClean="0"/>
              <a:t>a good </a:t>
            </a:r>
            <a:r>
              <a:rPr lang="en-US" sz="1800" dirty="0"/>
              <a:t>and robust way to monitor the impact of conflict </a:t>
            </a:r>
            <a:r>
              <a:rPr lang="en-US" sz="1800" dirty="0" smtClean="0"/>
              <a:t>on hard-to-reach </a:t>
            </a:r>
            <a:r>
              <a:rPr lang="en-US" sz="1800" dirty="0"/>
              <a:t>populations who at times live in areas </a:t>
            </a:r>
            <a:r>
              <a:rPr lang="en-US" sz="1800" dirty="0" smtClean="0"/>
              <a:t>inaccessible to </a:t>
            </a:r>
            <a:r>
              <a:rPr lang="en-US" sz="1800" dirty="0"/>
              <a:t>enumerators.</a:t>
            </a:r>
          </a:p>
          <a:p>
            <a:pPr marL="0" indent="0">
              <a:buNone/>
            </a:pPr>
            <a:endParaRPr lang="en-US" sz="1800" b="1" dirty="0" smtClean="0"/>
          </a:p>
          <a:p>
            <a:pPr marL="0" indent="0">
              <a:buNone/>
            </a:pPr>
            <a:r>
              <a:rPr lang="en-US" sz="1800" b="1" dirty="0" smtClean="0"/>
              <a:t>Details in</a:t>
            </a:r>
            <a:r>
              <a:rPr lang="en-US" sz="1800" dirty="0" smtClean="0"/>
              <a:t>: </a:t>
            </a:r>
          </a:p>
          <a:p>
            <a:pPr marL="0" indent="0">
              <a:buNone/>
            </a:pPr>
            <a:r>
              <a:rPr lang="it-IT" sz="1800" dirty="0" smtClean="0"/>
              <a:t>Etang </a:t>
            </a:r>
            <a:r>
              <a:rPr lang="it-IT" sz="1800" dirty="0"/>
              <a:t>A., Hoogeveen J, Lendorfer J. (2015) “Socioeconomic Impact of the Crisis in North Mali on Displaced People” </a:t>
            </a:r>
            <a:r>
              <a:rPr lang="it-IT" sz="1800" b="1" i="1" dirty="0"/>
              <a:t>World Bank Policy Research Working Paper No. 7253</a:t>
            </a:r>
            <a:r>
              <a:rPr lang="it-IT" sz="1800" dirty="0"/>
              <a:t> (May 2015). Washington, D.C. : World Bank Group. Available online at  </a:t>
            </a:r>
            <a:r>
              <a:rPr lang="it-IT" sz="1800" u="sng" dirty="0">
                <a:hlinkClick r:id="rId3"/>
              </a:rPr>
              <a:t>http://documents.worldbank.org/curated/en/2015/05/24436850/socioeconomic-impact-crisis-north-mali-displaced-people</a:t>
            </a:r>
            <a:endParaRPr lang="en-US" sz="1800" dirty="0"/>
          </a:p>
          <a:p>
            <a:pPr marL="0" indent="0">
              <a:buNone/>
            </a:pPr>
            <a:endParaRPr lang="en-US" sz="1800" dirty="0"/>
          </a:p>
        </p:txBody>
      </p:sp>
    </p:spTree>
    <p:extLst>
      <p:ext uri="{BB962C8B-B14F-4D97-AF65-F5344CB8AC3E}">
        <p14:creationId xmlns:p14="http://schemas.microsoft.com/office/powerpoint/2010/main" val="1212064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z="3797"/>
              <a:t>Thank you</a:t>
            </a:r>
          </a:p>
        </p:txBody>
      </p:sp>
      <p:pic>
        <p:nvPicPr>
          <p:cNvPr id="41987" name="Content Placeholder 3" descr="c2ac7c8d1e86a600a09b9caac2287d55_articl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352551"/>
            <a:ext cx="4866401" cy="3790950"/>
          </a:xfrm>
        </p:spPr>
      </p:pic>
    </p:spTree>
    <p:extLst>
      <p:ext uri="{BB962C8B-B14F-4D97-AF65-F5344CB8AC3E}">
        <p14:creationId xmlns:p14="http://schemas.microsoft.com/office/powerpoint/2010/main" val="130644784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133350"/>
            <a:ext cx="8382000" cy="777240"/>
          </a:xfrm>
        </p:spPr>
        <p:txBody>
          <a:bodyPr>
            <a:normAutofit/>
          </a:bodyPr>
          <a:lstStyle>
            <a:extLst/>
          </a:lstStyle>
          <a:p>
            <a:r>
              <a:rPr lang="en-AU" sz="2400" i="1" dirty="0" smtClean="0">
                <a:solidFill>
                  <a:schemeClr val="bg1">
                    <a:lumMod val="50000"/>
                  </a:schemeClr>
                </a:solidFill>
              </a:rPr>
              <a:t>Background: </a:t>
            </a:r>
            <a:r>
              <a:rPr lang="en-AU" sz="2400" dirty="0" smtClean="0"/>
              <a:t>Events of the Current Crisis in Mali </a:t>
            </a:r>
            <a:endParaRPr lang="en-AU" sz="2400" dirty="0"/>
          </a:p>
        </p:txBody>
      </p:sp>
      <p:graphicFrame>
        <p:nvGraphicFramePr>
          <p:cNvPr id="10" name="Content Placeholder 9"/>
          <p:cNvGraphicFramePr>
            <a:graphicFrameLocks noGrp="1"/>
          </p:cNvGraphicFramePr>
          <p:nvPr>
            <p:ph sz="quarter" idx="13"/>
            <p:extLst>
              <p:ext uri="{D42A27DB-BD31-4B8C-83A1-F6EECF244321}">
                <p14:modId xmlns:p14="http://schemas.microsoft.com/office/powerpoint/2010/main" val="2334142418"/>
              </p:ext>
            </p:extLst>
          </p:nvPr>
        </p:nvGraphicFramePr>
        <p:xfrm>
          <a:off x="609600" y="1352550"/>
          <a:ext cx="8001000" cy="3505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777240"/>
          </a:xfrm>
        </p:spPr>
        <p:txBody>
          <a:bodyPr>
            <a:normAutofit/>
          </a:bodyPr>
          <a:lstStyle/>
          <a:p>
            <a:r>
              <a:rPr lang="en-AU" sz="2400" i="1" dirty="0" smtClean="0">
                <a:solidFill>
                  <a:schemeClr val="bg1">
                    <a:lumMod val="50000"/>
                  </a:schemeClr>
                </a:solidFill>
              </a:rPr>
              <a:t>Background: </a:t>
            </a:r>
            <a:r>
              <a:rPr lang="en-US" sz="2400" dirty="0" err="1" smtClean="0"/>
              <a:t>Mali</a:t>
            </a:r>
            <a:r>
              <a:rPr lang="en-US" sz="2400" dirty="0"/>
              <a:t> </a:t>
            </a:r>
            <a:r>
              <a:rPr lang="en-US" sz="2400" dirty="0" smtClean="0"/>
              <a:t>Displaced people</a:t>
            </a:r>
            <a:endParaRPr lang="en-US" sz="2400" dirty="0"/>
          </a:p>
        </p:txBody>
      </p:sp>
      <p:sp>
        <p:nvSpPr>
          <p:cNvPr id="3" name="Content Placeholder 2"/>
          <p:cNvSpPr>
            <a:spLocks noGrp="1"/>
          </p:cNvSpPr>
          <p:nvPr>
            <p:ph sz="quarter" idx="13"/>
          </p:nvPr>
        </p:nvSpPr>
        <p:spPr>
          <a:xfrm>
            <a:off x="76200" y="1352550"/>
            <a:ext cx="3581400" cy="2209800"/>
          </a:xfrm>
        </p:spPr>
        <p:txBody>
          <a:bodyPr>
            <a:normAutofit/>
          </a:bodyPr>
          <a:lstStyle/>
          <a:p>
            <a:pPr>
              <a:buFont typeface="Wingdings" charset="2"/>
              <a:buChar char="q"/>
            </a:pPr>
            <a:r>
              <a:rPr lang="en-US" sz="1800" dirty="0" smtClean="0"/>
              <a:t>500,000 people displaced </a:t>
            </a:r>
          </a:p>
          <a:p>
            <a:pPr marL="0" indent="0">
              <a:buNone/>
            </a:pPr>
            <a:r>
              <a:rPr lang="en-US" sz="1800" dirty="0"/>
              <a:t> </a:t>
            </a:r>
            <a:r>
              <a:rPr lang="en-US" sz="1800" dirty="0" smtClean="0"/>
              <a:t>   at the height of the crisis</a:t>
            </a:r>
          </a:p>
          <a:p>
            <a:pPr>
              <a:buFont typeface="Wingdings" charset="2"/>
              <a:buChar char="q"/>
            </a:pPr>
            <a:r>
              <a:rPr lang="en-US" sz="1800" dirty="0" smtClean="0"/>
              <a:t>Refugees as of May 2015</a:t>
            </a:r>
          </a:p>
          <a:p>
            <a:pPr lvl="1">
              <a:buFont typeface="Wingdings" charset="2"/>
              <a:buChar char="q"/>
            </a:pPr>
            <a:r>
              <a:rPr lang="en-US" sz="1500" dirty="0" smtClean="0"/>
              <a:t>52,300 in Mauritania</a:t>
            </a:r>
          </a:p>
          <a:p>
            <a:pPr lvl="1">
              <a:buFont typeface="Wingdings" charset="2"/>
              <a:buChar char="q"/>
            </a:pPr>
            <a:r>
              <a:rPr lang="en-US" sz="1500" dirty="0" smtClean="0"/>
              <a:t>70,000 in Niger</a:t>
            </a:r>
          </a:p>
          <a:p>
            <a:pPr lvl="1">
              <a:buFont typeface="Wingdings" charset="2"/>
              <a:buChar char="q"/>
            </a:pPr>
            <a:r>
              <a:rPr lang="en-US" sz="1500" dirty="0" smtClean="0"/>
              <a:t>13,000 in Burkina Faso</a:t>
            </a:r>
          </a:p>
          <a:p>
            <a:pPr marL="365760" lvl="1" indent="0">
              <a:buNone/>
            </a:pPr>
            <a:endParaRPr lang="en-US" sz="1600" dirty="0" smtClean="0"/>
          </a:p>
        </p:txBody>
      </p:sp>
      <p:sp>
        <p:nvSpPr>
          <p:cNvPr id="4" name="Rectangle 3"/>
          <p:cNvSpPr/>
          <p:nvPr/>
        </p:nvSpPr>
        <p:spPr>
          <a:xfrm>
            <a:off x="4479667" y="2387084"/>
            <a:ext cx="184666" cy="369332"/>
          </a:xfrm>
          <a:prstGeom prst="rect">
            <a:avLst/>
          </a:prstGeom>
        </p:spPr>
        <p:txBody>
          <a:bodyPr wrap="none">
            <a:spAutoFit/>
          </a:bodyPr>
          <a:lstStyle/>
          <a:p>
            <a:r>
              <a:rPr lang="es-ES_tradnl" dirty="0"/>
              <a:t>￼</a:t>
            </a:r>
          </a:p>
        </p:txBody>
      </p:sp>
      <p:pic>
        <p:nvPicPr>
          <p:cNvPr id="10" name="Picture 2" descr="C:\Users\t\Desktop\DROPBOX2\Carte11.jpg"/>
          <p:cNvPicPr>
            <a:picLocks noChangeAspect="1" noChangeArrowheads="1"/>
          </p:cNvPicPr>
          <p:nvPr/>
        </p:nvPicPr>
        <p:blipFill>
          <a:blip r:embed="rId3" cstate="print"/>
          <a:srcRect/>
          <a:stretch>
            <a:fillRect/>
          </a:stretch>
        </p:blipFill>
        <p:spPr bwMode="auto">
          <a:xfrm>
            <a:off x="3200400" y="1365504"/>
            <a:ext cx="5791200" cy="3733800"/>
          </a:xfrm>
          <a:prstGeom prst="rect">
            <a:avLst/>
          </a:prstGeom>
          <a:noFill/>
          <a:ln w="28575" cmpd="sng">
            <a:solidFill>
              <a:schemeClr val="accent1"/>
            </a:solidFill>
            <a:miter lim="800000"/>
            <a:headEnd/>
            <a:tailEnd/>
          </a:ln>
        </p:spPr>
      </p:pic>
    </p:spTree>
    <p:extLst>
      <p:ext uri="{BB962C8B-B14F-4D97-AF65-F5344CB8AC3E}">
        <p14:creationId xmlns:p14="http://schemas.microsoft.com/office/powerpoint/2010/main" val="216315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8110"/>
            <a:ext cx="8686800" cy="777240"/>
          </a:xfrm>
        </p:spPr>
        <p:txBody>
          <a:bodyPr>
            <a:normAutofit/>
          </a:bodyPr>
          <a:lstStyle/>
          <a:p>
            <a:r>
              <a:rPr lang="en-AU" sz="2400" dirty="0" smtClean="0">
                <a:solidFill>
                  <a:schemeClr val="tx1"/>
                </a:solidFill>
              </a:rPr>
              <a:t>The Challenge: Obtaining </a:t>
            </a:r>
            <a:r>
              <a:rPr lang="en-AU" sz="2400" dirty="0">
                <a:solidFill>
                  <a:schemeClr val="tx1"/>
                </a:solidFill>
              </a:rPr>
              <a:t>i</a:t>
            </a:r>
            <a:r>
              <a:rPr lang="en-AU" sz="2400" dirty="0" smtClean="0">
                <a:solidFill>
                  <a:schemeClr val="tx1"/>
                </a:solidFill>
              </a:rPr>
              <a:t>nformation in a fragile environment </a:t>
            </a:r>
            <a:endParaRPr lang="es-ES_tradnl" sz="2400" dirty="0">
              <a:solidFill>
                <a:schemeClr val="tx1"/>
              </a:solidFill>
            </a:endParaRPr>
          </a:p>
        </p:txBody>
      </p:sp>
      <p:sp>
        <p:nvSpPr>
          <p:cNvPr id="4" name="Content Placeholder 3"/>
          <p:cNvSpPr>
            <a:spLocks noGrp="1"/>
          </p:cNvSpPr>
          <p:nvPr>
            <p:ph sz="quarter" idx="14"/>
          </p:nvPr>
        </p:nvSpPr>
        <p:spPr>
          <a:xfrm>
            <a:off x="304800" y="1504950"/>
            <a:ext cx="8305800" cy="3581400"/>
          </a:xfrm>
        </p:spPr>
        <p:txBody>
          <a:bodyPr>
            <a:normAutofit fontScale="92500" lnSpcReduction="20000"/>
          </a:bodyPr>
          <a:lstStyle/>
          <a:p>
            <a:r>
              <a:rPr lang="en-US" sz="1800" dirty="0" smtClean="0"/>
              <a:t>Mobile population </a:t>
            </a:r>
          </a:p>
          <a:p>
            <a:r>
              <a:rPr lang="en-US" sz="1800" dirty="0" smtClean="0"/>
              <a:t>Socio-economic </a:t>
            </a:r>
            <a:r>
              <a:rPr lang="en-US" sz="1800" dirty="0"/>
              <a:t>data on refugees and IDPs are rare </a:t>
            </a:r>
          </a:p>
          <a:p>
            <a:r>
              <a:rPr lang="en-US" sz="1800" dirty="0"/>
              <a:t>Longer-term consequences of displacement on household welfare are not well researched and understood</a:t>
            </a:r>
          </a:p>
          <a:p>
            <a:r>
              <a:rPr lang="en-US" sz="1800" dirty="0"/>
              <a:t>Data often limited to the economic impact of refugees on host states and the ways in which refugees and IDPs engage in income-generating activities.</a:t>
            </a:r>
          </a:p>
          <a:p>
            <a:r>
              <a:rPr lang="en-US" sz="1800" dirty="0"/>
              <a:t>Information on returnees, once back in their place of origin, is hardly available</a:t>
            </a:r>
            <a:r>
              <a:rPr lang="en-US" sz="1800" dirty="0" smtClean="0"/>
              <a:t>.</a:t>
            </a:r>
          </a:p>
          <a:p>
            <a:r>
              <a:rPr lang="en-US" sz="1800" dirty="0" smtClean="0"/>
              <a:t>Challenges for decision-making </a:t>
            </a:r>
            <a:endParaRPr lang="en-US" sz="1800" dirty="0"/>
          </a:p>
          <a:p>
            <a:pPr marL="45720" indent="0">
              <a:buNone/>
            </a:pPr>
            <a:endParaRPr lang="en-US" sz="1800" b="1" dirty="0">
              <a:solidFill>
                <a:srgbClr val="FF0000"/>
              </a:solidFill>
            </a:endParaRPr>
          </a:p>
          <a:p>
            <a:pPr marL="45720" indent="0">
              <a:buNone/>
            </a:pPr>
            <a:r>
              <a:rPr lang="en-US" sz="1800" b="1" dirty="0" smtClean="0">
                <a:solidFill>
                  <a:srgbClr val="FF0000"/>
                </a:solidFill>
              </a:rPr>
              <a:t>So…</a:t>
            </a:r>
          </a:p>
          <a:p>
            <a:pPr marL="45720" indent="0">
              <a:buNone/>
            </a:pPr>
            <a:r>
              <a:rPr lang="en-US" sz="1800" dirty="0" smtClean="0"/>
              <a:t>How </a:t>
            </a:r>
            <a:r>
              <a:rPr lang="en-US" sz="1800" dirty="0"/>
              <a:t>can we track </a:t>
            </a:r>
            <a:r>
              <a:rPr lang="en-US" sz="1800" dirty="0" smtClean="0"/>
              <a:t>a moving populations over time? </a:t>
            </a:r>
          </a:p>
          <a:p>
            <a:pPr marL="45720" indent="0">
              <a:buNone/>
            </a:pPr>
            <a:r>
              <a:rPr lang="en-US" altLang="en-US" sz="1800" dirty="0"/>
              <a:t>How </a:t>
            </a:r>
            <a:r>
              <a:rPr lang="en-US" altLang="en-US" sz="1800" dirty="0" smtClean="0"/>
              <a:t>can we collect </a:t>
            </a:r>
            <a:r>
              <a:rPr lang="en-US" altLang="en-US" sz="1800" dirty="0"/>
              <a:t>welfare information that </a:t>
            </a:r>
            <a:r>
              <a:rPr lang="en-US" altLang="en-US" sz="1800" dirty="0" smtClean="0"/>
              <a:t>is </a:t>
            </a:r>
            <a:r>
              <a:rPr lang="en-US" altLang="en-US" sz="1600" dirty="0"/>
              <a:t>relevant, reliable and </a:t>
            </a:r>
            <a:r>
              <a:rPr lang="en-US" altLang="en-US" sz="1600" dirty="0" smtClean="0"/>
              <a:t>timely? </a:t>
            </a:r>
            <a:endParaRPr lang="en-US" altLang="en-US" sz="1600" dirty="0"/>
          </a:p>
          <a:p>
            <a:pPr marL="45720" indent="0">
              <a:buNone/>
            </a:pPr>
            <a:endParaRPr lang="en-US" sz="1800" dirty="0"/>
          </a:p>
          <a:p>
            <a:pPr marL="0" indent="0">
              <a:buNone/>
            </a:pPr>
            <a:endParaRPr lang="es-ES_tradnl" dirty="0"/>
          </a:p>
        </p:txBody>
      </p:sp>
    </p:spTree>
    <p:extLst>
      <p:ext uri="{BB962C8B-B14F-4D97-AF65-F5344CB8AC3E}">
        <p14:creationId xmlns:p14="http://schemas.microsoft.com/office/powerpoint/2010/main" val="609508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logs.ngm.com/.a/6a00e00982269188330133f148af85970b-800wi"/>
          <p:cNvPicPr>
            <a:picLocks noChangeAspect="1" noChangeArrowheads="1"/>
          </p:cNvPicPr>
          <p:nvPr/>
        </p:nvPicPr>
        <p:blipFill>
          <a:blip r:embed="rId3" cstate="print"/>
          <a:srcRect/>
          <a:stretch>
            <a:fillRect/>
          </a:stretch>
        </p:blipFill>
        <p:spPr bwMode="auto">
          <a:xfrm>
            <a:off x="1" y="932176"/>
            <a:ext cx="2286000" cy="2176214"/>
          </a:xfrm>
          <a:prstGeom prst="rect">
            <a:avLst/>
          </a:prstGeom>
          <a:noFill/>
        </p:spPr>
      </p:pic>
      <p:pic>
        <p:nvPicPr>
          <p:cNvPr id="8" name="Picture 6" descr="Acacia tree over the savanna Kenya"/>
          <p:cNvPicPr>
            <a:picLocks noChangeAspect="1" noChangeArrowheads="1"/>
          </p:cNvPicPr>
          <p:nvPr/>
        </p:nvPicPr>
        <p:blipFill>
          <a:blip r:embed="rId4" cstate="print"/>
          <a:srcRect/>
          <a:stretch>
            <a:fillRect/>
          </a:stretch>
        </p:blipFill>
        <p:spPr bwMode="auto">
          <a:xfrm>
            <a:off x="0" y="3219821"/>
            <a:ext cx="2286001" cy="1890210"/>
          </a:xfrm>
          <a:prstGeom prst="rect">
            <a:avLst/>
          </a:prstGeom>
          <a:noFill/>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3316" y="3285638"/>
            <a:ext cx="3043083" cy="1782198"/>
          </a:xfrm>
          <a:prstGeom prst="rect">
            <a:avLst/>
          </a:prstGeom>
        </p:spPr>
      </p:pic>
      <p:pic>
        <p:nvPicPr>
          <p:cNvPr id="17" name="Picture 2" descr="http://sell.pakuya.com/upload/20111109/Solar_charger_for_mobile_phone_with_LED.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3316" y="1413778"/>
            <a:ext cx="3043083" cy="1694612"/>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4038600" y="798329"/>
            <a:ext cx="2800350" cy="742950"/>
          </a:xfrm>
          <a:prstGeom prst="rect">
            <a:avLst/>
          </a:prstGeom>
        </p:spPr>
        <p:txBody>
          <a:bodyPr vert="horz" lIns="68580" tIns="34290" rIns="68580" bIns="3429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dirty="0"/>
              <a:t>What does it take?  </a:t>
            </a:r>
            <a:endParaRPr lang="en-US" sz="3300" dirty="0">
              <a:solidFill>
                <a:srgbClr val="FF0000"/>
              </a:solidFill>
            </a:endParaRPr>
          </a:p>
        </p:txBody>
      </p:sp>
      <p:pic>
        <p:nvPicPr>
          <p:cNvPr id="19" name="Picture 18" descr="clayiphonemotofone-1.gif"/>
          <p:cNvPicPr>
            <a:picLocks noChangeAspect="1"/>
          </p:cNvPicPr>
          <p:nvPr/>
        </p:nvPicPr>
        <p:blipFill>
          <a:blip r:embed="rId8" cstate="print"/>
          <a:stretch>
            <a:fillRect/>
          </a:stretch>
        </p:blipFill>
        <p:spPr>
          <a:xfrm>
            <a:off x="5756388" y="1567750"/>
            <a:ext cx="2307860" cy="3488276"/>
          </a:xfrm>
          <a:prstGeom prst="rect">
            <a:avLst/>
          </a:prstGeom>
        </p:spPr>
      </p:pic>
      <p:sp>
        <p:nvSpPr>
          <p:cNvPr id="11" name="Title 1"/>
          <p:cNvSpPr>
            <a:spLocks noGrp="1"/>
          </p:cNvSpPr>
          <p:nvPr>
            <p:ph type="title"/>
          </p:nvPr>
        </p:nvSpPr>
        <p:spPr>
          <a:xfrm>
            <a:off x="38100" y="72390"/>
            <a:ext cx="9144000" cy="853440"/>
          </a:xfrm>
        </p:spPr>
        <p:txBody>
          <a:bodyPr>
            <a:normAutofit/>
          </a:bodyPr>
          <a:lstStyle/>
          <a:p>
            <a:r>
              <a:rPr lang="en-US" altLang="en-US" sz="2400" dirty="0"/>
              <a:t>Mobile phones offer new possibilities for </a:t>
            </a:r>
            <a:r>
              <a:rPr lang="en-US" altLang="en-US" sz="2400" dirty="0" smtClean="0"/>
              <a:t>collecting information from the displaced </a:t>
            </a:r>
            <a:endParaRPr lang="es-ES_tradnl" sz="2400" dirty="0"/>
          </a:p>
        </p:txBody>
      </p:sp>
    </p:spTree>
    <p:extLst>
      <p:ext uri="{BB962C8B-B14F-4D97-AF65-F5344CB8AC3E}">
        <p14:creationId xmlns:p14="http://schemas.microsoft.com/office/powerpoint/2010/main" val="3070438621"/>
      </p:ext>
    </p:extLst>
  </p:cSld>
  <p:clrMapOvr>
    <a:masterClrMapping/>
  </p:clrMapOvr>
  <p:transition advTm="5877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72390"/>
            <a:ext cx="9144000" cy="853440"/>
          </a:xfrm>
        </p:spPr>
        <p:txBody>
          <a:bodyPr>
            <a:normAutofit/>
          </a:bodyPr>
          <a:lstStyle/>
          <a:p>
            <a:r>
              <a:rPr lang="en-US" altLang="en-US" sz="3000" dirty="0" smtClean="0">
                <a:solidFill>
                  <a:schemeClr val="tx1"/>
                </a:solidFill>
              </a:rPr>
              <a:t>The Approach: </a:t>
            </a:r>
            <a:r>
              <a:rPr lang="en-AU" sz="3000" dirty="0" smtClean="0">
                <a:solidFill>
                  <a:schemeClr val="tx1"/>
                </a:solidFill>
              </a:rPr>
              <a:t>Listening </a:t>
            </a:r>
            <a:r>
              <a:rPr lang="en-AU" sz="3000" dirty="0">
                <a:solidFill>
                  <a:schemeClr val="tx1"/>
                </a:solidFill>
              </a:rPr>
              <a:t>to Displaced People Survey – </a:t>
            </a:r>
            <a:r>
              <a:rPr lang="en-AU" sz="3000" dirty="0" err="1">
                <a:solidFill>
                  <a:schemeClr val="tx1"/>
                </a:solidFill>
              </a:rPr>
              <a:t>Mali</a:t>
            </a:r>
            <a:r>
              <a:rPr lang="en-AU" sz="3000" dirty="0">
                <a:solidFill>
                  <a:schemeClr val="tx1"/>
                </a:solidFill>
              </a:rPr>
              <a:t>  </a:t>
            </a:r>
            <a:r>
              <a:rPr lang="en-AU" sz="3000" dirty="0" smtClean="0">
                <a:solidFill>
                  <a:schemeClr val="tx1"/>
                </a:solidFill>
              </a:rPr>
              <a:t> </a:t>
            </a:r>
            <a:endParaRPr lang="es-ES_tradnl" sz="3000" dirty="0"/>
          </a:p>
        </p:txBody>
      </p:sp>
      <p:sp>
        <p:nvSpPr>
          <p:cNvPr id="3" name="Content Placeholder 2"/>
          <p:cNvSpPr>
            <a:spLocks noGrp="1"/>
          </p:cNvSpPr>
          <p:nvPr>
            <p:ph sz="quarter" idx="13"/>
          </p:nvPr>
        </p:nvSpPr>
        <p:spPr>
          <a:xfrm>
            <a:off x="152400" y="1352550"/>
            <a:ext cx="3733800" cy="2133600"/>
          </a:xfrm>
        </p:spPr>
        <p:txBody>
          <a:bodyPr>
            <a:normAutofit fontScale="85000" lnSpcReduction="10000"/>
          </a:bodyPr>
          <a:lstStyle/>
          <a:p>
            <a:pPr marL="0" indent="0">
              <a:buNone/>
            </a:pPr>
            <a:r>
              <a:rPr lang="en-AU" sz="2400" dirty="0" smtClean="0"/>
              <a:t>(1) Face-to-Face Baseline Survey</a:t>
            </a:r>
          </a:p>
          <a:p>
            <a:pPr marL="0" indent="0">
              <a:buNone/>
            </a:pPr>
            <a:r>
              <a:rPr lang="en-US" sz="1400" dirty="0"/>
              <a:t>Combine a face-to-face baseline survey with monthly mobile phone interviews to: </a:t>
            </a:r>
          </a:p>
          <a:p>
            <a:pPr lvl="1"/>
            <a:r>
              <a:rPr lang="en-US" sz="1400" dirty="0"/>
              <a:t>Understand characteristics of the displaced</a:t>
            </a:r>
          </a:p>
          <a:p>
            <a:pPr lvl="1"/>
            <a:r>
              <a:rPr lang="en-US" sz="1400" dirty="0"/>
              <a:t>Collect information on incentives and challenges for return</a:t>
            </a:r>
          </a:p>
          <a:p>
            <a:pPr lvl="1"/>
            <a:r>
              <a:rPr lang="en-US" sz="1400" dirty="0"/>
              <a:t>Track welfare</a:t>
            </a:r>
          </a:p>
          <a:p>
            <a:pPr lvl="1"/>
            <a:r>
              <a:rPr lang="en-US" sz="1400" dirty="0"/>
              <a:t>Understand changing perceptions on social and political </a:t>
            </a:r>
            <a:r>
              <a:rPr lang="en-US" sz="1400" dirty="0" smtClean="0"/>
              <a:t>issues</a:t>
            </a:r>
            <a:endParaRPr lang="en-US" sz="1400" dirty="0"/>
          </a:p>
        </p:txBody>
      </p:sp>
      <p:sp>
        <p:nvSpPr>
          <p:cNvPr id="6" name="TextBox 5"/>
          <p:cNvSpPr txBox="1"/>
          <p:nvPr/>
        </p:nvSpPr>
        <p:spPr>
          <a:xfrm>
            <a:off x="3962400" y="1885950"/>
            <a:ext cx="184666" cy="369332"/>
          </a:xfrm>
          <a:prstGeom prst="rect">
            <a:avLst/>
          </a:prstGeom>
          <a:noFill/>
        </p:spPr>
        <p:txBody>
          <a:bodyPr wrap="none" rtlCol="0">
            <a:spAutoFit/>
          </a:bodyPr>
          <a:lstStyle/>
          <a:p>
            <a:endParaRPr lang="es-ES_tradnl" dirty="0"/>
          </a:p>
        </p:txBody>
      </p:sp>
      <p:pic>
        <p:nvPicPr>
          <p:cNvPr id="8" name="Picture 3" descr="intervi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09951"/>
            <a:ext cx="3200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5320200" y="3105151"/>
            <a:ext cx="3124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a:xfrm>
            <a:off x="4724400" y="1378500"/>
            <a:ext cx="3733800" cy="1765684"/>
          </a:xfrm>
          <a:prstGeom prst="rect">
            <a:avLst/>
          </a:prstGeom>
        </p:spPr>
        <p:txBody>
          <a:bodyPr vert="horz">
            <a:normAutofit fontScale="47500" lnSpcReduction="20000"/>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marL="0" indent="0">
              <a:buNone/>
            </a:pPr>
            <a:r>
              <a:rPr lang="en-AU" sz="4200" b="1" dirty="0" smtClean="0"/>
              <a:t>(2) Monthly phone interviews </a:t>
            </a:r>
          </a:p>
          <a:p>
            <a:pPr marL="468770"/>
            <a:r>
              <a:rPr lang="en-US" altLang="en-US" sz="2500" dirty="0"/>
              <a:t>SMS</a:t>
            </a:r>
          </a:p>
          <a:p>
            <a:pPr marL="468770"/>
            <a:r>
              <a:rPr lang="en-US" altLang="en-US" sz="2500" dirty="0"/>
              <a:t>IVR</a:t>
            </a:r>
          </a:p>
          <a:p>
            <a:pPr marL="468770"/>
            <a:r>
              <a:rPr lang="en-US" altLang="en-US" sz="2500" dirty="0"/>
              <a:t>USSD</a:t>
            </a:r>
          </a:p>
          <a:p>
            <a:pPr marL="468770"/>
            <a:r>
              <a:rPr lang="en-US" altLang="en-US" sz="2500" dirty="0"/>
              <a:t>Live calls</a:t>
            </a:r>
          </a:p>
          <a:p>
            <a:pPr marL="468770"/>
            <a:r>
              <a:rPr lang="en-US" altLang="en-US" sz="2500" dirty="0"/>
              <a:t>... but don’t get carried away by the </a:t>
            </a:r>
            <a:r>
              <a:rPr lang="en-US" altLang="en-US" sz="2500" dirty="0" smtClean="0"/>
              <a:t>technological </a:t>
            </a:r>
            <a:r>
              <a:rPr lang="en-US" altLang="en-US" sz="2500" dirty="0"/>
              <a:t>possibilities; live calls are the </a:t>
            </a:r>
            <a:r>
              <a:rPr lang="en-US" altLang="en-US" sz="2500" dirty="0" smtClean="0"/>
              <a:t>way </a:t>
            </a:r>
            <a:r>
              <a:rPr lang="en-US" altLang="en-US" sz="2500" dirty="0"/>
              <a:t>to go</a:t>
            </a:r>
          </a:p>
          <a:p>
            <a:pPr>
              <a:buFont typeface="Wingdings" charset="2"/>
              <a:buChar char="Ø"/>
            </a:pPr>
            <a:endParaRPr lang="en-AU" sz="2400" dirty="0"/>
          </a:p>
        </p:txBody>
      </p:sp>
    </p:spTree>
    <p:extLst>
      <p:ext uri="{BB962C8B-B14F-4D97-AF65-F5344CB8AC3E}">
        <p14:creationId xmlns:p14="http://schemas.microsoft.com/office/powerpoint/2010/main" val="290775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extLst/>
          </p:nvPr>
        </p:nvGraphicFramePr>
        <p:xfrm>
          <a:off x="1143894" y="643831"/>
          <a:ext cx="893" cy="893"/>
        </p:xfrm>
        <a:graphic>
          <a:graphicData uri="http://schemas.openxmlformats.org/presentationml/2006/ole">
            <mc:AlternateContent xmlns:mc="http://schemas.openxmlformats.org/markup-compatibility/2006">
              <mc:Choice xmlns:v="urn:schemas-microsoft-com:vml" Requires="v">
                <p:oleObj spid="_x0000_s106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43894" y="643831"/>
                        <a:ext cx="893" cy="893"/>
                      </a:xfrm>
                      <a:prstGeom prst="rect">
                        <a:avLst/>
                      </a:prstGeom>
                    </p:spPr>
                  </p:pic>
                </p:oleObj>
              </mc:Fallback>
            </mc:AlternateContent>
          </a:graphicData>
        </a:graphic>
      </p:graphicFrame>
      <p:grpSp>
        <p:nvGrpSpPr>
          <p:cNvPr id="19488" name="Group 19487"/>
          <p:cNvGrpSpPr/>
          <p:nvPr/>
        </p:nvGrpSpPr>
        <p:grpSpPr>
          <a:xfrm>
            <a:off x="914621" y="858037"/>
            <a:ext cx="6864082" cy="3089203"/>
            <a:chOff x="1201473" y="956510"/>
            <a:chExt cx="10621926" cy="5491915"/>
          </a:xfrm>
        </p:grpSpPr>
        <p:sp>
          <p:nvSpPr>
            <p:cNvPr id="100" name="Rounded Rectangle 99"/>
            <p:cNvSpPr/>
            <p:nvPr/>
          </p:nvSpPr>
          <p:spPr>
            <a:xfrm>
              <a:off x="1201473" y="956510"/>
              <a:ext cx="10621926" cy="5491915"/>
            </a:xfrm>
            <a:prstGeom prst="roundRect">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8" name="Group 7"/>
            <p:cNvGrpSpPr/>
            <p:nvPr/>
          </p:nvGrpSpPr>
          <p:grpSpPr>
            <a:xfrm>
              <a:off x="2509751" y="1700977"/>
              <a:ext cx="747016" cy="987056"/>
              <a:chOff x="1814254" y="1107558"/>
              <a:chExt cx="1640216" cy="2167270"/>
            </a:xfrm>
          </p:grpSpPr>
          <p:pic>
            <p:nvPicPr>
              <p:cNvPr id="19458" name="Picture 2" descr="Smartphone and speech bubb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14254" y="1107558"/>
                <a:ext cx="1444847" cy="2167270"/>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2169042" y="1616149"/>
                <a:ext cx="1285428" cy="861237"/>
              </a:xfrm>
              <a:prstGeom prst="wedgeEllipseCallout">
                <a:avLst>
                  <a:gd name="adj1" fmla="val -37376"/>
                  <a:gd name="adj2" fmla="val 6373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13"/>
              </a:p>
            </p:txBody>
          </p:sp>
          <p:sp>
            <p:nvSpPr>
              <p:cNvPr id="7" name="Rectangle 6"/>
              <p:cNvSpPr/>
              <p:nvPr/>
            </p:nvSpPr>
            <p:spPr>
              <a:xfrm>
                <a:off x="2721936" y="1190847"/>
                <a:ext cx="111086" cy="956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013"/>
              </a:p>
            </p:txBody>
          </p:sp>
        </p:grpSp>
        <p:cxnSp>
          <p:nvCxnSpPr>
            <p:cNvPr id="89" name="Straight Arrow Connector 88"/>
            <p:cNvCxnSpPr/>
            <p:nvPr/>
          </p:nvCxnSpPr>
          <p:spPr>
            <a:xfrm flipH="1">
              <a:off x="4952715" y="5334649"/>
              <a:ext cx="1559720" cy="0"/>
            </a:xfrm>
            <a:prstGeom prst="straightConnector1">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rotWithShape="1">
          <a:blip r:embed="rId8"/>
          <a:srcRect l="45120" t="18972" r="10554" b="34575"/>
          <a:stretch/>
        </p:blipFill>
        <p:spPr>
          <a:xfrm>
            <a:off x="2178363" y="871001"/>
            <a:ext cx="829471" cy="885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0" name="Group 9"/>
          <p:cNvGrpSpPr/>
          <p:nvPr/>
        </p:nvGrpSpPr>
        <p:grpSpPr>
          <a:xfrm>
            <a:off x="4346662" y="2906793"/>
            <a:ext cx="1420549" cy="858325"/>
            <a:chOff x="5015361" y="4048710"/>
            <a:chExt cx="2525420" cy="1525910"/>
          </a:xfrm>
        </p:grpSpPr>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6767"/>
            <a:stretch/>
          </p:blipFill>
          <p:spPr>
            <a:xfrm>
              <a:off x="5015361" y="4048710"/>
              <a:ext cx="2525420" cy="1525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10"/>
            <a:srcRect l="1" r="2567"/>
            <a:stretch/>
          </p:blipFill>
          <p:spPr>
            <a:xfrm rot="120000">
              <a:off x="6158667" y="4196974"/>
              <a:ext cx="524687" cy="288358"/>
            </a:xfrm>
            <a:prstGeom prst="rect">
              <a:avLst/>
            </a:prstGeom>
          </p:spPr>
        </p:pic>
      </p:grpSp>
      <p:pic>
        <p:nvPicPr>
          <p:cNvPr id="30" name="Picture 29"/>
          <p:cNvPicPr/>
          <p:nvPr/>
        </p:nvPicPr>
        <p:blipFill>
          <a:blip r:embed="rId11" cstate="print">
            <a:extLst>
              <a:ext uri="{28A0092B-C50C-407E-A947-70E740481C1C}">
                <a14:useLocalDpi xmlns:a14="http://schemas.microsoft.com/office/drawing/2010/main"/>
              </a:ext>
            </a:extLst>
          </a:blip>
          <a:stretch>
            <a:fillRect/>
          </a:stretch>
        </p:blipFill>
        <p:spPr>
          <a:xfrm>
            <a:off x="3800546" y="1541220"/>
            <a:ext cx="1772316" cy="1134993"/>
          </a:xfrm>
          <a:prstGeom prst="rect">
            <a:avLst/>
          </a:prstGeom>
          <a:ln>
            <a:solidFill>
              <a:schemeClr val="tx1"/>
            </a:solidFill>
          </a:ln>
        </p:spPr>
      </p:pic>
      <p:sp>
        <p:nvSpPr>
          <p:cNvPr id="18" name="Rectangle 17"/>
          <p:cNvSpPr/>
          <p:nvPr/>
        </p:nvSpPr>
        <p:spPr>
          <a:xfrm>
            <a:off x="4236776" y="964652"/>
            <a:ext cx="940730" cy="507831"/>
          </a:xfrm>
          <a:prstGeom prst="rect">
            <a:avLst/>
          </a:prstGeom>
          <a:solidFill>
            <a:schemeClr val="accent6">
              <a:lumMod val="40000"/>
              <a:lumOff val="60000"/>
            </a:schemeClr>
          </a:solidFill>
        </p:spPr>
        <p:txBody>
          <a:bodyPr wrap="square">
            <a:spAutoFit/>
          </a:bodyPr>
          <a:lstStyle/>
          <a:p>
            <a:r>
              <a:rPr lang="fr-FR" sz="1350" dirty="0"/>
              <a:t>Call Center</a:t>
            </a:r>
            <a:endParaRPr lang="en-US" sz="1350" dirty="0"/>
          </a:p>
        </p:txBody>
      </p:sp>
      <p:sp>
        <p:nvSpPr>
          <p:cNvPr id="31" name="Title 1"/>
          <p:cNvSpPr txBox="1">
            <a:spLocks/>
          </p:cNvSpPr>
          <p:nvPr/>
        </p:nvSpPr>
        <p:spPr>
          <a:xfrm>
            <a:off x="2171700" y="10392"/>
            <a:ext cx="5543550" cy="67540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dirty="0"/>
              <a:t>How does it work?</a:t>
            </a:r>
          </a:p>
        </p:txBody>
      </p:sp>
      <p:pic>
        <p:nvPicPr>
          <p:cNvPr id="33" name="Picture 3"/>
          <p:cNvPicPr>
            <a:picLocks noChangeAspect="1" noChangeArrowheads="1"/>
          </p:cNvPicPr>
          <p:nvPr/>
        </p:nvPicPr>
        <p:blipFill>
          <a:blip r:embed="rId12" cstate="print"/>
          <a:srcRect/>
          <a:stretch>
            <a:fillRect/>
          </a:stretch>
        </p:blipFill>
        <p:spPr bwMode="auto">
          <a:xfrm>
            <a:off x="964718" y="3967052"/>
            <a:ext cx="1722845" cy="1124722"/>
          </a:xfrm>
          <a:prstGeom prst="rect">
            <a:avLst/>
          </a:prstGeom>
          <a:noFill/>
          <a:ln w="9525">
            <a:noFill/>
            <a:miter lim="800000"/>
            <a:headEnd/>
            <a:tailEnd/>
          </a:ln>
          <a:effectLst/>
        </p:spPr>
      </p:pic>
      <p:pic>
        <p:nvPicPr>
          <p:cNvPr id="35" name="Picture 34" descr="in his ear.jpg"/>
          <p:cNvPicPr>
            <a:picLocks noChangeAspect="1"/>
          </p:cNvPicPr>
          <p:nvPr/>
        </p:nvPicPr>
        <p:blipFill>
          <a:blip r:embed="rId13" cstate="print"/>
          <a:srcRect l="6000" r="6000"/>
          <a:stretch>
            <a:fillRect/>
          </a:stretch>
        </p:blipFill>
        <p:spPr>
          <a:xfrm>
            <a:off x="6017194" y="3985322"/>
            <a:ext cx="1685088" cy="1090473"/>
          </a:xfrm>
          <a:prstGeom prst="rect">
            <a:avLst/>
          </a:prstGeom>
        </p:spPr>
      </p:pic>
      <p:cxnSp>
        <p:nvCxnSpPr>
          <p:cNvPr id="23" name="Straight Arrow Connector 22"/>
          <p:cNvCxnSpPr/>
          <p:nvPr/>
        </p:nvCxnSpPr>
        <p:spPr>
          <a:xfrm flipH="1">
            <a:off x="5572862" y="2185675"/>
            <a:ext cx="8054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3" name="Picture 52" descr="interview.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85024" y="1541220"/>
            <a:ext cx="1860936" cy="125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492" name="Straight Arrow Connector 19491"/>
          <p:cNvCxnSpPr/>
          <p:nvPr/>
        </p:nvCxnSpPr>
        <p:spPr>
          <a:xfrm flipH="1" flipV="1">
            <a:off x="3052771" y="1188033"/>
            <a:ext cx="740714" cy="42750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9494" name="Straight Arrow Connector 19493"/>
          <p:cNvCxnSpPr/>
          <p:nvPr/>
        </p:nvCxnSpPr>
        <p:spPr>
          <a:xfrm>
            <a:off x="4896036" y="2676214"/>
            <a:ext cx="0" cy="2305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Rectangle 58"/>
          <p:cNvSpPr/>
          <p:nvPr/>
        </p:nvSpPr>
        <p:spPr>
          <a:xfrm>
            <a:off x="6245127" y="1222957"/>
            <a:ext cx="1312213" cy="300082"/>
          </a:xfrm>
          <a:prstGeom prst="rect">
            <a:avLst/>
          </a:prstGeom>
          <a:solidFill>
            <a:schemeClr val="accent6">
              <a:lumMod val="40000"/>
              <a:lumOff val="60000"/>
            </a:schemeClr>
          </a:solidFill>
        </p:spPr>
        <p:txBody>
          <a:bodyPr wrap="square">
            <a:spAutoFit/>
          </a:bodyPr>
          <a:lstStyle/>
          <a:p>
            <a:r>
              <a:rPr lang="fr-FR" sz="1350" dirty="0"/>
              <a:t>Baseline survey</a:t>
            </a:r>
            <a:endParaRPr lang="en-US" sz="1350" dirty="0"/>
          </a:p>
        </p:txBody>
      </p:sp>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41707" y="4076746"/>
            <a:ext cx="1575487" cy="1033298"/>
          </a:xfrm>
          <a:prstGeom prst="rect">
            <a:avLst/>
          </a:prstGeom>
        </p:spPr>
      </p:pic>
      <p:graphicFrame>
        <p:nvGraphicFramePr>
          <p:cNvPr id="28" name="Chart 27"/>
          <p:cNvGraphicFramePr>
            <a:graphicFrameLocks/>
          </p:cNvGraphicFramePr>
          <p:nvPr>
            <p:extLst>
              <p:ext uri="{D42A27DB-BD31-4B8C-83A1-F6EECF244321}">
                <p14:modId xmlns:p14="http://schemas.microsoft.com/office/powerpoint/2010/main" val="1642079288"/>
              </p:ext>
            </p:extLst>
          </p:nvPr>
        </p:nvGraphicFramePr>
        <p:xfrm>
          <a:off x="909068" y="1962151"/>
          <a:ext cx="2514600" cy="1904999"/>
        </p:xfrm>
        <a:graphic>
          <a:graphicData uri="http://schemas.openxmlformats.org/drawingml/2006/chart">
            <c:chart xmlns:c="http://schemas.openxmlformats.org/drawingml/2006/chart" xmlns:r="http://schemas.openxmlformats.org/officeDocument/2006/relationships" r:id="rId16"/>
          </a:graphicData>
        </a:graphic>
      </p:graphicFrame>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21763" y="4025314"/>
            <a:ext cx="1701005" cy="1044113"/>
          </a:xfrm>
          <a:prstGeom prst="rect">
            <a:avLst/>
          </a:prstGeom>
        </p:spPr>
      </p:pic>
    </p:spTree>
    <p:extLst>
      <p:ext uri="{BB962C8B-B14F-4D97-AF65-F5344CB8AC3E}">
        <p14:creationId xmlns:p14="http://schemas.microsoft.com/office/powerpoint/2010/main" val="4176381369"/>
      </p:ext>
    </p:extLst>
  </p:cSld>
  <p:clrMapOvr>
    <a:masterClrMapping/>
  </p:clrMapOvr>
  <mc:AlternateContent xmlns:mc="http://schemas.openxmlformats.org/markup-compatibility/2006" xmlns:p14="http://schemas.microsoft.com/office/powerpoint/2010/main">
    <mc:Choice Requires="p14">
      <p:transition spd="slow" p14:dur="2000" advTm="27765"/>
    </mc:Choice>
    <mc:Fallback xmlns="">
      <p:transition spd="slow" advTm="2776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853440"/>
          </a:xfrm>
        </p:spPr>
        <p:txBody>
          <a:bodyPr>
            <a:normAutofit/>
          </a:bodyPr>
          <a:lstStyle/>
          <a:p>
            <a:r>
              <a:rPr lang="en-AU" sz="2400" dirty="0" smtClean="0">
                <a:solidFill>
                  <a:schemeClr val="tx1"/>
                </a:solidFill>
              </a:rPr>
              <a:t>The Sample </a:t>
            </a:r>
            <a:endParaRPr lang="es-ES_tradnl" sz="2400" dirty="0">
              <a:solidFill>
                <a:schemeClr val="tx1"/>
              </a:solidFill>
            </a:endParaRPr>
          </a:p>
        </p:txBody>
      </p:sp>
      <p:sp>
        <p:nvSpPr>
          <p:cNvPr id="3" name="Content Placeholder 2"/>
          <p:cNvSpPr>
            <a:spLocks noGrp="1"/>
          </p:cNvSpPr>
          <p:nvPr>
            <p:ph sz="quarter" idx="13"/>
          </p:nvPr>
        </p:nvSpPr>
        <p:spPr>
          <a:xfrm>
            <a:off x="304800" y="1581149"/>
            <a:ext cx="8458200" cy="3505201"/>
          </a:xfrm>
          <a:noFill/>
          <a:ln>
            <a:noFill/>
          </a:ln>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en-US" sz="1800" dirty="0" smtClean="0"/>
              <a:t>500 individuals</a:t>
            </a:r>
          </a:p>
          <a:p>
            <a:r>
              <a:rPr lang="en-US" sz="1800" dirty="0" smtClean="0"/>
              <a:t>Target groups: </a:t>
            </a:r>
            <a:r>
              <a:rPr lang="en-US" sz="1800" dirty="0" err="1" smtClean="0"/>
              <a:t>IDPs</a:t>
            </a:r>
            <a:r>
              <a:rPr lang="en-US" sz="1800" dirty="0" smtClean="0"/>
              <a:t>, refugees and returnees</a:t>
            </a:r>
          </a:p>
          <a:p>
            <a:r>
              <a:rPr lang="en-US" sz="1800" dirty="0" smtClean="0"/>
              <a:t>51% male; 49% female</a:t>
            </a:r>
          </a:p>
          <a:p>
            <a:r>
              <a:rPr lang="en-US" sz="1800" dirty="0" smtClean="0"/>
              <a:t>Random selection of households and individuals</a:t>
            </a:r>
          </a:p>
          <a:p>
            <a:r>
              <a:rPr lang="en-US" sz="1800" dirty="0" smtClean="0"/>
              <a:t>Representative of IDPs in Bamako, refugees in Niger and Mauritania and returnees to the regional capitals in the North </a:t>
            </a:r>
          </a:p>
          <a:p>
            <a:r>
              <a:rPr lang="en-US" sz="1800" dirty="0" smtClean="0"/>
              <a:t>Doesn’t include </a:t>
            </a:r>
            <a:r>
              <a:rPr lang="en-US" sz="1800" dirty="0"/>
              <a:t>those who were not displaced by the crisis </a:t>
            </a:r>
            <a:r>
              <a:rPr lang="en-US" sz="1800" dirty="0" smtClean="0"/>
              <a:t>&amp; those </a:t>
            </a:r>
            <a:r>
              <a:rPr lang="en-US" sz="1800" dirty="0"/>
              <a:t>who returned to places </a:t>
            </a:r>
            <a:r>
              <a:rPr lang="en-US" sz="1800" dirty="0" smtClean="0"/>
              <a:t>other than </a:t>
            </a:r>
            <a:r>
              <a:rPr lang="en-US" sz="1800" dirty="0"/>
              <a:t>the three regional capitals in the North. </a:t>
            </a:r>
            <a:endParaRPr lang="en-US" sz="1800" dirty="0" smtClean="0"/>
          </a:p>
          <a:p>
            <a:r>
              <a:rPr lang="en-US" sz="1800" dirty="0" smtClean="0"/>
              <a:t>Sub-sample </a:t>
            </a:r>
            <a:r>
              <a:rPr lang="en-US" sz="1800" dirty="0"/>
              <a:t>of IDPs includes </a:t>
            </a:r>
            <a:r>
              <a:rPr lang="en-US" sz="1800" dirty="0" smtClean="0"/>
              <a:t>exclusively IDPs </a:t>
            </a:r>
            <a:r>
              <a:rPr lang="en-US" sz="1800" dirty="0"/>
              <a:t>in </a:t>
            </a:r>
            <a:r>
              <a:rPr lang="en-US" sz="1800" dirty="0" smtClean="0"/>
              <a:t>Bamako</a:t>
            </a:r>
          </a:p>
          <a:p>
            <a:r>
              <a:rPr lang="en-US" sz="1800" dirty="0" smtClean="0"/>
              <a:t>Refugee </a:t>
            </a:r>
            <a:r>
              <a:rPr lang="en-US" sz="1800" dirty="0"/>
              <a:t>sub-sample only refugees in Niger and </a:t>
            </a:r>
            <a:r>
              <a:rPr lang="en-US" sz="1800" dirty="0" smtClean="0"/>
              <a:t>Mauritania</a:t>
            </a:r>
          </a:p>
          <a:p>
            <a:r>
              <a:rPr lang="en-US" sz="1800" dirty="0" smtClean="0"/>
              <a:t>Returnee group </a:t>
            </a:r>
            <a:r>
              <a:rPr lang="en-US" sz="1800" dirty="0"/>
              <a:t>includes people who were displaced elsewhere (33</a:t>
            </a:r>
            <a:r>
              <a:rPr lang="en-US" sz="1800" dirty="0" smtClean="0"/>
              <a:t>%)</a:t>
            </a:r>
          </a:p>
          <a:p>
            <a:endParaRPr lang="en-US" sz="1800" dirty="0"/>
          </a:p>
        </p:txBody>
      </p:sp>
      <p:graphicFrame>
        <p:nvGraphicFramePr>
          <p:cNvPr id="4" name="Chart 3" title="Repartition"/>
          <p:cNvGraphicFramePr/>
          <p:nvPr>
            <p:extLst>
              <p:ext uri="{D42A27DB-BD31-4B8C-83A1-F6EECF244321}">
                <p14:modId xmlns:p14="http://schemas.microsoft.com/office/powerpoint/2010/main" val="4192883585"/>
              </p:ext>
            </p:extLst>
          </p:nvPr>
        </p:nvGraphicFramePr>
        <p:xfrm>
          <a:off x="5095875" y="209550"/>
          <a:ext cx="4048125" cy="2571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2532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853440"/>
          </a:xfrm>
        </p:spPr>
        <p:txBody>
          <a:bodyPr>
            <a:normAutofit/>
          </a:bodyPr>
          <a:lstStyle/>
          <a:p>
            <a:r>
              <a:rPr lang="en-AU" sz="2400" dirty="0" smtClean="0">
                <a:solidFill>
                  <a:schemeClr val="tx1"/>
                </a:solidFill>
              </a:rPr>
              <a:t>Sampling method </a:t>
            </a:r>
            <a:endParaRPr lang="es-ES_tradnl" sz="2400" dirty="0">
              <a:solidFill>
                <a:schemeClr val="tx1"/>
              </a:solidFill>
            </a:endParaRPr>
          </a:p>
        </p:txBody>
      </p:sp>
      <p:sp>
        <p:nvSpPr>
          <p:cNvPr id="3" name="Content Placeholder 2"/>
          <p:cNvSpPr>
            <a:spLocks noGrp="1"/>
          </p:cNvSpPr>
          <p:nvPr>
            <p:ph sz="quarter" idx="13"/>
          </p:nvPr>
        </p:nvSpPr>
        <p:spPr>
          <a:xfrm>
            <a:off x="304800" y="1581149"/>
            <a:ext cx="8458200" cy="3505201"/>
          </a:xfrm>
          <a:noFill/>
          <a:ln>
            <a:noFill/>
          </a:ln>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lvl="0"/>
            <a:r>
              <a:rPr lang="en-US" sz="1800" dirty="0" smtClean="0"/>
              <a:t>Bamako</a:t>
            </a:r>
            <a:r>
              <a:rPr lang="en-US" sz="1800" dirty="0"/>
              <a:t>: Listing information of all households with IDPs was available from the International Organization for Migration (IOM). Based on this data 10 districts were selected and in each district 10 households were randomly identified. </a:t>
            </a:r>
          </a:p>
          <a:p>
            <a:pPr lvl="0"/>
            <a:r>
              <a:rPr lang="en-US" sz="1800" dirty="0"/>
              <a:t>Gao, Timbuktu and </a:t>
            </a:r>
            <a:r>
              <a:rPr lang="en-US" sz="1800" dirty="0" err="1"/>
              <a:t>Kidal</a:t>
            </a:r>
            <a:r>
              <a:rPr lang="en-US" sz="1800" dirty="0"/>
              <a:t>: No listing data was available and the cities were divided into different sectors. </a:t>
            </a:r>
            <a:r>
              <a:rPr lang="en-US" sz="1800" dirty="0" smtClean="0"/>
              <a:t>Enumerator assigned </a:t>
            </a:r>
            <a:r>
              <a:rPr lang="en-US" sz="1800" dirty="0"/>
              <a:t>a starting point in a sector, a direction (North, South, East, West) and based on the code of the day selected the first household. </a:t>
            </a:r>
            <a:r>
              <a:rPr lang="en-US" sz="1800" dirty="0" smtClean="0"/>
              <a:t>Max 6 </a:t>
            </a:r>
            <a:r>
              <a:rPr lang="en-US" sz="1800" dirty="0"/>
              <a:t>houses </a:t>
            </a:r>
            <a:r>
              <a:rPr lang="en-US" sz="1800" dirty="0" smtClean="0"/>
              <a:t>interviewed </a:t>
            </a:r>
            <a:r>
              <a:rPr lang="en-US" sz="1800" dirty="0"/>
              <a:t>from one starting point. </a:t>
            </a:r>
            <a:endParaRPr lang="en-US" sz="1800" dirty="0" smtClean="0"/>
          </a:p>
          <a:p>
            <a:pPr lvl="0"/>
            <a:r>
              <a:rPr lang="en-US" sz="1800" dirty="0" smtClean="0"/>
              <a:t>Mauritania: same </a:t>
            </a:r>
            <a:r>
              <a:rPr lang="en-US" sz="1800" dirty="0"/>
              <a:t>method was applied as in Gao, Timbuktu and </a:t>
            </a:r>
            <a:r>
              <a:rPr lang="en-US" sz="1800" dirty="0" err="1" smtClean="0"/>
              <a:t>Kidal</a:t>
            </a:r>
            <a:endParaRPr lang="en-US" sz="1800" dirty="0" smtClean="0"/>
          </a:p>
          <a:p>
            <a:pPr lvl="0"/>
            <a:r>
              <a:rPr lang="en-US" sz="1800" dirty="0" smtClean="0"/>
              <a:t>Niger: Listing </a:t>
            </a:r>
            <a:r>
              <a:rPr lang="en-US" sz="1800" dirty="0"/>
              <a:t>data was </a:t>
            </a:r>
            <a:r>
              <a:rPr lang="en-US" sz="1800" dirty="0" smtClean="0"/>
              <a:t>available, </a:t>
            </a:r>
            <a:r>
              <a:rPr lang="en-US" sz="1800" dirty="0"/>
              <a:t>thus a similar methodology to that of Bamako </a:t>
            </a:r>
            <a:endParaRPr lang="en-US" sz="1800" dirty="0" smtClean="0"/>
          </a:p>
          <a:p>
            <a:pPr lvl="0"/>
            <a:r>
              <a:rPr lang="en-US" sz="1800" dirty="0" smtClean="0"/>
              <a:t>Selecting </a:t>
            </a:r>
            <a:r>
              <a:rPr lang="en-US" sz="1800" dirty="0"/>
              <a:t>an individual in the household: </a:t>
            </a:r>
            <a:r>
              <a:rPr lang="en-US" sz="1800" dirty="0" smtClean="0"/>
              <a:t>all adults (18 years +) in </a:t>
            </a:r>
            <a:r>
              <a:rPr lang="en-US" sz="1800" dirty="0"/>
              <a:t>the </a:t>
            </a:r>
            <a:r>
              <a:rPr lang="en-US" sz="1800" dirty="0" err="1" smtClean="0"/>
              <a:t>hh</a:t>
            </a:r>
            <a:r>
              <a:rPr lang="en-US" sz="1800" dirty="0" smtClean="0"/>
              <a:t> </a:t>
            </a:r>
            <a:r>
              <a:rPr lang="en-US" sz="1800" dirty="0"/>
              <a:t>assigned a random birthdate using a prefabricated table. The </a:t>
            </a:r>
            <a:r>
              <a:rPr lang="en-US" sz="1800" dirty="0" smtClean="0"/>
              <a:t>person whose </a:t>
            </a:r>
            <a:r>
              <a:rPr lang="en-US" sz="1800" dirty="0"/>
              <a:t>artificial birthday was closest to the actual date was selected as the individual to participate in this </a:t>
            </a:r>
            <a:r>
              <a:rPr lang="en-US" sz="1800" dirty="0" smtClean="0"/>
              <a:t>study  </a:t>
            </a:r>
            <a:endParaRPr lang="en-US" sz="1800" dirty="0"/>
          </a:p>
          <a:p>
            <a:endParaRPr lang="en-US" sz="1800" dirty="0"/>
          </a:p>
        </p:txBody>
      </p:sp>
    </p:spTree>
    <p:extLst>
      <p:ext uri="{BB962C8B-B14F-4D97-AF65-F5344CB8AC3E}">
        <p14:creationId xmlns:p14="http://schemas.microsoft.com/office/powerpoint/2010/main" val="18392079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Widescreen Presentation.potx</Template>
  <TotalTime>0</TotalTime>
  <Words>1545</Words>
  <Application>Microsoft Office PowerPoint</Application>
  <PresentationFormat>On-screen Show (16:9)</PresentationFormat>
  <Paragraphs>150</Paragraphs>
  <Slides>12</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Calibri</vt:lpstr>
      <vt:lpstr>Times New Roman</vt:lpstr>
      <vt:lpstr>Tw Cen MT</vt:lpstr>
      <vt:lpstr>Wingdings</vt:lpstr>
      <vt:lpstr>Wingdings 2</vt:lpstr>
      <vt:lpstr>Widescreen Presentation</vt:lpstr>
      <vt:lpstr>think-cell Slide</vt:lpstr>
      <vt:lpstr>  Household Survey Using Mobile Phones in Mali   </vt:lpstr>
      <vt:lpstr>Background: Events of the Current Crisis in Mali </vt:lpstr>
      <vt:lpstr>Background: Mali Displaced people</vt:lpstr>
      <vt:lpstr>The Challenge: Obtaining information in a fragile environment </vt:lpstr>
      <vt:lpstr>Mobile phones offer new possibilities for collecting information from the displaced </vt:lpstr>
      <vt:lpstr>The Approach: Listening to Displaced People Survey – Mali   </vt:lpstr>
      <vt:lpstr>PowerPoint Presentation</vt:lpstr>
      <vt:lpstr>The Sample </vt:lpstr>
      <vt:lpstr>Sampling method </vt:lpstr>
      <vt:lpstr>Questions </vt:lpstr>
      <vt:lpstr>Challenges/Lessons Learnt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2010-04-19T20:53:40Z</dcterms:created>
  <dcterms:modified xsi:type="dcterms:W3CDTF">2015-11-20T13:59:41Z</dcterms:modified>
</cp:coreProperties>
</file>