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5" r:id="rId2"/>
    <p:sldId id="257" r:id="rId3"/>
    <p:sldId id="267" r:id="rId4"/>
    <p:sldId id="259" r:id="rId5"/>
    <p:sldId id="274" r:id="rId6"/>
    <p:sldId id="268" r:id="rId7"/>
    <p:sldId id="269" r:id="rId8"/>
    <p:sldId id="270" r:id="rId9"/>
    <p:sldId id="271" r:id="rId10"/>
    <p:sldId id="263" r:id="rId11"/>
    <p:sldId id="264" r:id="rId12"/>
    <p:sldId id="272" r:id="rId13"/>
    <p:sldId id="273" r:id="rId14"/>
    <p:sldId id="277" r:id="rId15"/>
    <p:sldId id="279" r:id="rId16"/>
    <p:sldId id="280" r:id="rId17"/>
    <p:sldId id="275" r:id="rId18"/>
    <p:sldId id="276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3587" autoAdjust="0"/>
  </p:normalViewPr>
  <p:slideViewPr>
    <p:cSldViewPr snapToGrid="0">
      <p:cViewPr varScale="1">
        <p:scale>
          <a:sx n="72" d="100"/>
          <a:sy n="72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9E6560-4B13-4234-9850-B6EF7A1D8576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EADE31-E49F-4C50-A3F5-95ACDADFB348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200" b="1" dirty="0" smtClean="0">
              <a:solidFill>
                <a:schemeClr val="accent2"/>
              </a:solidFill>
            </a:rPr>
            <a:t>Syrians and Host Communities</a:t>
          </a:r>
          <a:endParaRPr lang="en-US" sz="2200" b="1" dirty="0">
            <a:solidFill>
              <a:schemeClr val="accent2"/>
            </a:solidFill>
          </a:endParaRPr>
        </a:p>
      </dgm:t>
    </dgm:pt>
    <dgm:pt modelId="{CB97B64A-B0D2-4F53-B2F7-AE570F3A5987}" type="parTrans" cxnId="{F67D5304-D3E2-4FF6-A7AC-7E348DAF5566}">
      <dgm:prSet/>
      <dgm:spPr/>
      <dgm:t>
        <a:bodyPr/>
        <a:lstStyle/>
        <a:p>
          <a:endParaRPr lang="en-US" sz="3600"/>
        </a:p>
      </dgm:t>
    </dgm:pt>
    <dgm:pt modelId="{B52EE35A-8449-474A-B46D-74356CEF8034}" type="sibTrans" cxnId="{F67D5304-D3E2-4FF6-A7AC-7E348DAF5566}">
      <dgm:prSet/>
      <dgm:spPr/>
      <dgm:t>
        <a:bodyPr/>
        <a:lstStyle/>
        <a:p>
          <a:endParaRPr lang="en-US" sz="3600"/>
        </a:p>
      </dgm:t>
    </dgm:pt>
    <dgm:pt modelId="{4F0A95C8-3051-4619-A7D1-1766EB81E526}">
      <dgm:prSet phldrT="[Text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sz="18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Labor Market &amp; skills</a:t>
          </a:r>
          <a:endParaRPr lang="en-US" sz="18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gm:t>
    </dgm:pt>
    <dgm:pt modelId="{B3782DAD-A836-4C48-9402-2C20C1730885}" type="parTrans" cxnId="{38577522-F398-418E-B782-86AB3E31BB90}">
      <dgm:prSet/>
      <dgm:spPr/>
      <dgm:t>
        <a:bodyPr/>
        <a:lstStyle/>
        <a:p>
          <a:endParaRPr lang="en-US" sz="3600"/>
        </a:p>
      </dgm:t>
    </dgm:pt>
    <dgm:pt modelId="{AEEB2DA9-CD17-4ADE-B3EE-10916170BD9C}" type="sibTrans" cxnId="{38577522-F398-418E-B782-86AB3E31BB90}">
      <dgm:prSet/>
      <dgm:spPr/>
      <dgm:t>
        <a:bodyPr/>
        <a:lstStyle/>
        <a:p>
          <a:endParaRPr lang="en-US" sz="3600"/>
        </a:p>
      </dgm:t>
    </dgm:pt>
    <dgm:pt modelId="{AA0F581D-D437-4D6F-85E4-96597C33DE86}">
      <dgm:prSet phldrT="[Text]" custT="1"/>
      <dgm:spPr>
        <a:solidFill>
          <a:schemeClr val="tx2"/>
        </a:solidFill>
      </dgm:spPr>
      <dgm:t>
        <a:bodyPr/>
        <a:lstStyle/>
        <a:p>
          <a:r>
            <a:rPr lang="en-US" sz="1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Municipal Services</a:t>
          </a:r>
          <a:endParaRPr lang="en-US" sz="1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gm:t>
    </dgm:pt>
    <dgm:pt modelId="{53E9703E-5F1C-449D-8078-24953D3CE56D}" type="parTrans" cxnId="{2EA68DB4-FB75-4718-AC3E-3417691FEEE6}">
      <dgm:prSet/>
      <dgm:spPr/>
      <dgm:t>
        <a:bodyPr/>
        <a:lstStyle/>
        <a:p>
          <a:endParaRPr lang="en-US" sz="3600"/>
        </a:p>
      </dgm:t>
    </dgm:pt>
    <dgm:pt modelId="{3EF0EE6E-3213-4554-82E4-3EE97DCDF650}" type="sibTrans" cxnId="{2EA68DB4-FB75-4718-AC3E-3417691FEEE6}">
      <dgm:prSet/>
      <dgm:spPr/>
      <dgm:t>
        <a:bodyPr/>
        <a:lstStyle/>
        <a:p>
          <a:endParaRPr lang="en-US" sz="3600"/>
        </a:p>
      </dgm:t>
    </dgm:pt>
    <dgm:pt modelId="{92FDA456-49D7-4BA2-BF50-731274AB8CD7}">
      <dgm:prSet phldrT="[Text]" custT="1"/>
      <dgm:spPr>
        <a:ln>
          <a:solidFill>
            <a:schemeClr val="tx2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sz="20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Other</a:t>
          </a:r>
          <a:endParaRPr lang="en-US" sz="20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gm:t>
    </dgm:pt>
    <dgm:pt modelId="{221D09A5-F9FE-453C-A4EC-ABB2762E0E99}" type="parTrans" cxnId="{1472EF9F-A726-45B8-8009-16349B3F3FE6}">
      <dgm:prSet/>
      <dgm:spPr/>
      <dgm:t>
        <a:bodyPr/>
        <a:lstStyle/>
        <a:p>
          <a:endParaRPr lang="en-US" sz="3600"/>
        </a:p>
      </dgm:t>
    </dgm:pt>
    <dgm:pt modelId="{99A4136A-D7B3-42EE-93EA-E61B335AEBA0}" type="sibTrans" cxnId="{1472EF9F-A726-45B8-8009-16349B3F3FE6}">
      <dgm:prSet/>
      <dgm:spPr/>
      <dgm:t>
        <a:bodyPr/>
        <a:lstStyle/>
        <a:p>
          <a:endParaRPr lang="en-US" sz="3600"/>
        </a:p>
      </dgm:t>
    </dgm:pt>
    <dgm:pt modelId="{89C6CBA8-E599-420A-B9DC-15EECDC5A96B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2000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Education</a:t>
          </a:r>
          <a:endParaRPr lang="en-US" sz="2000" b="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gm:t>
    </dgm:pt>
    <dgm:pt modelId="{A22F2589-B9E5-4D5E-A869-987CC5A228B4}" type="parTrans" cxnId="{F50A87BB-8E08-4BE8-B81E-2CF3E16F5159}">
      <dgm:prSet/>
      <dgm:spPr/>
      <dgm:t>
        <a:bodyPr/>
        <a:lstStyle/>
        <a:p>
          <a:endParaRPr lang="en-US" sz="3600"/>
        </a:p>
      </dgm:t>
    </dgm:pt>
    <dgm:pt modelId="{C1AD401C-7A1C-476E-8A3C-0BEEE37D420A}" type="sibTrans" cxnId="{F50A87BB-8E08-4BE8-B81E-2CF3E16F5159}">
      <dgm:prSet/>
      <dgm:spPr/>
      <dgm:t>
        <a:bodyPr/>
        <a:lstStyle/>
        <a:p>
          <a:endParaRPr lang="en-US" sz="3600"/>
        </a:p>
      </dgm:t>
    </dgm:pt>
    <dgm:pt modelId="{2157306E-EFD4-43B9-9E83-5C2DD0205C82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sz="1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Welfare</a:t>
          </a:r>
          <a:endParaRPr lang="en-US" sz="1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gm:t>
    </dgm:pt>
    <dgm:pt modelId="{2DB7215F-6928-428A-9D54-2BB5EC50E714}" type="parTrans" cxnId="{6B1B05F9-2D1E-462F-9868-E8DC7496DD4C}">
      <dgm:prSet/>
      <dgm:spPr/>
      <dgm:t>
        <a:bodyPr/>
        <a:lstStyle/>
        <a:p>
          <a:endParaRPr lang="en-US" sz="3600"/>
        </a:p>
      </dgm:t>
    </dgm:pt>
    <dgm:pt modelId="{CB43FB87-63D4-4B24-B404-3DBAF1153244}" type="sibTrans" cxnId="{6B1B05F9-2D1E-462F-9868-E8DC7496DD4C}">
      <dgm:prSet/>
      <dgm:spPr/>
      <dgm:t>
        <a:bodyPr/>
        <a:lstStyle/>
        <a:p>
          <a:endParaRPr lang="en-US" sz="3600"/>
        </a:p>
      </dgm:t>
    </dgm:pt>
    <dgm:pt modelId="{017E26A9-D83C-4900-8A55-015EE9F49D68}" type="pres">
      <dgm:prSet presAssocID="{1D9E6560-4B13-4234-9850-B6EF7A1D8576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D26EE7C-F533-49F5-84F9-FBF6AB0B1CF4}" type="pres">
      <dgm:prSet presAssocID="{2DEADE31-E49F-4C50-A3F5-95ACDADFB348}" presName="Parent" presStyleLbl="node0" presStyleIdx="0" presStyleCnt="1" custScaleX="122011" custScaleY="116694" custLinFactNeighborX="-44" custLinFactNeighborY="-2535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0478DA1A-C37A-46AC-9F68-74640A187FA9}" type="pres">
      <dgm:prSet presAssocID="{2DEADE31-E49F-4C50-A3F5-95ACDADFB348}" presName="Accent2" presStyleLbl="node1" presStyleIdx="0" presStyleCnt="19"/>
      <dgm:spPr/>
    </dgm:pt>
    <dgm:pt modelId="{31AA9601-2A13-4AD7-9E6D-4E13D8384999}" type="pres">
      <dgm:prSet presAssocID="{2DEADE31-E49F-4C50-A3F5-95ACDADFB348}" presName="Accent3" presStyleLbl="node1" presStyleIdx="1" presStyleCnt="19"/>
      <dgm:spPr/>
    </dgm:pt>
    <dgm:pt modelId="{776F9F93-5ECD-4A63-91F7-975774497106}" type="pres">
      <dgm:prSet presAssocID="{2DEADE31-E49F-4C50-A3F5-95ACDADFB348}" presName="Accent4" presStyleLbl="node1" presStyleIdx="2" presStyleCnt="19"/>
      <dgm:spPr/>
    </dgm:pt>
    <dgm:pt modelId="{57C50FB8-6B27-4255-A755-235115724077}" type="pres">
      <dgm:prSet presAssocID="{2DEADE31-E49F-4C50-A3F5-95ACDADFB348}" presName="Accent5" presStyleLbl="node1" presStyleIdx="3" presStyleCnt="19"/>
      <dgm:spPr/>
    </dgm:pt>
    <dgm:pt modelId="{2767800C-98F0-42D9-8351-784E66A3E434}" type="pres">
      <dgm:prSet presAssocID="{2DEADE31-E49F-4C50-A3F5-95ACDADFB348}" presName="Accent6" presStyleLbl="node1" presStyleIdx="4" presStyleCnt="19" custLinFactX="400000" custLinFactY="-318981" custLinFactNeighborX="434353" custLinFactNeighborY="-400000"/>
      <dgm:spPr/>
    </dgm:pt>
    <dgm:pt modelId="{35E7AD36-2DF1-4D4A-9595-90A97E4354DA}" type="pres">
      <dgm:prSet presAssocID="{4F0A95C8-3051-4619-A7D1-1766EB81E526}" presName="Child1" presStyleLbl="node1" presStyleIdx="5" presStyleCnt="19" custScaleX="131203" custScaleY="119049" custLinFactNeighborX="-21891" custLinFactNeighborY="-15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8969EA5-3AB8-489E-847A-F023C8DB8E59}" type="pres">
      <dgm:prSet presAssocID="{4F0A95C8-3051-4619-A7D1-1766EB81E526}" presName="Accent7" presStyleCnt="0"/>
      <dgm:spPr/>
    </dgm:pt>
    <dgm:pt modelId="{5D61AAD7-B1E6-4AF7-8B65-30C205C6DA39}" type="pres">
      <dgm:prSet presAssocID="{4F0A95C8-3051-4619-A7D1-1766EB81E526}" presName="AccentHold1" presStyleLbl="node1" presStyleIdx="6" presStyleCnt="19" custScaleX="116300" custScaleY="106034" custLinFactY="-100000" custLinFactNeighborX="96767" custLinFactNeighborY="-162497"/>
      <dgm:spPr/>
    </dgm:pt>
    <dgm:pt modelId="{7CE88C93-D745-406A-A37F-A92927533FDA}" type="pres">
      <dgm:prSet presAssocID="{4F0A95C8-3051-4619-A7D1-1766EB81E526}" presName="Accent8" presStyleCnt="0"/>
      <dgm:spPr/>
    </dgm:pt>
    <dgm:pt modelId="{F1179856-8EC8-4CA5-B312-87D186E2E848}" type="pres">
      <dgm:prSet presAssocID="{4F0A95C8-3051-4619-A7D1-1766EB81E526}" presName="AccentHold2" presStyleLbl="node1" presStyleIdx="7" presStyleCnt="19"/>
      <dgm:spPr/>
    </dgm:pt>
    <dgm:pt modelId="{9B567138-89C9-4470-93DF-300211B61E27}" type="pres">
      <dgm:prSet presAssocID="{AA0F581D-D437-4D6F-85E4-96597C33DE86}" presName="Child2" presStyleLbl="node1" presStyleIdx="8" presStyleCnt="19" custScaleX="135366" custScaleY="140783" custLinFactNeighborX="-43164" custLinFactNeighborY="354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8CF3C2AC-A110-458C-94D8-0B3926C18F00}" type="pres">
      <dgm:prSet presAssocID="{AA0F581D-D437-4D6F-85E4-96597C33DE86}" presName="Accent9" presStyleCnt="0"/>
      <dgm:spPr/>
    </dgm:pt>
    <dgm:pt modelId="{30AA5CFE-195F-411C-B7E8-FCA0778684A1}" type="pres">
      <dgm:prSet presAssocID="{AA0F581D-D437-4D6F-85E4-96597C33DE86}" presName="AccentHold1" presStyleLbl="node1" presStyleIdx="9" presStyleCnt="19" custLinFactX="155377" custLinFactY="100000" custLinFactNeighborX="200000" custLinFactNeighborY="108232"/>
      <dgm:spPr/>
    </dgm:pt>
    <dgm:pt modelId="{0A53E7A9-414E-4BBA-920F-122125064A3C}" type="pres">
      <dgm:prSet presAssocID="{AA0F581D-D437-4D6F-85E4-96597C33DE86}" presName="Accent10" presStyleCnt="0"/>
      <dgm:spPr/>
    </dgm:pt>
    <dgm:pt modelId="{2EABBD3F-C4BE-40C5-AEBD-F6A8F29B3E7F}" type="pres">
      <dgm:prSet presAssocID="{AA0F581D-D437-4D6F-85E4-96597C33DE86}" presName="AccentHold2" presStyleLbl="node1" presStyleIdx="10" presStyleCnt="19"/>
      <dgm:spPr/>
    </dgm:pt>
    <dgm:pt modelId="{706A59D5-16DF-413C-B0E9-28F1B7218727}" type="pres">
      <dgm:prSet presAssocID="{AA0F581D-D437-4D6F-85E4-96597C33DE86}" presName="Accent11" presStyleCnt="0"/>
      <dgm:spPr/>
    </dgm:pt>
    <dgm:pt modelId="{E554F596-0240-4513-A411-91B1D44FA76F}" type="pres">
      <dgm:prSet presAssocID="{AA0F581D-D437-4D6F-85E4-96597C33DE86}" presName="AccentHold3" presStyleLbl="node1" presStyleIdx="11" presStyleCnt="19"/>
      <dgm:spPr/>
    </dgm:pt>
    <dgm:pt modelId="{A1EF6762-15E3-4AD8-A486-F34E06758B3E}" type="pres">
      <dgm:prSet presAssocID="{92FDA456-49D7-4BA2-BF50-731274AB8CD7}" presName="Child3" presStyleLbl="node1" presStyleIdx="12" presStyleCnt="19" custScaleX="139993" custScaleY="144734" custLinFactX="-12270" custLinFactNeighborX="-100000" custLinFactNeighborY="114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808424E-6277-401C-ABB6-A5BE30320B0D}" type="pres">
      <dgm:prSet presAssocID="{92FDA456-49D7-4BA2-BF50-731274AB8CD7}" presName="Accent12" presStyleCnt="0"/>
      <dgm:spPr/>
    </dgm:pt>
    <dgm:pt modelId="{C60483A4-8515-4D64-9F0F-8A7C26054A0D}" type="pres">
      <dgm:prSet presAssocID="{92FDA456-49D7-4BA2-BF50-731274AB8CD7}" presName="AccentHold1" presStyleLbl="node1" presStyleIdx="13" presStyleCnt="19"/>
      <dgm:spPr/>
    </dgm:pt>
    <dgm:pt modelId="{06C0A6EA-8BA3-420B-B21C-7BF1CB82C2C8}" type="pres">
      <dgm:prSet presAssocID="{89C6CBA8-E599-420A-B9DC-15EECDC5A96B}" presName="Child4" presStyleLbl="node1" presStyleIdx="14" presStyleCnt="19" custScaleX="147211" custScaleY="144036" custLinFactNeighborX="-46310" custLinFactNeighborY="-43103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F467ABE-F9A8-421C-8E97-4D90CC6141B3}" type="pres">
      <dgm:prSet presAssocID="{89C6CBA8-E599-420A-B9DC-15EECDC5A96B}" presName="Accent13" presStyleCnt="0"/>
      <dgm:spPr/>
    </dgm:pt>
    <dgm:pt modelId="{DF7B06C6-2BE1-4565-9E23-43D0D2BC0C6A}" type="pres">
      <dgm:prSet presAssocID="{89C6CBA8-E599-420A-B9DC-15EECDC5A96B}" presName="AccentHold1" presStyleLbl="node1" presStyleIdx="15" presStyleCnt="19"/>
      <dgm:spPr/>
    </dgm:pt>
    <dgm:pt modelId="{3E7FD833-3805-4AEE-8507-A71F9B0FD215}" type="pres">
      <dgm:prSet presAssocID="{2157306E-EFD4-43B9-9E83-5C2DD0205C82}" presName="Child5" presStyleLbl="node1" presStyleIdx="16" presStyleCnt="19" custScaleX="138149" custScaleY="127006" custLinFactX="-78247" custLinFactNeighborX="-100000" custLinFactNeighborY="11960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2CE349-80DA-4047-B66F-746262FD2811}" type="pres">
      <dgm:prSet presAssocID="{2157306E-EFD4-43B9-9E83-5C2DD0205C82}" presName="Accent15" presStyleCnt="0"/>
      <dgm:spPr/>
    </dgm:pt>
    <dgm:pt modelId="{ECD488F2-228F-4DBF-B50C-CC5D13EAF29B}" type="pres">
      <dgm:prSet presAssocID="{2157306E-EFD4-43B9-9E83-5C2DD0205C82}" presName="AccentHold2" presStyleLbl="node1" presStyleIdx="17" presStyleCnt="19"/>
      <dgm:spPr/>
    </dgm:pt>
    <dgm:pt modelId="{A397B586-F367-4A02-962E-8CB45B4952D0}" type="pres">
      <dgm:prSet presAssocID="{2157306E-EFD4-43B9-9E83-5C2DD0205C82}" presName="Accent16" presStyleCnt="0"/>
      <dgm:spPr/>
    </dgm:pt>
    <dgm:pt modelId="{4A5B1732-EE1A-4F12-B1D6-9B0DA6CD2730}" type="pres">
      <dgm:prSet presAssocID="{2157306E-EFD4-43B9-9E83-5C2DD0205C82}" presName="AccentHold3" presStyleLbl="node1" presStyleIdx="18" presStyleCnt="19"/>
      <dgm:spPr/>
    </dgm:pt>
  </dgm:ptLst>
  <dgm:cxnLst>
    <dgm:cxn modelId="{38577522-F398-418E-B782-86AB3E31BB90}" srcId="{2DEADE31-E49F-4C50-A3F5-95ACDADFB348}" destId="{4F0A95C8-3051-4619-A7D1-1766EB81E526}" srcOrd="0" destOrd="0" parTransId="{B3782DAD-A836-4C48-9402-2C20C1730885}" sibTransId="{AEEB2DA9-CD17-4ADE-B3EE-10916170BD9C}"/>
    <dgm:cxn modelId="{793A4261-D229-4148-8A5F-3A282A739A09}" type="presOf" srcId="{89C6CBA8-E599-420A-B9DC-15EECDC5A96B}" destId="{06C0A6EA-8BA3-420B-B21C-7BF1CB82C2C8}" srcOrd="0" destOrd="0" presId="urn:microsoft.com/office/officeart/2009/3/layout/CircleRelationship"/>
    <dgm:cxn modelId="{F67D5304-D3E2-4FF6-A7AC-7E348DAF5566}" srcId="{1D9E6560-4B13-4234-9850-B6EF7A1D8576}" destId="{2DEADE31-E49F-4C50-A3F5-95ACDADFB348}" srcOrd="0" destOrd="0" parTransId="{CB97B64A-B0D2-4F53-B2F7-AE570F3A5987}" sibTransId="{B52EE35A-8449-474A-B46D-74356CEF8034}"/>
    <dgm:cxn modelId="{FE69B0A2-3159-41BF-B42F-0872F7AF933C}" type="presOf" srcId="{4F0A95C8-3051-4619-A7D1-1766EB81E526}" destId="{35E7AD36-2DF1-4D4A-9595-90A97E4354DA}" srcOrd="0" destOrd="0" presId="urn:microsoft.com/office/officeart/2009/3/layout/CircleRelationship"/>
    <dgm:cxn modelId="{6B1B05F9-2D1E-462F-9868-E8DC7496DD4C}" srcId="{2DEADE31-E49F-4C50-A3F5-95ACDADFB348}" destId="{2157306E-EFD4-43B9-9E83-5C2DD0205C82}" srcOrd="4" destOrd="0" parTransId="{2DB7215F-6928-428A-9D54-2BB5EC50E714}" sibTransId="{CB43FB87-63D4-4B24-B404-3DBAF1153244}"/>
    <dgm:cxn modelId="{3DF7FBE1-98D8-4BAC-9155-4C57BB9C42B6}" type="presOf" srcId="{2157306E-EFD4-43B9-9E83-5C2DD0205C82}" destId="{3E7FD833-3805-4AEE-8507-A71F9B0FD215}" srcOrd="0" destOrd="0" presId="urn:microsoft.com/office/officeart/2009/3/layout/CircleRelationship"/>
    <dgm:cxn modelId="{5068C649-A6BA-4A7C-8D86-CC43EA5631AA}" type="presOf" srcId="{92FDA456-49D7-4BA2-BF50-731274AB8CD7}" destId="{A1EF6762-15E3-4AD8-A486-F34E06758B3E}" srcOrd="0" destOrd="0" presId="urn:microsoft.com/office/officeart/2009/3/layout/CircleRelationship"/>
    <dgm:cxn modelId="{F50A87BB-8E08-4BE8-B81E-2CF3E16F5159}" srcId="{2DEADE31-E49F-4C50-A3F5-95ACDADFB348}" destId="{89C6CBA8-E599-420A-B9DC-15EECDC5A96B}" srcOrd="3" destOrd="0" parTransId="{A22F2589-B9E5-4D5E-A869-987CC5A228B4}" sibTransId="{C1AD401C-7A1C-476E-8A3C-0BEEE37D420A}"/>
    <dgm:cxn modelId="{932664A8-02A8-4D41-9819-AABE83E6CABA}" type="presOf" srcId="{2DEADE31-E49F-4C50-A3F5-95ACDADFB348}" destId="{5D26EE7C-F533-49F5-84F9-FBF6AB0B1CF4}" srcOrd="0" destOrd="0" presId="urn:microsoft.com/office/officeart/2009/3/layout/CircleRelationship"/>
    <dgm:cxn modelId="{1472EF9F-A726-45B8-8009-16349B3F3FE6}" srcId="{2DEADE31-E49F-4C50-A3F5-95ACDADFB348}" destId="{92FDA456-49D7-4BA2-BF50-731274AB8CD7}" srcOrd="2" destOrd="0" parTransId="{221D09A5-F9FE-453C-A4EC-ABB2762E0E99}" sibTransId="{99A4136A-D7B3-42EE-93EA-E61B335AEBA0}"/>
    <dgm:cxn modelId="{2EA68DB4-FB75-4718-AC3E-3417691FEEE6}" srcId="{2DEADE31-E49F-4C50-A3F5-95ACDADFB348}" destId="{AA0F581D-D437-4D6F-85E4-96597C33DE86}" srcOrd="1" destOrd="0" parTransId="{53E9703E-5F1C-449D-8078-24953D3CE56D}" sibTransId="{3EF0EE6E-3213-4554-82E4-3EE97DCDF650}"/>
    <dgm:cxn modelId="{CC8ACB3A-F10D-464D-A308-3E5004F4AD52}" type="presOf" srcId="{AA0F581D-D437-4D6F-85E4-96597C33DE86}" destId="{9B567138-89C9-4470-93DF-300211B61E27}" srcOrd="0" destOrd="0" presId="urn:microsoft.com/office/officeart/2009/3/layout/CircleRelationship"/>
    <dgm:cxn modelId="{F8A21C33-2C25-458B-AA1F-59557D07CC6D}" type="presOf" srcId="{1D9E6560-4B13-4234-9850-B6EF7A1D8576}" destId="{017E26A9-D83C-4900-8A55-015EE9F49D68}" srcOrd="0" destOrd="0" presId="urn:microsoft.com/office/officeart/2009/3/layout/CircleRelationship"/>
    <dgm:cxn modelId="{38D3A161-7E24-47FD-A2C5-15AC44F1CD42}" type="presParOf" srcId="{017E26A9-D83C-4900-8A55-015EE9F49D68}" destId="{5D26EE7C-F533-49F5-84F9-FBF6AB0B1CF4}" srcOrd="0" destOrd="0" presId="urn:microsoft.com/office/officeart/2009/3/layout/CircleRelationship"/>
    <dgm:cxn modelId="{23874920-A810-454C-AC0B-D4BDF8E8D73F}" type="presParOf" srcId="{017E26A9-D83C-4900-8A55-015EE9F49D68}" destId="{0478DA1A-C37A-46AC-9F68-74640A187FA9}" srcOrd="1" destOrd="0" presId="urn:microsoft.com/office/officeart/2009/3/layout/CircleRelationship"/>
    <dgm:cxn modelId="{C62FBB36-B77F-4241-AE6F-595EDA5DFCE7}" type="presParOf" srcId="{017E26A9-D83C-4900-8A55-015EE9F49D68}" destId="{31AA9601-2A13-4AD7-9E6D-4E13D8384999}" srcOrd="2" destOrd="0" presId="urn:microsoft.com/office/officeart/2009/3/layout/CircleRelationship"/>
    <dgm:cxn modelId="{96338181-B0F6-4232-96C3-236ED037EF49}" type="presParOf" srcId="{017E26A9-D83C-4900-8A55-015EE9F49D68}" destId="{776F9F93-5ECD-4A63-91F7-975774497106}" srcOrd="3" destOrd="0" presId="urn:microsoft.com/office/officeart/2009/3/layout/CircleRelationship"/>
    <dgm:cxn modelId="{99FC4888-A8B2-48E6-A31F-269B88F7FC62}" type="presParOf" srcId="{017E26A9-D83C-4900-8A55-015EE9F49D68}" destId="{57C50FB8-6B27-4255-A755-235115724077}" srcOrd="4" destOrd="0" presId="urn:microsoft.com/office/officeart/2009/3/layout/CircleRelationship"/>
    <dgm:cxn modelId="{E1E38E19-DF0A-4A4C-BF3D-E3A0E965D76C}" type="presParOf" srcId="{017E26A9-D83C-4900-8A55-015EE9F49D68}" destId="{2767800C-98F0-42D9-8351-784E66A3E434}" srcOrd="5" destOrd="0" presId="urn:microsoft.com/office/officeart/2009/3/layout/CircleRelationship"/>
    <dgm:cxn modelId="{DCF25A61-8D13-4DD1-871D-A23846214342}" type="presParOf" srcId="{017E26A9-D83C-4900-8A55-015EE9F49D68}" destId="{35E7AD36-2DF1-4D4A-9595-90A97E4354DA}" srcOrd="6" destOrd="0" presId="urn:microsoft.com/office/officeart/2009/3/layout/CircleRelationship"/>
    <dgm:cxn modelId="{8F57B854-5B74-44E2-BF58-A89C2D77F801}" type="presParOf" srcId="{017E26A9-D83C-4900-8A55-015EE9F49D68}" destId="{98969EA5-3AB8-489E-847A-F023C8DB8E59}" srcOrd="7" destOrd="0" presId="urn:microsoft.com/office/officeart/2009/3/layout/CircleRelationship"/>
    <dgm:cxn modelId="{78CF2540-A5B3-4E42-BD0E-02C960847954}" type="presParOf" srcId="{98969EA5-3AB8-489E-847A-F023C8DB8E59}" destId="{5D61AAD7-B1E6-4AF7-8B65-30C205C6DA39}" srcOrd="0" destOrd="0" presId="urn:microsoft.com/office/officeart/2009/3/layout/CircleRelationship"/>
    <dgm:cxn modelId="{0CAC6F1B-A9CC-461C-A18D-24312BB68436}" type="presParOf" srcId="{017E26A9-D83C-4900-8A55-015EE9F49D68}" destId="{7CE88C93-D745-406A-A37F-A92927533FDA}" srcOrd="8" destOrd="0" presId="urn:microsoft.com/office/officeart/2009/3/layout/CircleRelationship"/>
    <dgm:cxn modelId="{CCFA0335-FF95-430E-A533-D6A90C0167C6}" type="presParOf" srcId="{7CE88C93-D745-406A-A37F-A92927533FDA}" destId="{F1179856-8EC8-4CA5-B312-87D186E2E848}" srcOrd="0" destOrd="0" presId="urn:microsoft.com/office/officeart/2009/3/layout/CircleRelationship"/>
    <dgm:cxn modelId="{DC2B8DA1-3D74-4B28-8B6B-A94E3BEF444F}" type="presParOf" srcId="{017E26A9-D83C-4900-8A55-015EE9F49D68}" destId="{9B567138-89C9-4470-93DF-300211B61E27}" srcOrd="9" destOrd="0" presId="urn:microsoft.com/office/officeart/2009/3/layout/CircleRelationship"/>
    <dgm:cxn modelId="{24AC6D7D-1FAC-4C30-9E8C-4FA3E25BE8EC}" type="presParOf" srcId="{017E26A9-D83C-4900-8A55-015EE9F49D68}" destId="{8CF3C2AC-A110-458C-94D8-0B3926C18F00}" srcOrd="10" destOrd="0" presId="urn:microsoft.com/office/officeart/2009/3/layout/CircleRelationship"/>
    <dgm:cxn modelId="{D7B754B8-87A3-4FE8-80DD-7C058BC03476}" type="presParOf" srcId="{8CF3C2AC-A110-458C-94D8-0B3926C18F00}" destId="{30AA5CFE-195F-411C-B7E8-FCA0778684A1}" srcOrd="0" destOrd="0" presId="urn:microsoft.com/office/officeart/2009/3/layout/CircleRelationship"/>
    <dgm:cxn modelId="{58A51089-443F-4542-A98F-F13D944E7777}" type="presParOf" srcId="{017E26A9-D83C-4900-8A55-015EE9F49D68}" destId="{0A53E7A9-414E-4BBA-920F-122125064A3C}" srcOrd="11" destOrd="0" presId="urn:microsoft.com/office/officeart/2009/3/layout/CircleRelationship"/>
    <dgm:cxn modelId="{BC447327-9B47-4089-905C-BC9D363058F4}" type="presParOf" srcId="{0A53E7A9-414E-4BBA-920F-122125064A3C}" destId="{2EABBD3F-C4BE-40C5-AEBD-F6A8F29B3E7F}" srcOrd="0" destOrd="0" presId="urn:microsoft.com/office/officeart/2009/3/layout/CircleRelationship"/>
    <dgm:cxn modelId="{DE39DD23-AE3D-406A-B2B9-7BF38A2FEF14}" type="presParOf" srcId="{017E26A9-D83C-4900-8A55-015EE9F49D68}" destId="{706A59D5-16DF-413C-B0E9-28F1B7218727}" srcOrd="12" destOrd="0" presId="urn:microsoft.com/office/officeart/2009/3/layout/CircleRelationship"/>
    <dgm:cxn modelId="{34DD8536-DDC5-4463-B3D0-C53AD19910B1}" type="presParOf" srcId="{706A59D5-16DF-413C-B0E9-28F1B7218727}" destId="{E554F596-0240-4513-A411-91B1D44FA76F}" srcOrd="0" destOrd="0" presId="urn:microsoft.com/office/officeart/2009/3/layout/CircleRelationship"/>
    <dgm:cxn modelId="{D9D33FA8-277A-4778-9676-B70147D42E1B}" type="presParOf" srcId="{017E26A9-D83C-4900-8A55-015EE9F49D68}" destId="{A1EF6762-15E3-4AD8-A486-F34E06758B3E}" srcOrd="13" destOrd="0" presId="urn:microsoft.com/office/officeart/2009/3/layout/CircleRelationship"/>
    <dgm:cxn modelId="{539E6140-7F91-4035-BF09-A68028C7C12C}" type="presParOf" srcId="{017E26A9-D83C-4900-8A55-015EE9F49D68}" destId="{4808424E-6277-401C-ABB6-A5BE30320B0D}" srcOrd="14" destOrd="0" presId="urn:microsoft.com/office/officeart/2009/3/layout/CircleRelationship"/>
    <dgm:cxn modelId="{74E97638-981F-4A7D-ABD8-9B844374476E}" type="presParOf" srcId="{4808424E-6277-401C-ABB6-A5BE30320B0D}" destId="{C60483A4-8515-4D64-9F0F-8A7C26054A0D}" srcOrd="0" destOrd="0" presId="urn:microsoft.com/office/officeart/2009/3/layout/CircleRelationship"/>
    <dgm:cxn modelId="{C0579B28-90C8-4956-BB37-C5CFA12BD021}" type="presParOf" srcId="{017E26A9-D83C-4900-8A55-015EE9F49D68}" destId="{06C0A6EA-8BA3-420B-B21C-7BF1CB82C2C8}" srcOrd="15" destOrd="0" presId="urn:microsoft.com/office/officeart/2009/3/layout/CircleRelationship"/>
    <dgm:cxn modelId="{8C652CE2-C453-4B6B-94FE-0AC19B2969A1}" type="presParOf" srcId="{017E26A9-D83C-4900-8A55-015EE9F49D68}" destId="{0F467ABE-F9A8-421C-8E97-4D90CC6141B3}" srcOrd="16" destOrd="0" presId="urn:microsoft.com/office/officeart/2009/3/layout/CircleRelationship"/>
    <dgm:cxn modelId="{F8DE7713-7146-4AEB-8EA0-FFCF93367C18}" type="presParOf" srcId="{0F467ABE-F9A8-421C-8E97-4D90CC6141B3}" destId="{DF7B06C6-2BE1-4565-9E23-43D0D2BC0C6A}" srcOrd="0" destOrd="0" presId="urn:microsoft.com/office/officeart/2009/3/layout/CircleRelationship"/>
    <dgm:cxn modelId="{743EFF82-872C-4C98-865A-F8E5EA1107E4}" type="presParOf" srcId="{017E26A9-D83C-4900-8A55-015EE9F49D68}" destId="{3E7FD833-3805-4AEE-8507-A71F9B0FD215}" srcOrd="17" destOrd="0" presId="urn:microsoft.com/office/officeart/2009/3/layout/CircleRelationship"/>
    <dgm:cxn modelId="{C986EA8C-F746-4B0D-AF67-39C8BD83420F}" type="presParOf" srcId="{017E26A9-D83C-4900-8A55-015EE9F49D68}" destId="{FA2CE349-80DA-4047-B66F-746262FD2811}" srcOrd="18" destOrd="0" presId="urn:microsoft.com/office/officeart/2009/3/layout/CircleRelationship"/>
    <dgm:cxn modelId="{E59B16ED-5D72-4939-A650-995241D324A6}" type="presParOf" srcId="{FA2CE349-80DA-4047-B66F-746262FD2811}" destId="{ECD488F2-228F-4DBF-B50C-CC5D13EAF29B}" srcOrd="0" destOrd="0" presId="urn:microsoft.com/office/officeart/2009/3/layout/CircleRelationship"/>
    <dgm:cxn modelId="{BB305404-5AE6-4F0B-997A-2EEE77CEA398}" type="presParOf" srcId="{017E26A9-D83C-4900-8A55-015EE9F49D68}" destId="{A397B586-F367-4A02-962E-8CB45B4952D0}" srcOrd="19" destOrd="0" presId="urn:microsoft.com/office/officeart/2009/3/layout/CircleRelationship"/>
    <dgm:cxn modelId="{005125BC-84D4-4F29-821E-052464B603E1}" type="presParOf" srcId="{A397B586-F367-4A02-962E-8CB45B4952D0}" destId="{4A5B1732-EE1A-4F12-B1D6-9B0DA6CD2730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26EE7C-F533-49F5-84F9-FBF6AB0B1CF4}">
      <dsp:nvSpPr>
        <dsp:cNvPr id="0" name=""/>
        <dsp:cNvSpPr/>
      </dsp:nvSpPr>
      <dsp:spPr>
        <a:xfrm>
          <a:off x="3196744" y="573194"/>
          <a:ext cx="3257572" cy="3116150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chemeClr val="accent2"/>
              </a:solidFill>
            </a:rPr>
            <a:t>Syrians and Host Communities</a:t>
          </a:r>
          <a:endParaRPr lang="en-US" sz="2200" b="1" kern="1200" dirty="0">
            <a:solidFill>
              <a:schemeClr val="accent2"/>
            </a:solidFill>
          </a:endParaRPr>
        </a:p>
      </dsp:txBody>
      <dsp:txXfrm>
        <a:off x="3673804" y="1029544"/>
        <a:ext cx="2303452" cy="2203450"/>
      </dsp:txXfrm>
    </dsp:sp>
    <dsp:sp modelId="{0478DA1A-C37A-46AC-9F68-74640A187FA9}">
      <dsp:nvSpPr>
        <dsp:cNvPr id="0" name=""/>
        <dsp:cNvSpPr/>
      </dsp:nvSpPr>
      <dsp:spPr>
        <a:xfrm>
          <a:off x="4312715" y="3335632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AA9601-2A13-4AD7-9E6D-4E13D8384999}">
      <dsp:nvSpPr>
        <dsp:cNvPr id="0" name=""/>
        <dsp:cNvSpPr/>
      </dsp:nvSpPr>
      <dsp:spPr>
        <a:xfrm>
          <a:off x="6333625" y="1947483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6F9F93-5ECD-4A63-91F7-975774497106}">
      <dsp:nvSpPr>
        <dsp:cNvPr id="0" name=""/>
        <dsp:cNvSpPr/>
      </dsp:nvSpPr>
      <dsp:spPr>
        <a:xfrm>
          <a:off x="5305097" y="3564683"/>
          <a:ext cx="296838" cy="2972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C50FB8-6B27-4255-A755-235115724077}">
      <dsp:nvSpPr>
        <dsp:cNvPr id="0" name=""/>
        <dsp:cNvSpPr/>
      </dsp:nvSpPr>
      <dsp:spPr>
        <a:xfrm>
          <a:off x="4372959" y="1163936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67800C-98F0-42D9-8351-784E66A3E434}">
      <dsp:nvSpPr>
        <dsp:cNvPr id="0" name=""/>
        <dsp:cNvSpPr/>
      </dsp:nvSpPr>
      <dsp:spPr>
        <a:xfrm>
          <a:off x="5491309" y="848224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7AD36-2DF1-4D4A-9595-90A97E4354DA}">
      <dsp:nvSpPr>
        <dsp:cNvPr id="0" name=""/>
        <dsp:cNvSpPr/>
      </dsp:nvSpPr>
      <dsp:spPr>
        <a:xfrm>
          <a:off x="2250127" y="1225585"/>
          <a:ext cx="1424190" cy="1292407"/>
        </a:xfrm>
        <a:prstGeom prst="ellipse">
          <a:avLst/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Labor Market &amp; skills</a:t>
          </a:r>
          <a:endParaRPr lang="en-US" sz="18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sp:txBody>
      <dsp:txXfrm>
        <a:off x="2458695" y="1414854"/>
        <a:ext cx="1007054" cy="913869"/>
      </dsp:txXfrm>
    </dsp:sp>
    <dsp:sp modelId="{5D61AAD7-B1E6-4AF7-8B65-30C205C6DA39}">
      <dsp:nvSpPr>
        <dsp:cNvPr id="0" name=""/>
        <dsp:cNvSpPr/>
      </dsp:nvSpPr>
      <dsp:spPr>
        <a:xfrm>
          <a:off x="4978303" y="384133"/>
          <a:ext cx="345222" cy="3152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179856-8EC8-4CA5-B312-87D186E2E848}">
      <dsp:nvSpPr>
        <dsp:cNvPr id="0" name=""/>
        <dsp:cNvSpPr/>
      </dsp:nvSpPr>
      <dsp:spPr>
        <a:xfrm>
          <a:off x="2759517" y="2749164"/>
          <a:ext cx="536718" cy="5368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567138-89C9-4470-93DF-300211B61E27}">
      <dsp:nvSpPr>
        <dsp:cNvPr id="0" name=""/>
        <dsp:cNvSpPr/>
      </dsp:nvSpPr>
      <dsp:spPr>
        <a:xfrm>
          <a:off x="5775554" y="652253"/>
          <a:ext cx="1469378" cy="1528353"/>
        </a:xfrm>
        <a:prstGeom prst="ellipse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Municipal Services</a:t>
          </a:r>
          <a:endParaRPr lang="en-US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sp:txBody>
      <dsp:txXfrm>
        <a:off x="5990739" y="876075"/>
        <a:ext cx="1039008" cy="1080709"/>
      </dsp:txXfrm>
    </dsp:sp>
    <dsp:sp modelId="{30AA5CFE-195F-411C-B7E8-FCA0778684A1}">
      <dsp:nvSpPr>
        <dsp:cNvPr id="0" name=""/>
        <dsp:cNvSpPr/>
      </dsp:nvSpPr>
      <dsp:spPr>
        <a:xfrm>
          <a:off x="7006244" y="2203394"/>
          <a:ext cx="296838" cy="29728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BBD3F-C4BE-40C5-AEBD-F6A8F29B3E7F}">
      <dsp:nvSpPr>
        <dsp:cNvPr id="0" name=""/>
        <dsp:cNvSpPr/>
      </dsp:nvSpPr>
      <dsp:spPr>
        <a:xfrm>
          <a:off x="2555235" y="3388123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4F596-0240-4513-A411-91B1D44FA76F}">
      <dsp:nvSpPr>
        <dsp:cNvPr id="0" name=""/>
        <dsp:cNvSpPr/>
      </dsp:nvSpPr>
      <dsp:spPr>
        <a:xfrm>
          <a:off x="4699919" y="3081766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EF6762-15E3-4AD8-A486-F34E06758B3E}">
      <dsp:nvSpPr>
        <dsp:cNvPr id="0" name=""/>
        <dsp:cNvSpPr/>
      </dsp:nvSpPr>
      <dsp:spPr>
        <a:xfrm>
          <a:off x="5510735" y="2480644"/>
          <a:ext cx="1519604" cy="1571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2">
              <a:lumMod val="60000"/>
              <a:lumOff val="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Other</a:t>
          </a:r>
          <a:endParaRPr lang="en-US" sz="20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sp:txBody>
      <dsp:txXfrm>
        <a:off x="5733276" y="2710748"/>
        <a:ext cx="1074522" cy="1111037"/>
      </dsp:txXfrm>
    </dsp:sp>
    <dsp:sp modelId="{C60483A4-8515-4D64-9F0F-8A7C26054A0D}">
      <dsp:nvSpPr>
        <dsp:cNvPr id="0" name=""/>
        <dsp:cNvSpPr/>
      </dsp:nvSpPr>
      <dsp:spPr>
        <a:xfrm>
          <a:off x="6640321" y="2673291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0A6EA-8BA3-420B-B21C-7BF1CB82C2C8}">
      <dsp:nvSpPr>
        <dsp:cNvPr id="0" name=""/>
        <dsp:cNvSpPr/>
      </dsp:nvSpPr>
      <dsp:spPr>
        <a:xfrm>
          <a:off x="3071841" y="2933120"/>
          <a:ext cx="1597954" cy="1563668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Education</a:t>
          </a:r>
          <a:endParaRPr lang="en-US" sz="2000" b="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sp:txBody>
      <dsp:txXfrm>
        <a:off x="3305856" y="3162114"/>
        <a:ext cx="1129924" cy="1105680"/>
      </dsp:txXfrm>
    </dsp:sp>
    <dsp:sp modelId="{DF7B06C6-2BE1-4565-9E23-43D0D2BC0C6A}">
      <dsp:nvSpPr>
        <dsp:cNvPr id="0" name=""/>
        <dsp:cNvSpPr/>
      </dsp:nvSpPr>
      <dsp:spPr>
        <a:xfrm>
          <a:off x="4800143" y="3603336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7FD833-3805-4AEE-8507-A71F9B0FD215}">
      <dsp:nvSpPr>
        <dsp:cNvPr id="0" name=""/>
        <dsp:cNvSpPr/>
      </dsp:nvSpPr>
      <dsp:spPr>
        <a:xfrm>
          <a:off x="2723967" y="-62970"/>
          <a:ext cx="1499587" cy="1378788"/>
        </a:xfrm>
        <a:prstGeom prst="ellipse">
          <a:avLst/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 Condensed" panose="020B0506020104020203" pitchFamily="34" charset="0"/>
            </a:rPr>
            <a:t>Welfare</a:t>
          </a:r>
          <a:endParaRPr lang="en-US" sz="1800" b="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ill Sans MT Condensed" panose="020B0506020104020203" pitchFamily="34" charset="0"/>
          </a:endParaRPr>
        </a:p>
      </dsp:txBody>
      <dsp:txXfrm>
        <a:off x="2943576" y="138949"/>
        <a:ext cx="1060369" cy="974950"/>
      </dsp:txXfrm>
    </dsp:sp>
    <dsp:sp modelId="{ECD488F2-228F-4DBF-B50C-CC5D13EAF29B}">
      <dsp:nvSpPr>
        <dsp:cNvPr id="0" name=""/>
        <dsp:cNvSpPr/>
      </dsp:nvSpPr>
      <dsp:spPr>
        <a:xfrm>
          <a:off x="3527353" y="1130532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5B1732-EE1A-4F12-B1D6-9B0DA6CD2730}">
      <dsp:nvSpPr>
        <dsp:cNvPr id="0" name=""/>
        <dsp:cNvSpPr/>
      </dsp:nvSpPr>
      <dsp:spPr>
        <a:xfrm>
          <a:off x="6033500" y="221007"/>
          <a:ext cx="215235" cy="2152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037F2B-0D24-437C-9466-2E1F51A6FCE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C3AAA-82D1-40CE-B794-AA507582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37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Focus</a:t>
            </a:r>
            <a:r>
              <a:rPr lang="en-US" sz="1200" baseline="0" dirty="0" smtClean="0"/>
              <a:t> groups -- </a:t>
            </a:r>
            <a:r>
              <a:rPr lang="en-US" sz="1200" dirty="0" smtClean="0"/>
              <a:t>where prompts are used to promote open-ended discussion and 	conversation in a group of approximately 8 – 12 people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Semi-structured</a:t>
            </a:r>
            <a:r>
              <a:rPr lang="en-US" sz="1200" baseline="0" dirty="0" smtClean="0"/>
              <a:t> interviews -- </a:t>
            </a:r>
            <a:r>
              <a:rPr lang="en-US" sz="1200" dirty="0" smtClean="0"/>
              <a:t>where conversation is encouraged with one 	or two respondents around a structured set of topics.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C3AAA-82D1-40CE-B794-AA507582F49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048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Camps: For the estimated 15 percent of the </a:t>
            </a:r>
            <a:r>
              <a:rPr lang="en-US" dirty="0" err="1" smtClean="0"/>
              <a:t>SuTP</a:t>
            </a:r>
            <a:r>
              <a:rPr lang="en-US" dirty="0" smtClean="0"/>
              <a:t> population living in camps in Turkey. in which the camps are clusters.  Using the camp administrative lists held by AFAD as a sampling frame, camps will be selected as the primary sampling unit, and households in the second stage.  </a:t>
            </a:r>
            <a:endParaRPr lang="en-US" dirty="0" smtClean="0">
              <a:effectLst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C3AAA-82D1-40CE-B794-AA507582F49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0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The primary respondents for the qualitative work will be </a:t>
            </a:r>
          </a:p>
          <a:p>
            <a:pPr lvl="0"/>
            <a:r>
              <a:rPr lang="en-US" dirty="0" smtClean="0"/>
              <a:t>Syrian and Turkish families, drawn from the same sample used for the quantitative work. Sub-sets of special interest groups from within the refugee and host population – such as women, children, youth, community leaders – will be identified and also approached. There will also be targeting of those who provide services in connection with </a:t>
            </a:r>
            <a:r>
              <a:rPr lang="en-US" dirty="0" err="1" smtClean="0"/>
              <a:t>SuTP</a:t>
            </a:r>
            <a:r>
              <a:rPr lang="en-US" dirty="0" smtClean="0"/>
              <a:t> including: teachers, municipal authorities, Social Solidarity Foundations, employers and shop keepers.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C3AAA-82D1-40CE-B794-AA507582F49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10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Perceptions of and experience of changes in …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C3AAA-82D1-40CE-B794-AA507582F49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10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10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43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3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167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3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4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7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5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319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8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B2F95-F634-4B7B-A086-0472B8D51C37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E21E6-0E85-4B18-8C31-F1088847AA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38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wwiseman@worldbank.org" TargetMode="External"/><Relationship Id="rId2" Type="http://schemas.openxmlformats.org/officeDocument/2006/relationships/hyperlink" Target="mailto:jdeberry@worldba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benner@worldbank.or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8775" y="149212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Gill Sans MT Condensed" panose="020B0506020104020203" pitchFamily="34" charset="0"/>
              </a:rPr>
              <a:t>Socio-economic Assessment </a:t>
            </a:r>
            <a:br>
              <a:rPr lang="en-US" dirty="0" smtClean="0">
                <a:latin typeface="Gill Sans MT Condensed" panose="020B0506020104020203" pitchFamily="34" charset="0"/>
              </a:rPr>
            </a:br>
            <a:r>
              <a:rPr lang="en-US" dirty="0" smtClean="0">
                <a:latin typeface="Gill Sans MT Condensed" panose="020B0506020104020203" pitchFamily="34" charset="0"/>
              </a:rPr>
              <a:t>of the Impact of </a:t>
            </a:r>
            <a:br>
              <a:rPr lang="en-US" dirty="0" smtClean="0">
                <a:latin typeface="Gill Sans MT Condensed" panose="020B0506020104020203" pitchFamily="34" charset="0"/>
              </a:rPr>
            </a:br>
            <a:r>
              <a:rPr lang="en-US" i="1" dirty="0" smtClean="0">
                <a:latin typeface="Gill Sans MT Condensed" panose="020B0506020104020203" pitchFamily="34" charset="0"/>
              </a:rPr>
              <a:t>Syrians under Temporary Protection (</a:t>
            </a:r>
            <a:r>
              <a:rPr lang="en-US" i="1" dirty="0" err="1" smtClean="0">
                <a:latin typeface="Gill Sans MT Condensed" panose="020B0506020104020203" pitchFamily="34" charset="0"/>
              </a:rPr>
              <a:t>SuTPs</a:t>
            </a:r>
            <a:r>
              <a:rPr lang="en-US" i="1" dirty="0" smtClean="0">
                <a:latin typeface="Gill Sans MT Condensed" panose="020B0506020104020203" pitchFamily="34" charset="0"/>
              </a:rPr>
              <a:t>) </a:t>
            </a:r>
            <a:r>
              <a:rPr lang="en-US" dirty="0" smtClean="0">
                <a:latin typeface="Gill Sans MT Condensed" panose="020B0506020104020203" pitchFamily="34" charset="0"/>
              </a:rPr>
              <a:t/>
            </a:r>
            <a:br>
              <a:rPr lang="en-US" dirty="0" smtClean="0">
                <a:latin typeface="Gill Sans MT Condensed" panose="020B0506020104020203" pitchFamily="34" charset="0"/>
              </a:rPr>
            </a:br>
            <a:r>
              <a:rPr lang="en-US" dirty="0" smtClean="0">
                <a:latin typeface="Gill Sans MT Condensed" panose="020B0506020104020203" pitchFamily="34" charset="0"/>
              </a:rPr>
              <a:t>on Turkish Hosting Communities</a:t>
            </a:r>
            <a:endParaRPr lang="en-US" dirty="0">
              <a:latin typeface="Gill Sans MT Condensed" panose="020B0506020104020203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937376" y="19169"/>
            <a:ext cx="1627173" cy="1763282"/>
            <a:chOff x="1115616" y="3487355"/>
            <a:chExt cx="632562" cy="633671"/>
          </a:xfrm>
        </p:grpSpPr>
        <p:grpSp>
          <p:nvGrpSpPr>
            <p:cNvPr id="4" name="Group 3"/>
            <p:cNvGrpSpPr/>
            <p:nvPr/>
          </p:nvGrpSpPr>
          <p:grpSpPr>
            <a:xfrm>
              <a:off x="1115616" y="3487355"/>
              <a:ext cx="632562" cy="633671"/>
              <a:chOff x="4875600" y="2536193"/>
              <a:chExt cx="475253" cy="475253"/>
            </a:xfrm>
            <a:solidFill>
              <a:schemeClr val="bg1"/>
            </a:solidFill>
          </p:grpSpPr>
          <p:sp>
            <p:nvSpPr>
              <p:cNvPr id="6" name="Oval 5"/>
              <p:cNvSpPr/>
              <p:nvPr/>
            </p:nvSpPr>
            <p:spPr>
              <a:xfrm>
                <a:off x="4875600" y="2536193"/>
                <a:ext cx="475253" cy="475253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" name="Freeform 11"/>
              <p:cNvSpPr>
                <a:spLocks/>
              </p:cNvSpPr>
              <p:nvPr/>
            </p:nvSpPr>
            <p:spPr bwMode="auto">
              <a:xfrm>
                <a:off x="5015568" y="2676392"/>
                <a:ext cx="195315" cy="194853"/>
              </a:xfrm>
              <a:custGeom>
                <a:avLst/>
                <a:gdLst>
                  <a:gd name="T0" fmla="*/ 208 w 358"/>
                  <a:gd name="T1" fmla="*/ 207 h 357"/>
                  <a:gd name="T2" fmla="*/ 126 w 358"/>
                  <a:gd name="T3" fmla="*/ 255 h 357"/>
                  <a:gd name="T4" fmla="*/ 46 w 358"/>
                  <a:gd name="T5" fmla="*/ 253 h 357"/>
                  <a:gd name="T6" fmla="*/ 56 w 358"/>
                  <a:gd name="T7" fmla="*/ 334 h 357"/>
                  <a:gd name="T8" fmla="*/ 251 w 358"/>
                  <a:gd name="T9" fmla="*/ 250 h 357"/>
                  <a:gd name="T10" fmla="*/ 335 w 358"/>
                  <a:gd name="T11" fmla="*/ 55 h 357"/>
                  <a:gd name="T12" fmla="*/ 254 w 358"/>
                  <a:gd name="T13" fmla="*/ 45 h 357"/>
                  <a:gd name="T14" fmla="*/ 256 w 358"/>
                  <a:gd name="T15" fmla="*/ 125 h 357"/>
                  <a:gd name="T16" fmla="*/ 208 w 358"/>
                  <a:gd name="T17" fmla="*/ 207 h 3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58" h="357">
                    <a:moveTo>
                      <a:pt x="208" y="207"/>
                    </a:moveTo>
                    <a:cubicBezTo>
                      <a:pt x="177" y="239"/>
                      <a:pt x="140" y="269"/>
                      <a:pt x="126" y="255"/>
                    </a:cubicBezTo>
                    <a:cubicBezTo>
                      <a:pt x="105" y="234"/>
                      <a:pt x="92" y="216"/>
                      <a:pt x="46" y="253"/>
                    </a:cubicBezTo>
                    <a:cubicBezTo>
                      <a:pt x="0" y="290"/>
                      <a:pt x="36" y="314"/>
                      <a:pt x="56" y="334"/>
                    </a:cubicBezTo>
                    <a:cubicBezTo>
                      <a:pt x="79" y="357"/>
                      <a:pt x="165" y="335"/>
                      <a:pt x="251" y="250"/>
                    </a:cubicBezTo>
                    <a:cubicBezTo>
                      <a:pt x="336" y="165"/>
                      <a:pt x="358" y="78"/>
                      <a:pt x="335" y="55"/>
                    </a:cubicBezTo>
                    <a:cubicBezTo>
                      <a:pt x="315" y="35"/>
                      <a:pt x="290" y="0"/>
                      <a:pt x="254" y="45"/>
                    </a:cubicBezTo>
                    <a:cubicBezTo>
                      <a:pt x="217" y="91"/>
                      <a:pt x="235" y="104"/>
                      <a:pt x="256" y="125"/>
                    </a:cubicBezTo>
                    <a:cubicBezTo>
                      <a:pt x="270" y="139"/>
                      <a:pt x="240" y="176"/>
                      <a:pt x="208" y="20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pic>
          <p:nvPicPr>
            <p:cNvPr id="5" name="Picture 4" descr="http://www.worldbank.org/content/dam/Worldbank/WBG_Horizontal-RGB-web_300x59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9596"/>
            <a:stretch/>
          </p:blipFill>
          <p:spPr bwMode="auto">
            <a:xfrm>
              <a:off x="1213544" y="3597403"/>
              <a:ext cx="435006" cy="41928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</p:pic>
      </p:grpSp>
      <p:cxnSp>
        <p:nvCxnSpPr>
          <p:cNvPr id="9" name="Straight Connector 8"/>
          <p:cNvCxnSpPr/>
          <p:nvPr/>
        </p:nvCxnSpPr>
        <p:spPr>
          <a:xfrm flipV="1">
            <a:off x="2818642" y="884768"/>
            <a:ext cx="8742947" cy="160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818642" y="4109564"/>
            <a:ext cx="8742947" cy="16042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189281" y="4296229"/>
            <a:ext cx="1004324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Presented by: Anna Gueorguieva</a:t>
            </a:r>
          </a:p>
          <a:p>
            <a:pPr algn="ctr"/>
            <a:endParaRPr lang="en-US" sz="2400" dirty="0" smtClean="0"/>
          </a:p>
          <a:p>
            <a:r>
              <a:rPr lang="en-US" sz="2400" dirty="0" smtClean="0"/>
              <a:t>Joint work by the Turkey Social, Urban, Rural and Resilience (SURR), Social Protection and Labor (SPL) and Poverty teams</a:t>
            </a:r>
          </a:p>
          <a:p>
            <a:endParaRPr lang="en-US" sz="2400" dirty="0"/>
          </a:p>
          <a:p>
            <a:r>
              <a:rPr lang="en-US" sz="2400" dirty="0" smtClean="0"/>
              <a:t>Key contacts: Joanna De Berry, William Wiseman and Holly Benner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794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Field </a:t>
            </a:r>
            <a:r>
              <a:rPr lang="en-US" sz="3600" dirty="0"/>
              <a:t>implementation commencing January </a:t>
            </a:r>
            <a:r>
              <a:rPr lang="en-US" sz="3600" dirty="0" smtClean="0"/>
              <a:t>2016</a:t>
            </a:r>
          </a:p>
          <a:p>
            <a:r>
              <a:rPr lang="en-US" sz="3600" dirty="0" smtClean="0"/>
              <a:t>Expect Cost </a:t>
            </a:r>
            <a:r>
              <a:rPr lang="en-US" sz="3600" dirty="0"/>
              <a:t>$</a:t>
            </a:r>
            <a:r>
              <a:rPr lang="en-US" sz="3600" dirty="0" smtClean="0"/>
              <a:t>600,000 for both quantitative and qualitative work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263221" y="335239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AND COST INVOLVED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93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dirty="0" smtClean="0"/>
              <a:t>Syrian </a:t>
            </a:r>
            <a:r>
              <a:rPr lang="en-US" sz="3600" dirty="0"/>
              <a:t>and Turkish </a:t>
            </a:r>
            <a:r>
              <a:rPr lang="en-US" sz="3600" dirty="0" smtClean="0"/>
              <a:t>families</a:t>
            </a:r>
          </a:p>
          <a:p>
            <a:pPr lvl="0"/>
            <a:r>
              <a:rPr lang="en-US" sz="3600" dirty="0" smtClean="0"/>
              <a:t>Same </a:t>
            </a:r>
            <a:r>
              <a:rPr lang="en-US" sz="3600" dirty="0"/>
              <a:t>sample </a:t>
            </a:r>
            <a:r>
              <a:rPr lang="en-US" sz="3600" dirty="0" smtClean="0"/>
              <a:t>as quantitative work </a:t>
            </a:r>
          </a:p>
          <a:p>
            <a:pPr lvl="0"/>
            <a:r>
              <a:rPr lang="en-US" sz="3600" dirty="0" smtClean="0"/>
              <a:t>Sub-sets </a:t>
            </a:r>
            <a:r>
              <a:rPr lang="en-US" sz="3600" dirty="0"/>
              <a:t>of special interest </a:t>
            </a:r>
            <a:r>
              <a:rPr lang="en-US" sz="3600" dirty="0" smtClean="0"/>
              <a:t>groups --women</a:t>
            </a:r>
            <a:r>
              <a:rPr lang="en-US" sz="3600" dirty="0"/>
              <a:t>, children, youth, community </a:t>
            </a:r>
            <a:r>
              <a:rPr lang="en-US" sz="3600" dirty="0" smtClean="0"/>
              <a:t>leaders  </a:t>
            </a:r>
          </a:p>
          <a:p>
            <a:pPr lvl="0"/>
            <a:r>
              <a:rPr lang="en-US" sz="3600" dirty="0" smtClean="0"/>
              <a:t>Service providers to </a:t>
            </a:r>
            <a:r>
              <a:rPr lang="en-US" sz="3600" dirty="0" err="1" smtClean="0"/>
              <a:t>SuTPs</a:t>
            </a:r>
            <a:r>
              <a:rPr lang="en-US" sz="3600" dirty="0" smtClean="0"/>
              <a:t> -- </a:t>
            </a:r>
            <a:r>
              <a:rPr lang="en-US" sz="3600" dirty="0"/>
              <a:t>teachers, municipal authorities, Social Solidarity Foundations, employers and shop </a:t>
            </a:r>
            <a:r>
              <a:rPr lang="en-US" sz="3600" dirty="0" smtClean="0"/>
              <a:t>keepers</a:t>
            </a:r>
            <a:endParaRPr lang="en-US" sz="3600" dirty="0"/>
          </a:p>
          <a:p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METHODS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949712" y="1187205"/>
            <a:ext cx="3267446" cy="6384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4000" i="1" dirty="0"/>
              <a:t>Target groups</a:t>
            </a:r>
            <a:r>
              <a:rPr lang="en-US" sz="4000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92679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12</a:t>
            </a:fld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949712" y="1254530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Turkish Families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949712" y="3609883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Syrian Families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59512" y="1156497"/>
            <a:ext cx="8305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Services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Labor </a:t>
            </a:r>
            <a:r>
              <a:rPr lang="en-US" sz="2000" dirty="0"/>
              <a:t>market </a:t>
            </a:r>
            <a:endParaRPr lang="en-US" sz="2000" dirty="0" smtClean="0"/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Household </a:t>
            </a:r>
            <a:r>
              <a:rPr lang="en-US" sz="2000" dirty="0"/>
              <a:t>stresses </a:t>
            </a:r>
            <a:endParaRPr lang="en-US" sz="2000" dirty="0" smtClean="0"/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Positive </a:t>
            </a:r>
            <a:r>
              <a:rPr lang="en-US" sz="2000" dirty="0"/>
              <a:t>and negative impact of </a:t>
            </a:r>
            <a:r>
              <a:rPr lang="en-US" sz="2000" dirty="0" err="1"/>
              <a:t>SuTP</a:t>
            </a:r>
            <a:endParaRPr lang="en-US" sz="2000" dirty="0"/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Interactions </a:t>
            </a:r>
            <a:r>
              <a:rPr lang="en-US" sz="2000" dirty="0"/>
              <a:t>with </a:t>
            </a:r>
            <a:r>
              <a:rPr lang="en-US" sz="2000" dirty="0" err="1"/>
              <a:t>SuTP</a:t>
            </a:r>
            <a:endParaRPr lang="en-US" sz="2000" dirty="0"/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Priority areas where policy and services need to change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59511" y="3537999"/>
            <a:ext cx="760900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000" dirty="0" smtClean="0"/>
              <a:t>Additional questions: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 smtClean="0"/>
              <a:t>Household </a:t>
            </a:r>
            <a:r>
              <a:rPr lang="en-US" sz="2000" dirty="0"/>
              <a:t>decision making dynamics and coping </a:t>
            </a:r>
            <a:r>
              <a:rPr lang="en-US" sz="2000" dirty="0" smtClean="0"/>
              <a:t>resources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8" name="Rounded Rectangle 7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SURVEY TOPICS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49712" y="4586742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Employers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159511" y="4586742"/>
            <a:ext cx="7609007" cy="1133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Labor market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Preferences and demand for </a:t>
            </a:r>
            <a:r>
              <a:rPr lang="en-US" sz="2000" dirty="0" err="1"/>
              <a:t>SuTP</a:t>
            </a:r>
            <a:r>
              <a:rPr lang="en-US" sz="2000" dirty="0"/>
              <a:t>/Turkish employees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Trends in job creation over time</a:t>
            </a:r>
          </a:p>
        </p:txBody>
      </p:sp>
    </p:spTree>
    <p:extLst>
      <p:ext uri="{BB962C8B-B14F-4D97-AF65-F5344CB8AC3E}">
        <p14:creationId xmlns:p14="http://schemas.microsoft.com/office/powerpoint/2010/main" val="23911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13</a:t>
            </a:fld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949712" y="1322888"/>
            <a:ext cx="1989776" cy="6384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Teachers/School administrators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59512" y="1156497"/>
            <a:ext cx="830580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requency </a:t>
            </a:r>
            <a:r>
              <a:rPr lang="en-US" dirty="0"/>
              <a:t>of social contact within and outside of nationality/ethnic group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Type </a:t>
            </a:r>
            <a:r>
              <a:rPr lang="en-US" dirty="0"/>
              <a:t>of support received from nationality/ethnic group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Level </a:t>
            </a:r>
            <a:r>
              <a:rPr lang="en-US" dirty="0"/>
              <a:t>of connection to communities in Syria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Levels </a:t>
            </a:r>
            <a:r>
              <a:rPr lang="en-US" dirty="0"/>
              <a:t>of trust within Turkish communities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81689" y="2722121"/>
            <a:ext cx="8272111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Satisfaction </a:t>
            </a:r>
            <a:r>
              <a:rPr lang="en-US" dirty="0"/>
              <a:t>levels on issues such as food, housing, health, income/employment, education, security, justice, municipal services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Satisfaction </a:t>
            </a:r>
            <a:r>
              <a:rPr lang="en-US" dirty="0"/>
              <a:t>levels with overall quality of life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Satisfaction </a:t>
            </a:r>
            <a:r>
              <a:rPr lang="en-US" dirty="0"/>
              <a:t>levels compared to one year ago and four years ago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QUALITATIVE SURVEY TOPICS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49712" y="2771799"/>
            <a:ext cx="1989776" cy="6384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Municipal Authorities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49712" y="4416721"/>
            <a:ext cx="1989776" cy="6384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Social Solidarity Foundations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130684" y="4371877"/>
            <a:ext cx="817412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Services </a:t>
            </a:r>
            <a:r>
              <a:rPr lang="en-US" dirty="0"/>
              <a:t>over time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Applicants </a:t>
            </a:r>
            <a:r>
              <a:rPr lang="en-US" dirty="0"/>
              <a:t>and needs </a:t>
            </a:r>
            <a:endParaRPr lang="en-US" dirty="0" smtClean="0"/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Household </a:t>
            </a:r>
            <a:r>
              <a:rPr lang="en-US" dirty="0"/>
              <a:t>stresses over time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dirty="0"/>
              <a:t>Priority areas where policy, services or resource allocation needs to change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814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Access to the camps via AFAD</a:t>
            </a:r>
          </a:p>
          <a:p>
            <a:r>
              <a:rPr lang="en-US" sz="4400" dirty="0" smtClean="0"/>
              <a:t>Finalization of sampling strategy with DGMM</a:t>
            </a:r>
          </a:p>
          <a:p>
            <a:r>
              <a:rPr lang="en-US" sz="4400" dirty="0" smtClean="0"/>
              <a:t>Finalization of quantitative survey modules with line ministries</a:t>
            </a:r>
          </a:p>
          <a:p>
            <a:r>
              <a:rPr lang="en-US" sz="4400" dirty="0" smtClean="0"/>
              <a:t>Choice of implementing university/research institution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IMPLEMENTATION ISSUES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5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Key corresponding contacts: </a:t>
            </a:r>
          </a:p>
          <a:p>
            <a:pPr marL="0" indent="0">
              <a:buNone/>
            </a:pPr>
            <a:r>
              <a:rPr lang="en-US" sz="3600" dirty="0" smtClean="0"/>
              <a:t>Joanna </a:t>
            </a:r>
            <a:r>
              <a:rPr lang="en-US" sz="3600" dirty="0"/>
              <a:t>De Berry </a:t>
            </a:r>
            <a:r>
              <a:rPr lang="en-US" sz="3600" dirty="0" smtClean="0">
                <a:hlinkClick r:id="rId2"/>
              </a:rPr>
              <a:t>jdeberry@worldbank.org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William </a:t>
            </a:r>
            <a:r>
              <a:rPr lang="en-US" sz="3600" dirty="0"/>
              <a:t>Wiseman </a:t>
            </a:r>
            <a:r>
              <a:rPr lang="en-US" sz="3600" dirty="0" smtClean="0">
                <a:hlinkClick r:id="rId3"/>
              </a:rPr>
              <a:t>wwiseman@worldbank.org</a:t>
            </a:r>
            <a:endParaRPr lang="en-US" sz="3600" dirty="0" smtClean="0"/>
          </a:p>
          <a:p>
            <a:pPr marL="0" indent="0">
              <a:buNone/>
            </a:pPr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Holly Benner </a:t>
            </a:r>
            <a:r>
              <a:rPr lang="en-US" sz="3600" dirty="0" smtClean="0">
                <a:hlinkClick r:id="rId4"/>
              </a:rPr>
              <a:t>hbenner@worldbank.org</a:t>
            </a:r>
            <a:endParaRPr lang="en-US" sz="3600" dirty="0" smtClean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YOU! 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98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ANNEXES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0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1985"/>
            <a:ext cx="10870580" cy="4744978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Whether permits should be granted to </a:t>
            </a:r>
            <a:r>
              <a:rPr lang="en-US" sz="1600" dirty="0" err="1" smtClean="0"/>
              <a:t>SuTP</a:t>
            </a:r>
            <a:r>
              <a:rPr lang="en-US" sz="1600" dirty="0" smtClean="0"/>
              <a:t> and how this can be done with positive consequences for Turkish workers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I</a:t>
            </a:r>
            <a:r>
              <a:rPr lang="en-US" sz="1600" dirty="0" smtClean="0"/>
              <a:t>mproved quantification of skills amongst </a:t>
            </a:r>
            <a:r>
              <a:rPr lang="en-US" sz="1600" dirty="0" err="1" smtClean="0"/>
              <a:t>SuTP</a:t>
            </a:r>
            <a:r>
              <a:rPr lang="en-US" sz="1600" dirty="0" smtClean="0"/>
              <a:t> workers to understand what they bring to the Turkish labor market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>
                <a:cs typeface="Times New Roman" panose="02020603050405020304" pitchFamily="18" charset="0"/>
              </a:rPr>
              <a:t>What employment and training services will </a:t>
            </a:r>
            <a:r>
              <a:rPr lang="en-US" sz="1600" dirty="0" err="1" smtClean="0">
                <a:cs typeface="Times New Roman" panose="02020603050405020304" pitchFamily="18" charset="0"/>
              </a:rPr>
              <a:t>SuTPs</a:t>
            </a:r>
            <a:r>
              <a:rPr lang="en-US" sz="1600" dirty="0" smtClean="0">
                <a:cs typeface="Times New Roman" panose="02020603050405020304" pitchFamily="18" charset="0"/>
              </a:rPr>
              <a:t> need to integrate into the Turkish labor market?</a:t>
            </a:r>
            <a:endParaRPr lang="en-US" sz="16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I</a:t>
            </a:r>
            <a:r>
              <a:rPr lang="en-US" sz="1600" dirty="0" smtClean="0"/>
              <a:t>mproved </a:t>
            </a:r>
            <a:r>
              <a:rPr lang="en-US" sz="1600" dirty="0"/>
              <a:t>quantification </a:t>
            </a:r>
            <a:r>
              <a:rPr lang="en-US" sz="1600" dirty="0" smtClean="0"/>
              <a:t>of current impact of </a:t>
            </a:r>
            <a:r>
              <a:rPr lang="en-US" sz="1600" dirty="0" err="1"/>
              <a:t>SuTP</a:t>
            </a:r>
            <a:r>
              <a:rPr lang="en-US" sz="1600" dirty="0"/>
              <a:t> workers on the Turkish labor </a:t>
            </a:r>
            <a:r>
              <a:rPr lang="en-US" sz="1600" dirty="0" smtClean="0"/>
              <a:t>force</a:t>
            </a: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Improved analysis of </a:t>
            </a:r>
            <a:r>
              <a:rPr lang="en-US" sz="1600" dirty="0" smtClean="0"/>
              <a:t>the potential </a:t>
            </a:r>
            <a:r>
              <a:rPr lang="en-US" sz="1600" dirty="0"/>
              <a:t>impact of work permits for the Turkish labor force and necessary mitigation </a:t>
            </a:r>
            <a:r>
              <a:rPr lang="en-US" sz="1600" dirty="0" smtClean="0"/>
              <a:t>measures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0" indent="0" algn="just">
              <a:buNone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Whether to keep three systems in place for education of </a:t>
            </a:r>
            <a:r>
              <a:rPr lang="en-US" sz="1600" dirty="0" err="1" smtClean="0"/>
              <a:t>SuTP</a:t>
            </a:r>
            <a:r>
              <a:rPr lang="en-US" sz="1600" dirty="0" smtClean="0"/>
              <a:t> children (integration into Turkish schools, Temporary Education Centers, Community-Based Education) or to prioritize one over the others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sz="1200" dirty="0" smtClean="0"/>
              <a:t>And how to respond to </a:t>
            </a:r>
            <a:r>
              <a:rPr lang="en-US" sz="1200" dirty="0" err="1" smtClean="0"/>
              <a:t>SuTP</a:t>
            </a:r>
            <a:r>
              <a:rPr lang="en-US" sz="1200" dirty="0" smtClean="0"/>
              <a:t> preference on this issue and aspirations for their children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How to support Turkish schools to take in more </a:t>
            </a:r>
            <a:r>
              <a:rPr lang="en-US" sz="1600" dirty="0" err="1" smtClean="0"/>
              <a:t>SuTP</a:t>
            </a:r>
            <a:r>
              <a:rPr lang="en-US" sz="1600" dirty="0" smtClean="0"/>
              <a:t> children without compromising the quality of education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Need to understand the main barriers for accessing schools for </a:t>
            </a:r>
            <a:r>
              <a:rPr lang="en-US" sz="1600" dirty="0" err="1" smtClean="0"/>
              <a:t>SuTP</a:t>
            </a:r>
            <a:r>
              <a:rPr lang="en-US" sz="1600" dirty="0" smtClean="0"/>
              <a:t> and how to address them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How to strengthen </a:t>
            </a:r>
            <a:r>
              <a:rPr lang="en-US" sz="1600" dirty="0"/>
              <a:t>mechanisms – such as Turkish language classes – that facilitate </a:t>
            </a:r>
            <a:r>
              <a:rPr lang="en-US" sz="1600" dirty="0" err="1"/>
              <a:t>SuTP</a:t>
            </a:r>
            <a:r>
              <a:rPr lang="en-US" sz="1600" dirty="0"/>
              <a:t> children’s entry into the Turkish education system.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How to respond to the </a:t>
            </a:r>
            <a:r>
              <a:rPr lang="en-US" sz="1600" dirty="0"/>
              <a:t>psycho-social </a:t>
            </a:r>
            <a:r>
              <a:rPr lang="en-US" sz="1600" dirty="0" smtClean="0"/>
              <a:t>challenges of </a:t>
            </a:r>
            <a:r>
              <a:rPr lang="en-US" sz="1600" dirty="0" err="1" smtClean="0"/>
              <a:t>SuTP</a:t>
            </a:r>
            <a:r>
              <a:rPr lang="en-US" sz="1600" dirty="0" smtClean="0"/>
              <a:t> children, which affect their learning</a:t>
            </a: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Improve data on </a:t>
            </a:r>
            <a:r>
              <a:rPr lang="en-US" sz="1600" dirty="0"/>
              <a:t>skills, capacity and training demands by Syrian teachers leading to increased regularization of their work and support. 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 smtClean="0"/>
          </a:p>
          <a:p>
            <a:pPr algn="just"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POLICY DECISIONS AND NEXT STEPS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49712" y="1203622"/>
            <a:ext cx="2096429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1. Employment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949711" y="3324718"/>
            <a:ext cx="2096429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2. Education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77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4720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 smtClean="0"/>
              <a:t>Need </a:t>
            </a:r>
            <a:r>
              <a:rPr lang="en-US" sz="1600" dirty="0"/>
              <a:t>to </a:t>
            </a:r>
            <a:r>
              <a:rPr lang="en-US" sz="1600" dirty="0" smtClean="0"/>
              <a:t>fully understand </a:t>
            </a:r>
            <a:r>
              <a:rPr lang="en-US" sz="1600" dirty="0"/>
              <a:t>the </a:t>
            </a:r>
            <a:r>
              <a:rPr lang="en-US" sz="1600" dirty="0" smtClean="0"/>
              <a:t>demand </a:t>
            </a:r>
            <a:r>
              <a:rPr lang="en-US" sz="1600" dirty="0"/>
              <a:t>placed on municipalities by </a:t>
            </a:r>
            <a:r>
              <a:rPr lang="en-US" sz="1600" dirty="0" err="1"/>
              <a:t>SuTP</a:t>
            </a:r>
            <a:r>
              <a:rPr lang="en-US" sz="1600" dirty="0"/>
              <a:t> and level of access among </a:t>
            </a:r>
            <a:r>
              <a:rPr lang="en-US" sz="1600" dirty="0" err="1"/>
              <a:t>SuTP</a:t>
            </a:r>
            <a:r>
              <a:rPr lang="en-US" sz="1600" dirty="0"/>
              <a:t> to municipal services including what </a:t>
            </a:r>
            <a:r>
              <a:rPr lang="en-US" sz="1600" dirty="0" smtClean="0"/>
              <a:t>constrains </a:t>
            </a:r>
            <a:r>
              <a:rPr lang="en-US" sz="1600" dirty="0"/>
              <a:t>that access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Need to understand how increased </a:t>
            </a:r>
            <a:r>
              <a:rPr lang="en-US" sz="1600" dirty="0" err="1"/>
              <a:t>SuTP</a:t>
            </a:r>
            <a:r>
              <a:rPr lang="en-US" sz="1600" dirty="0"/>
              <a:t> is affecting municipal services for Turkish hosting communities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Decide whether and how to give municipalities more financing to extend their services in line with the population increases caused by </a:t>
            </a:r>
            <a:r>
              <a:rPr lang="en-US" sz="1600" dirty="0" err="1"/>
              <a:t>SuTP</a:t>
            </a: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How to improve coordination between municipalities and NGOs delivering services to </a:t>
            </a:r>
            <a:r>
              <a:rPr lang="en-US" sz="1600" dirty="0" err="1"/>
              <a:t>SuTP</a:t>
            </a: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Need to quantify the housing conditions of </a:t>
            </a:r>
            <a:r>
              <a:rPr lang="en-US" sz="1600" dirty="0" err="1"/>
              <a:t>SuTP</a:t>
            </a:r>
            <a:r>
              <a:rPr lang="en-US" sz="1600" dirty="0"/>
              <a:t>, especially the numbers and vulnerabilities associated with living in poor and exploitative conditions. 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Need to quantify the quantify the impact of </a:t>
            </a:r>
            <a:r>
              <a:rPr lang="en-US" sz="1600" dirty="0" err="1"/>
              <a:t>SuTP</a:t>
            </a:r>
            <a:r>
              <a:rPr lang="en-US" sz="1600" dirty="0"/>
              <a:t> housing and utility demand on Turkish communities and devise mitigation measures including looking at affordability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n-US" sz="1600" dirty="0"/>
              <a:t>Decide whether to start a new (but still non-camp) response to </a:t>
            </a:r>
            <a:r>
              <a:rPr lang="en-US" sz="1600" dirty="0" err="1"/>
              <a:t>SuTP</a:t>
            </a:r>
            <a:r>
              <a:rPr lang="en-US" sz="1600" dirty="0"/>
              <a:t> housing needs such as housing </a:t>
            </a:r>
            <a:r>
              <a:rPr lang="en-US" sz="1600" dirty="0" err="1"/>
              <a:t>vochures</a:t>
            </a:r>
            <a:r>
              <a:rPr lang="en-US" sz="1600" dirty="0"/>
              <a:t> and increased social housing</a:t>
            </a:r>
          </a:p>
          <a:p>
            <a:pPr lvl="1"/>
            <a:endParaRPr lang="en-US" sz="1600" dirty="0" smtClean="0"/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18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1" y="1398762"/>
            <a:ext cx="231759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3. Municipal Services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949711" y="3575402"/>
            <a:ext cx="231759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4. Housing 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POLICY DECISIONS AND NEXT STEPS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48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712" y="1407614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Identify </a:t>
            </a:r>
            <a:r>
              <a:rPr lang="en-US" dirty="0"/>
              <a:t>the socio-economic impacts on host </a:t>
            </a:r>
            <a:r>
              <a:rPr lang="en-US" dirty="0" smtClean="0"/>
              <a:t>communities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Objectives of the study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2358" y="2079534"/>
            <a:ext cx="7517019" cy="4657748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>
            <a:off x="339635" y="1502229"/>
            <a:ext cx="610078" cy="2743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7999"/>
            <a:ext cx="10515600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i="1" dirty="0" smtClean="0"/>
              <a:t>Quantitative </a:t>
            </a:r>
            <a:r>
              <a:rPr lang="en-US" sz="3600" b="1" i="1" dirty="0"/>
              <a:t>assessment</a:t>
            </a:r>
            <a:r>
              <a:rPr lang="en-US" sz="3600" dirty="0"/>
              <a:t> - a nationally representative household survey with </a:t>
            </a:r>
            <a:r>
              <a:rPr lang="en-US" sz="3600" dirty="0" err="1"/>
              <a:t>SuTP</a:t>
            </a:r>
            <a:r>
              <a:rPr lang="en-US" sz="3600" dirty="0"/>
              <a:t> and local Turkish households. </a:t>
            </a:r>
            <a:endParaRPr lang="en-US" sz="3600" dirty="0" smtClean="0"/>
          </a:p>
          <a:p>
            <a:pPr marL="0" indent="0" algn="just">
              <a:buNone/>
            </a:pPr>
            <a:endParaRPr lang="en-US" sz="3600" b="1" i="1" dirty="0" smtClean="0"/>
          </a:p>
          <a:p>
            <a:pPr marL="0" lvl="0" indent="0" algn="just">
              <a:buNone/>
            </a:pPr>
            <a:r>
              <a:rPr lang="en-US" sz="3600" b="1" i="1" dirty="0"/>
              <a:t>Q</a:t>
            </a:r>
            <a:r>
              <a:rPr lang="en-US" sz="3600" b="1" i="1" dirty="0" smtClean="0"/>
              <a:t>ualitative </a:t>
            </a:r>
            <a:r>
              <a:rPr lang="en-US" sz="3600" b="1" i="1" dirty="0"/>
              <a:t>assessment</a:t>
            </a:r>
            <a:r>
              <a:rPr lang="en-US" sz="3600" dirty="0"/>
              <a:t> </a:t>
            </a:r>
            <a:endParaRPr lang="en-US" sz="3600" dirty="0" smtClean="0"/>
          </a:p>
          <a:p>
            <a:pPr algn="just"/>
            <a:r>
              <a:rPr lang="en-US" sz="3600" dirty="0" smtClean="0"/>
              <a:t>Perceptions, experiences, priorities of </a:t>
            </a:r>
            <a:r>
              <a:rPr lang="en-US" sz="3600" dirty="0"/>
              <a:t>the </a:t>
            </a:r>
            <a:r>
              <a:rPr lang="en-US" sz="3600" dirty="0" smtClean="0"/>
              <a:t>informants</a:t>
            </a:r>
          </a:p>
          <a:p>
            <a:pPr algn="just"/>
            <a:r>
              <a:rPr lang="en-US" sz="3600" dirty="0" smtClean="0"/>
              <a:t>Trends </a:t>
            </a:r>
            <a:r>
              <a:rPr lang="en-US" sz="3600" dirty="0"/>
              <a:t>identified through the quantitative work</a:t>
            </a:r>
            <a:r>
              <a:rPr lang="en-US" sz="3600" dirty="0" smtClean="0"/>
              <a:t>. </a:t>
            </a:r>
          </a:p>
          <a:p>
            <a:pPr marL="0" lvl="0" indent="0" algn="just">
              <a:buNone/>
            </a:pPr>
            <a:r>
              <a:rPr lang="en-US" sz="3600" dirty="0"/>
              <a:t>	</a:t>
            </a:r>
            <a:r>
              <a:rPr lang="en-US" sz="3600" dirty="0" smtClean="0"/>
              <a:t>(</a:t>
            </a:r>
            <a:r>
              <a:rPr lang="en-US" sz="3600" dirty="0"/>
              <a:t>i) focus </a:t>
            </a:r>
            <a:r>
              <a:rPr lang="en-US" sz="3600" dirty="0" smtClean="0"/>
              <a:t>groups </a:t>
            </a:r>
          </a:p>
          <a:p>
            <a:pPr marL="0" lvl="0" indent="0" algn="just">
              <a:buNone/>
            </a:pPr>
            <a:r>
              <a:rPr lang="en-US" sz="3600" dirty="0"/>
              <a:t>	</a:t>
            </a:r>
            <a:r>
              <a:rPr lang="en-US" sz="3600" dirty="0" smtClean="0"/>
              <a:t>(</a:t>
            </a:r>
            <a:r>
              <a:rPr lang="en-US" sz="3600" dirty="0"/>
              <a:t>ii) semi-structured and open-ended </a:t>
            </a:r>
            <a:r>
              <a:rPr lang="en-US" sz="3600" dirty="0" smtClean="0"/>
              <a:t>interviews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Design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1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Country: Turkey</a:t>
            </a:r>
          </a:p>
          <a:p>
            <a:r>
              <a:rPr lang="en-US" sz="4800" dirty="0" smtClean="0"/>
              <a:t>Both camp and out of camp</a:t>
            </a:r>
          </a:p>
          <a:p>
            <a:r>
              <a:rPr lang="en-US" sz="4800" dirty="0" smtClean="0"/>
              <a:t>Focus on urban but both settings </a:t>
            </a:r>
            <a:endParaRPr lang="en-US" sz="4800" dirty="0"/>
          </a:p>
        </p:txBody>
      </p:sp>
      <p:sp>
        <p:nvSpPr>
          <p:cNvPr id="4" name="Rounded Rectangle 3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Case study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945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9711" y="767751"/>
            <a:ext cx="10404087" cy="97291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cs typeface="Times New Roman" panose="02020603050405020304" pitchFamily="18" charset="0"/>
              </a:rPr>
              <a:t>Sample size: 3700 households	</a:t>
            </a:r>
          </a:p>
          <a:p>
            <a:pPr marL="0" indent="0">
              <a:buNone/>
            </a:pPr>
            <a:endParaRPr lang="en-US" sz="2400" dirty="0" smtClean="0">
              <a:cs typeface="Times New Roman" panose="02020603050405020304" pitchFamily="18" charset="0"/>
            </a:endParaRPr>
          </a:p>
          <a:p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Sampling methodology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949711" y="1740666"/>
          <a:ext cx="10404088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39224"/>
                <a:gridCol w="253388"/>
                <a:gridCol w="4611476"/>
              </a:tblGrid>
              <a:tr h="39881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smtClean="0">
                          <a:cs typeface="Times New Roman" panose="02020603050405020304" pitchFamily="18" charset="0"/>
                        </a:rPr>
                        <a:t>Dwelling</a:t>
                      </a:r>
                      <a:r>
                        <a:rPr lang="en-US" sz="2200" b="1" baseline="0" dirty="0" smtClean="0">
                          <a:cs typeface="Times New Roman" panose="02020603050405020304" pitchFamily="18" charset="0"/>
                        </a:rPr>
                        <a:t> sample of both </a:t>
                      </a:r>
                      <a:r>
                        <a:rPr lang="en-US" sz="2200" b="1" dirty="0" err="1" smtClean="0">
                          <a:cs typeface="Times New Roman" panose="02020603050405020304" pitchFamily="18" charset="0"/>
                        </a:rPr>
                        <a:t>SuTPs</a:t>
                      </a:r>
                      <a:r>
                        <a:rPr lang="en-US" sz="2200" b="1" dirty="0" smtClean="0">
                          <a:cs typeface="Times New Roman" panose="02020603050405020304" pitchFamily="18" charset="0"/>
                        </a:rPr>
                        <a:t> and non-</a:t>
                      </a:r>
                      <a:r>
                        <a:rPr lang="en-US" sz="2200" b="1" dirty="0" err="1" smtClean="0">
                          <a:cs typeface="Times New Roman" panose="02020603050405020304" pitchFamily="18" charset="0"/>
                        </a:rPr>
                        <a:t>SuTPs</a:t>
                      </a:r>
                      <a:endParaRPr lang="en-US" sz="2200" b="1" dirty="0" smtClean="0"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Stratified</a:t>
                      </a:r>
                      <a:r>
                        <a:rPr lang="en-US" sz="2200" baseline="0" dirty="0" smtClean="0">
                          <a:cs typeface="Times New Roman" panose="02020603050405020304" pitchFamily="18" charset="0"/>
                        </a:rPr>
                        <a:t> cluster sample with 4 geographic domains</a:t>
                      </a:r>
                    </a:p>
                    <a:p>
                      <a:pPr marL="793750" indent="-449263">
                        <a:buFont typeface="+mj-lt"/>
                        <a:buAutoNum type="arabicPeriod"/>
                      </a:pP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Istanbul, with a focus on the areas with high numbers of </a:t>
                      </a:r>
                      <a:r>
                        <a:rPr lang="en-US" sz="2200" dirty="0" err="1" smtClean="0">
                          <a:cs typeface="Times New Roman" panose="02020603050405020304" pitchFamily="18" charset="0"/>
                        </a:rPr>
                        <a:t>SuTPs</a:t>
                      </a: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793750" indent="-449263">
                        <a:buFont typeface="+mj-lt"/>
                        <a:buAutoNum type="arabicPeriod"/>
                      </a:pP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Areas with high densities of </a:t>
                      </a:r>
                      <a:r>
                        <a:rPr lang="en-US" sz="2200" dirty="0" err="1" smtClean="0">
                          <a:cs typeface="Times New Roman" panose="02020603050405020304" pitchFamily="18" charset="0"/>
                        </a:rPr>
                        <a:t>SuTPs</a:t>
                      </a: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, particularly in the southeast of the country</a:t>
                      </a:r>
                    </a:p>
                    <a:p>
                      <a:pPr marL="793750" indent="-449263">
                        <a:buFont typeface="+mj-lt"/>
                        <a:buAutoNum type="arabicPeriod"/>
                      </a:pP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Areas with low predicted numbers of </a:t>
                      </a:r>
                      <a:r>
                        <a:rPr lang="en-US" sz="2200" dirty="0" err="1" smtClean="0">
                          <a:cs typeface="Times New Roman" panose="02020603050405020304" pitchFamily="18" charset="0"/>
                        </a:rPr>
                        <a:t>SuTPs</a:t>
                      </a:r>
                      <a:endParaRPr lang="en-US" sz="2200" dirty="0" smtClean="0">
                        <a:cs typeface="Times New Roman" panose="02020603050405020304" pitchFamily="18" charset="0"/>
                      </a:endParaRPr>
                    </a:p>
                    <a:p>
                      <a:pPr marL="793750" indent="-449263">
                        <a:buFont typeface="+mj-lt"/>
                        <a:buAutoNum type="arabicPeriod"/>
                      </a:pPr>
                      <a:r>
                        <a:rPr lang="en-US" sz="2200" dirty="0" smtClean="0">
                          <a:cs typeface="Times New Roman" panose="02020603050405020304" pitchFamily="18" charset="0"/>
                        </a:rPr>
                        <a:t>Remaining areas of the country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dirty="0" smtClean="0"/>
                        <a:t>Oversamples </a:t>
                      </a:r>
                      <a:r>
                        <a:rPr lang="en-US" sz="2200" dirty="0" err="1" smtClean="0"/>
                        <a:t>SuTPs</a:t>
                      </a:r>
                      <a:r>
                        <a:rPr lang="en-US" sz="2200" dirty="0" smtClean="0"/>
                        <a:t> and non-</a:t>
                      </a:r>
                      <a:r>
                        <a:rPr lang="en-US" sz="2200" dirty="0" err="1" smtClean="0"/>
                        <a:t>SuTPs</a:t>
                      </a:r>
                      <a:r>
                        <a:rPr lang="en-US" sz="2200" baseline="0" dirty="0" smtClean="0"/>
                        <a:t> living in areas with a high </a:t>
                      </a:r>
                      <a:r>
                        <a:rPr lang="en-US" sz="2200" baseline="0" dirty="0" err="1" smtClean="0"/>
                        <a:t>SuTP</a:t>
                      </a:r>
                      <a:r>
                        <a:rPr lang="en-US" sz="2200" baseline="0" dirty="0" smtClean="0"/>
                        <a:t> density</a:t>
                      </a:r>
                      <a:endParaRPr lang="en-US" sz="2200" dirty="0" smtClean="0"/>
                    </a:p>
                    <a:p>
                      <a:endParaRPr lang="en-US" sz="2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SuTPs</a:t>
                      </a:r>
                      <a:r>
                        <a:rPr lang="en-US" sz="2200" b="1" dirty="0" smtClean="0"/>
                        <a:t> living in Camps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dirty="0" smtClean="0"/>
                        <a:t>Clustered</a:t>
                      </a:r>
                      <a:r>
                        <a:rPr lang="en-US" sz="2200" baseline="0" dirty="0" smtClean="0"/>
                        <a:t> design in which camps are primary sampling units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200" baseline="0" dirty="0" smtClean="0"/>
                        <a:t>Based on camp lists complied by AFAD</a:t>
                      </a:r>
                      <a:endParaRPr lang="en-US" sz="2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023" y="3888954"/>
            <a:ext cx="5774104" cy="2256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9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05054"/>
          <a:ext cx="10736766" cy="47719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6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Questionnaire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61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7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SURVEY TOPICS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49713" y="1203622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Household Roster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59872" y="1108567"/>
            <a:ext cx="8205439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/>
              <a:t>Provides basic information about all household members and describes their relationships.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964587" y="2216285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Welfare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962285" y="3632179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Municipal Services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3259872" y="2072544"/>
            <a:ext cx="8417311" cy="12999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Household </a:t>
            </a:r>
            <a:r>
              <a:rPr lang="en-US" dirty="0"/>
              <a:t>conditions – housing type, size, and quality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Household </a:t>
            </a:r>
            <a:r>
              <a:rPr lang="en-US" dirty="0"/>
              <a:t>assets (e.g. TV, internet access, refrigerator, cell phone)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Household </a:t>
            </a:r>
            <a:r>
              <a:rPr lang="en-US" dirty="0"/>
              <a:t>income vs. expenses – e.g. salary, pensions, social assistance, rental income vs. housing, food, services, education, transport expenses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71734" y="3567069"/>
            <a:ext cx="6096000" cy="264072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Standard </a:t>
            </a:r>
            <a:r>
              <a:rPr lang="en-US" dirty="0"/>
              <a:t>of housing 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Rental </a:t>
            </a:r>
            <a:r>
              <a:rPr lang="en-US" dirty="0"/>
              <a:t>and sale prices for housing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Utilities</a:t>
            </a:r>
            <a:r>
              <a:rPr lang="en-US" dirty="0"/>
              <a:t>, power and water </a:t>
            </a:r>
            <a:r>
              <a:rPr lang="en-US" dirty="0" smtClean="0"/>
              <a:t>-- quality</a:t>
            </a:r>
            <a:r>
              <a:rPr lang="en-US" dirty="0"/>
              <a:t>, access and </a:t>
            </a:r>
            <a:r>
              <a:rPr lang="en-US" dirty="0" smtClean="0"/>
              <a:t>cost</a:t>
            </a:r>
            <a:endParaRPr lang="en-US" dirty="0"/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Sanitation </a:t>
            </a:r>
            <a:r>
              <a:rPr lang="en-US" dirty="0"/>
              <a:t>facilities and </a:t>
            </a:r>
            <a:r>
              <a:rPr lang="en-US" dirty="0" smtClean="0"/>
              <a:t>services -- quality</a:t>
            </a:r>
            <a:r>
              <a:rPr lang="en-US" dirty="0"/>
              <a:t>, access and </a:t>
            </a:r>
            <a:r>
              <a:rPr lang="en-US" dirty="0" smtClean="0"/>
              <a:t>cost</a:t>
            </a:r>
            <a:endParaRPr lang="en-US" dirty="0"/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Public </a:t>
            </a:r>
            <a:r>
              <a:rPr lang="en-US" dirty="0"/>
              <a:t>transportation and </a:t>
            </a:r>
            <a:r>
              <a:rPr lang="en-US" dirty="0" smtClean="0"/>
              <a:t>roads --  quality</a:t>
            </a:r>
            <a:r>
              <a:rPr lang="en-US" dirty="0"/>
              <a:t>, access and </a:t>
            </a:r>
            <a:r>
              <a:rPr lang="en-US" dirty="0" smtClean="0"/>
              <a:t>cost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Distance </a:t>
            </a:r>
            <a:r>
              <a:rPr lang="en-US" dirty="0"/>
              <a:t>to key services – e.g. hospitals, doctors, schools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Comparison </a:t>
            </a:r>
            <a:r>
              <a:rPr lang="en-US" dirty="0"/>
              <a:t>of the above to one year ago and four years ago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Future </a:t>
            </a:r>
            <a:r>
              <a:rPr lang="en-US" dirty="0"/>
              <a:t>plans for household moves and rationale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6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SURVEY TOPICS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64587" y="1313141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Labor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964587" y="4124668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159512" y="1260247"/>
            <a:ext cx="8305800" cy="2676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Employment </a:t>
            </a:r>
            <a:r>
              <a:rPr lang="en-US" sz="1600" dirty="0"/>
              <a:t>and jobs of household members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Type </a:t>
            </a:r>
            <a:r>
              <a:rPr lang="en-US" sz="1600" dirty="0"/>
              <a:t>of employment (e.g. formal/informal; full time/part-time)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Number </a:t>
            </a:r>
            <a:r>
              <a:rPr lang="en-US" sz="1600" dirty="0"/>
              <a:t>of hours worked per week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Compensation </a:t>
            </a:r>
            <a:r>
              <a:rPr lang="en-US" sz="1600" dirty="0"/>
              <a:t>received/salary levels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Type </a:t>
            </a:r>
            <a:r>
              <a:rPr lang="en-US" sz="1600" dirty="0"/>
              <a:t>of workplace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Job </a:t>
            </a:r>
            <a:r>
              <a:rPr lang="en-US" sz="1600" dirty="0"/>
              <a:t>content (e.g. skilled/unskilled)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Aspirations </a:t>
            </a:r>
            <a:r>
              <a:rPr lang="en-US" sz="1600" dirty="0"/>
              <a:t>for employment (work hours, responsibilities, workplace)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Experiences </a:t>
            </a:r>
            <a:r>
              <a:rPr lang="en-US" sz="1600" dirty="0"/>
              <a:t>with unemployment and job searching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 smtClean="0"/>
              <a:t>Employment </a:t>
            </a:r>
            <a:r>
              <a:rPr lang="en-US" sz="1600" dirty="0"/>
              <a:t>situation compared to one year ago and four years ago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59512" y="4082187"/>
            <a:ext cx="84890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/>
              <a:t>For each member in the household: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Level </a:t>
            </a:r>
            <a:r>
              <a:rPr lang="en-US" sz="1600" dirty="0"/>
              <a:t>of schooling achieved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Attendance </a:t>
            </a:r>
            <a:r>
              <a:rPr lang="en-US" sz="1600" dirty="0"/>
              <a:t>rates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Cost </a:t>
            </a:r>
            <a:r>
              <a:rPr lang="en-US" sz="1600" dirty="0"/>
              <a:t>of education-related expenses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Type </a:t>
            </a:r>
            <a:r>
              <a:rPr lang="en-US" sz="1600" dirty="0"/>
              <a:t>of curriculum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Language </a:t>
            </a:r>
            <a:r>
              <a:rPr lang="en-US" sz="1600" dirty="0"/>
              <a:t>of instruction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Ease/quality </a:t>
            </a:r>
            <a:r>
              <a:rPr lang="en-US" sz="1600" dirty="0"/>
              <a:t>of transport to school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Perceptions </a:t>
            </a:r>
            <a:r>
              <a:rPr lang="en-US" sz="1600" dirty="0"/>
              <a:t>of learning experience of child</a:t>
            </a:r>
          </a:p>
          <a:p>
            <a:pPr marL="285750" indent="-285750" algn="just">
              <a:buFont typeface="Arial" panose="020B0604020202020204" pitchFamily="34" charset="0"/>
              <a:buChar char="•"/>
              <a:tabLst>
                <a:tab pos="3140075" algn="l"/>
              </a:tabLst>
            </a:pPr>
            <a:r>
              <a:rPr lang="en-US" sz="1600" dirty="0" smtClean="0"/>
              <a:t>Degree </a:t>
            </a:r>
            <a:r>
              <a:rPr lang="en-US" sz="1600" dirty="0"/>
              <a:t>to which Turkish/</a:t>
            </a:r>
            <a:r>
              <a:rPr lang="en-US" sz="1600" dirty="0" err="1"/>
              <a:t>SuTPs</a:t>
            </a:r>
            <a:r>
              <a:rPr lang="en-US" sz="1600" dirty="0"/>
              <a:t> joint attendance in school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 smtClean="0"/>
              <a:t>Perceptions </a:t>
            </a:r>
            <a:r>
              <a:rPr lang="en-US" sz="1600" dirty="0"/>
              <a:t>of improvements/challenges in education services compared to one year ago and four years ago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82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17B95-3224-4508-B138-1175651155DC}" type="slidenum">
              <a:rPr lang="en-US" smtClean="0"/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949712" y="269924"/>
            <a:ext cx="10515600" cy="72106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QUANTITATIVE SURVEY TOPICS</a:t>
            </a:r>
            <a:endParaRPr 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949712" y="1254530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Networks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949712" y="2931631"/>
            <a:ext cx="1989776" cy="49495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Quality of Life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159512" y="1156497"/>
            <a:ext cx="830580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/>
              <a:t>F</a:t>
            </a:r>
            <a:r>
              <a:rPr lang="en-US" dirty="0" smtClean="0"/>
              <a:t>requency </a:t>
            </a:r>
            <a:r>
              <a:rPr lang="en-US" dirty="0"/>
              <a:t>of social contact within and outside of nationality/ethnic group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Type </a:t>
            </a:r>
            <a:r>
              <a:rPr lang="en-US" dirty="0"/>
              <a:t>of support received from nationality/ethnic group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Level </a:t>
            </a:r>
            <a:r>
              <a:rPr lang="en-US" dirty="0"/>
              <a:t>of connection to communities in Syria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Levels </a:t>
            </a:r>
            <a:r>
              <a:rPr lang="en-US" dirty="0"/>
              <a:t>of trust within Turkish communities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59511" y="2931631"/>
            <a:ext cx="7609007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Satisfaction </a:t>
            </a:r>
            <a:r>
              <a:rPr lang="en-US" dirty="0"/>
              <a:t>levels on issues such as food, housing, health, income/employment, education, security, justice, municipal services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Satisfaction </a:t>
            </a:r>
            <a:r>
              <a:rPr lang="en-US" dirty="0"/>
              <a:t>levels with overall quality of life</a:t>
            </a:r>
          </a:p>
          <a:p>
            <a:pPr marL="2857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Satisfaction </a:t>
            </a:r>
            <a:r>
              <a:rPr lang="en-US" dirty="0"/>
              <a:t>levels compared to one year ago and four years ago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2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1398</Words>
  <Application>Microsoft Office PowerPoint</Application>
  <PresentationFormat>Widescreen</PresentationFormat>
  <Paragraphs>199</Paragraphs>
  <Slides>18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Gill Sans MT Condensed</vt:lpstr>
      <vt:lpstr>Times New Roman</vt:lpstr>
      <vt:lpstr>Wingdings</vt:lpstr>
      <vt:lpstr>Office Theme</vt:lpstr>
      <vt:lpstr>Socio-economic Assessment  of the Impact of  Syrians under Temporary Protection (SuTPs)  on Turkish Hosting Communities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I. Gueorguieva</dc:creator>
  <cp:lastModifiedBy>Kirsten Schuettler</cp:lastModifiedBy>
  <cp:revision>12</cp:revision>
  <cp:lastPrinted>2015-11-19T20:44:40Z</cp:lastPrinted>
  <dcterms:created xsi:type="dcterms:W3CDTF">2015-11-19T01:36:52Z</dcterms:created>
  <dcterms:modified xsi:type="dcterms:W3CDTF">2015-11-20T02:15:53Z</dcterms:modified>
</cp:coreProperties>
</file>