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15"/>
  </p:notesMasterIdLst>
  <p:handoutMasterIdLst>
    <p:handoutMasterId r:id="rId16"/>
  </p:handoutMasterIdLst>
  <p:sldIdLst>
    <p:sldId id="256" r:id="rId2"/>
    <p:sldId id="286" r:id="rId3"/>
    <p:sldId id="263" r:id="rId4"/>
    <p:sldId id="285" r:id="rId5"/>
    <p:sldId id="278" r:id="rId6"/>
    <p:sldId id="280" r:id="rId7"/>
    <p:sldId id="281" r:id="rId8"/>
    <p:sldId id="271" r:id="rId9"/>
    <p:sldId id="282" r:id="rId10"/>
    <p:sldId id="284" r:id="rId11"/>
    <p:sldId id="283" r:id="rId12"/>
    <p:sldId id="269" r:id="rId13"/>
    <p:sldId id="267"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3E3E"/>
    <a:srgbClr val="373737"/>
    <a:srgbClr val="4B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autoAdjust="0"/>
    <p:restoredTop sz="85307" autoAdjust="0"/>
  </p:normalViewPr>
  <p:slideViewPr>
    <p:cSldViewPr snapToGrid="0" snapToObjects="1">
      <p:cViewPr varScale="1">
        <p:scale>
          <a:sx n="109" d="100"/>
          <a:sy n="109" d="100"/>
        </p:scale>
        <p:origin x="167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E613D2F-BBC0-F64B-A674-84DA91681D00}" type="datetimeFigureOut">
              <a:rPr lang="en-US" smtClean="0"/>
              <a:t>11/19/2015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B0E362-2493-D34E-AEB0-245BF66CAD88}" type="slidenum">
              <a:rPr lang="en-US" smtClean="0"/>
              <a:t>‹#›</a:t>
            </a:fld>
            <a:endParaRPr lang="en-US"/>
          </a:p>
        </p:txBody>
      </p:sp>
    </p:spTree>
    <p:extLst>
      <p:ext uri="{BB962C8B-B14F-4D97-AF65-F5344CB8AC3E}">
        <p14:creationId xmlns:p14="http://schemas.microsoft.com/office/powerpoint/2010/main" val="3118491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C55E4-777C-164C-B20B-E7510962CB74}" type="datetimeFigureOut">
              <a:rPr lang="en-US" smtClean="0"/>
              <a:t>11/19/2015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B28064-9D94-BB46-A6CD-9FC3A147488E}" type="slidenum">
              <a:rPr lang="en-US" smtClean="0"/>
              <a:t>‹#›</a:t>
            </a:fld>
            <a:endParaRPr lang="en-US"/>
          </a:p>
        </p:txBody>
      </p:sp>
    </p:spTree>
    <p:extLst>
      <p:ext uri="{BB962C8B-B14F-4D97-AF65-F5344CB8AC3E}">
        <p14:creationId xmlns:p14="http://schemas.microsoft.com/office/powerpoint/2010/main" val="33181705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B28064-9D94-BB46-A6CD-9FC3A147488E}" type="slidenum">
              <a:rPr lang="en-US" smtClean="0"/>
              <a:t>1</a:t>
            </a:fld>
            <a:endParaRPr lang="en-US"/>
          </a:p>
        </p:txBody>
      </p:sp>
    </p:spTree>
    <p:extLst>
      <p:ext uri="{BB962C8B-B14F-4D97-AF65-F5344CB8AC3E}">
        <p14:creationId xmlns:p14="http://schemas.microsoft.com/office/powerpoint/2010/main" val="1674031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Only if time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In order to </a:t>
            </a:r>
            <a:r>
              <a:rPr lang="en-US" sz="1200" b="0" kern="1200" dirty="0" err="1" smtClean="0">
                <a:solidFill>
                  <a:schemeClr val="tx1"/>
                </a:solidFill>
                <a:effectLst/>
                <a:latin typeface="+mn-lt"/>
                <a:ea typeface="+mn-ea"/>
                <a:cs typeface="+mn-cs"/>
              </a:rPr>
              <a:t>analyse</a:t>
            </a:r>
            <a:r>
              <a:rPr lang="en-US" sz="1200" b="0" kern="1200" dirty="0" smtClean="0">
                <a:solidFill>
                  <a:schemeClr val="tx1"/>
                </a:solidFill>
                <a:effectLst/>
                <a:latin typeface="+mn-lt"/>
                <a:ea typeface="+mn-ea"/>
                <a:cs typeface="+mn-cs"/>
              </a:rPr>
              <a:t> the quantitative indicators together with the specific experiences reflected in the interviews and focus groups, three key themes were defined: </a:t>
            </a:r>
            <a:r>
              <a:rPr lang="en-US" sz="1200" b="0" kern="1200" dirty="0" err="1" smtClean="0">
                <a:solidFill>
                  <a:schemeClr val="tx1"/>
                </a:solidFill>
                <a:effectLst/>
                <a:latin typeface="+mn-lt"/>
                <a:ea typeface="+mn-ea"/>
                <a:cs typeface="+mn-cs"/>
              </a:rPr>
              <a:t>i</a:t>
            </a:r>
            <a:r>
              <a:rPr lang="en-US" sz="1200" b="0" kern="1200" dirty="0" smtClean="0">
                <a:solidFill>
                  <a:schemeClr val="tx1"/>
                </a:solidFill>
                <a:effectLst/>
                <a:latin typeface="+mn-lt"/>
                <a:ea typeface="+mn-ea"/>
                <a:cs typeface="+mn-cs"/>
              </a:rPr>
              <a:t>) migration patterns and experiences; ii) living conditions; and iii) integration in the urban setting.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Indications that most households</a:t>
            </a:r>
            <a:r>
              <a:rPr lang="en-US" sz="1200" b="0" kern="1200" baseline="0" dirty="0" smtClean="0">
                <a:solidFill>
                  <a:schemeClr val="tx1"/>
                </a:solidFill>
                <a:effectLst/>
                <a:latin typeface="+mn-lt"/>
                <a:ea typeface="+mn-ea"/>
                <a:cs typeface="+mn-cs"/>
              </a:rPr>
              <a:t> with Colombians feel semi or totally integrated into their neighborhoods, but this was attributed to the length of residency in the city rather than the migratory situation.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Challenge of incorporating qualitative data into final analysis</a:t>
            </a:r>
            <a:endParaRPr lang="en-US" dirty="0" smtClean="0"/>
          </a:p>
        </p:txBody>
      </p:sp>
      <p:sp>
        <p:nvSpPr>
          <p:cNvPr id="4" name="Slide Number Placeholder 3"/>
          <p:cNvSpPr>
            <a:spLocks noGrp="1"/>
          </p:cNvSpPr>
          <p:nvPr>
            <p:ph type="sldNum" sz="quarter" idx="10"/>
          </p:nvPr>
        </p:nvSpPr>
        <p:spPr/>
        <p:txBody>
          <a:bodyPr/>
          <a:lstStyle/>
          <a:p>
            <a:fld id="{98B28064-9D94-BB46-A6CD-9FC3A147488E}" type="slidenum">
              <a:rPr lang="en-US" smtClean="0"/>
              <a:t>10</a:t>
            </a:fld>
            <a:endParaRPr lang="en-US"/>
          </a:p>
        </p:txBody>
      </p:sp>
    </p:spTree>
    <p:extLst>
      <p:ext uri="{BB962C8B-B14F-4D97-AF65-F5344CB8AC3E}">
        <p14:creationId xmlns:p14="http://schemas.microsoft.com/office/powerpoint/2010/main" val="2159621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p>
          <a:p>
            <a:endParaRPr lang="en-US" dirty="0" smtClean="0"/>
          </a:p>
          <a:p>
            <a:r>
              <a:rPr lang="en-US" dirty="0" smtClean="0"/>
              <a:t>Household</a:t>
            </a:r>
            <a:r>
              <a:rPr lang="en-US" baseline="0" dirty="0" smtClean="0"/>
              <a:t> survey – 50,000</a:t>
            </a:r>
          </a:p>
          <a:p>
            <a:r>
              <a:rPr lang="en-US" baseline="0" dirty="0" smtClean="0"/>
              <a:t>Qualitative data – 20,000</a:t>
            </a:r>
            <a:endParaRPr lang="en-US" dirty="0"/>
          </a:p>
        </p:txBody>
      </p:sp>
      <p:sp>
        <p:nvSpPr>
          <p:cNvPr id="4" name="Slide Number Placeholder 3"/>
          <p:cNvSpPr>
            <a:spLocks noGrp="1"/>
          </p:cNvSpPr>
          <p:nvPr>
            <p:ph type="sldNum" sz="quarter" idx="10"/>
          </p:nvPr>
        </p:nvSpPr>
        <p:spPr/>
        <p:txBody>
          <a:bodyPr/>
          <a:lstStyle/>
          <a:p>
            <a:fld id="{98B28064-9D94-BB46-A6CD-9FC3A147488E}" type="slidenum">
              <a:rPr lang="en-US" smtClean="0"/>
              <a:t>11</a:t>
            </a:fld>
            <a:endParaRPr lang="en-US"/>
          </a:p>
        </p:txBody>
      </p:sp>
    </p:spTree>
    <p:extLst>
      <p:ext uri="{BB962C8B-B14F-4D97-AF65-F5344CB8AC3E}">
        <p14:creationId xmlns:p14="http://schemas.microsoft.com/office/powerpoint/2010/main" val="4283706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if time</a:t>
            </a:r>
          </a:p>
          <a:p>
            <a:endParaRPr lang="en-US" dirty="0" smtClean="0"/>
          </a:p>
          <a:p>
            <a:endParaRPr lang="en-US" dirty="0" smtClean="0"/>
          </a:p>
          <a:p>
            <a:r>
              <a:rPr lang="en-US" dirty="0" smtClean="0"/>
              <a:t>Findings:</a:t>
            </a:r>
          </a:p>
          <a:p>
            <a:endParaRPr lang="en-US" dirty="0" smtClean="0"/>
          </a:p>
          <a:p>
            <a:pPr marL="171450" indent="-171450">
              <a:buFontTx/>
              <a:buChar char="-"/>
            </a:pPr>
            <a:r>
              <a:rPr lang="en-US" dirty="0" smtClean="0"/>
              <a:t>Main differences</a:t>
            </a:r>
            <a:r>
              <a:rPr lang="en-US" baseline="0" dirty="0" smtClean="0"/>
              <a:t> between households in different migratory situations had to do with access to education, housing and employment.</a:t>
            </a:r>
          </a:p>
          <a:p>
            <a:pPr marL="628650" lvl="1" indent="-171450">
              <a:buFontTx/>
              <a:buChar char="-"/>
            </a:pPr>
            <a:r>
              <a:rPr lang="en-US" baseline="0" dirty="0" smtClean="0"/>
              <a:t>Lack of documentation, lack of economic resources, and discrimination reported as the key obstacles to access.</a:t>
            </a:r>
          </a:p>
          <a:p>
            <a:pPr marL="628650" lvl="1" indent="-171450">
              <a:buFontTx/>
              <a:buChar char="-"/>
            </a:pPr>
            <a:r>
              <a:rPr lang="en-US" baseline="0" dirty="0" smtClean="0"/>
              <a:t>Example: 75% of children from refugee households had greater access to primary and secondary education as compared to 29% of children from non-asylum-seeking households. Less than 20% of young adult refugees are in higher education.</a:t>
            </a:r>
          </a:p>
          <a:p>
            <a:pPr marL="171450" indent="-171450">
              <a:buFontTx/>
              <a:buChar char="-"/>
            </a:pPr>
            <a:endParaRPr lang="en-US" dirty="0" smtClean="0"/>
          </a:p>
          <a:p>
            <a:pPr marL="171450" indent="-171450">
              <a:buFontTx/>
              <a:buChar char="-"/>
            </a:pPr>
            <a:r>
              <a:rPr lang="en-US" baseline="0" dirty="0" smtClean="0"/>
              <a:t>Those with rejected asylum claims and who never applied were worse off than those recognized as refugees or even as pending asylum-seekers.</a:t>
            </a:r>
          </a:p>
          <a:p>
            <a:pPr marL="628650" lvl="1" indent="-171450">
              <a:buFontTx/>
              <a:buChar char="-"/>
            </a:pPr>
            <a:r>
              <a:rPr lang="en-US" baseline="0" dirty="0" smtClean="0"/>
              <a:t>Also had lower socioeconomic integration and living conditions than Colombians with documentation or status.</a:t>
            </a:r>
          </a:p>
        </p:txBody>
      </p:sp>
      <p:sp>
        <p:nvSpPr>
          <p:cNvPr id="4" name="Slide Number Placeholder 3"/>
          <p:cNvSpPr>
            <a:spLocks noGrp="1"/>
          </p:cNvSpPr>
          <p:nvPr>
            <p:ph type="sldNum" sz="quarter" idx="10"/>
          </p:nvPr>
        </p:nvSpPr>
        <p:spPr/>
        <p:txBody>
          <a:bodyPr/>
          <a:lstStyle/>
          <a:p>
            <a:fld id="{98B28064-9D94-BB46-A6CD-9FC3A147488E}" type="slidenum">
              <a:rPr lang="en-US" smtClean="0"/>
              <a:t>12</a:t>
            </a:fld>
            <a:endParaRPr lang="en-US"/>
          </a:p>
        </p:txBody>
      </p:sp>
    </p:spTree>
    <p:extLst>
      <p:ext uri="{BB962C8B-B14F-4D97-AF65-F5344CB8AC3E}">
        <p14:creationId xmlns:p14="http://schemas.microsoft.com/office/powerpoint/2010/main" val="3308682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smtClean="0">
                <a:latin typeface="Calibri" charset="0"/>
              </a:rPr>
              <a:t>1 minute</a:t>
            </a:r>
          </a:p>
          <a:p>
            <a:endParaRPr lang="en-US" dirty="0" smtClean="0">
              <a:latin typeface="Calibri" charset="0"/>
            </a:endParaRPr>
          </a:p>
          <a:p>
            <a:r>
              <a:rPr lang="en-US" dirty="0" smtClean="0">
                <a:latin typeface="Calibri" charset="0"/>
              </a:rPr>
              <a:t>Quick introduction to JIPS profiling</a:t>
            </a:r>
            <a:r>
              <a:rPr lang="en-US" baseline="0" dirty="0" smtClean="0">
                <a:latin typeface="Calibri" charset="0"/>
              </a:rPr>
              <a:t> approach</a:t>
            </a:r>
            <a:endParaRPr lang="en-US" dirty="0">
              <a:latin typeface="Calibri" charset="0"/>
            </a:endParaRPr>
          </a:p>
        </p:txBody>
      </p:sp>
      <p:sp>
        <p:nvSpPr>
          <p:cNvPr id="51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3751FB-2DAD-664A-9B6E-6732FBA61C1A}" type="slidenum">
              <a:rPr lang="en-GB" sz="1200"/>
              <a:pPr eaLnBrk="1" hangingPunct="1"/>
              <a:t>2</a:t>
            </a:fld>
            <a:endParaRPr lang="en-GB" sz="1200"/>
          </a:p>
        </p:txBody>
      </p:sp>
    </p:spTree>
    <p:extLst>
      <p:ext uri="{BB962C8B-B14F-4D97-AF65-F5344CB8AC3E}">
        <p14:creationId xmlns:p14="http://schemas.microsoft.com/office/powerpoint/2010/main" val="3762006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 minute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Highlight fact that urban profiling faces specific challenges.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Do not explain</a:t>
            </a:r>
            <a:r>
              <a:rPr lang="en-US" baseline="0" dirty="0" smtClean="0"/>
              <a:t> challenges at this point as they will come through the case study!</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Follows same principles of profiling: a collaborative process to compare displaced and non-displaced populations to provide disaggregated data to contribute to solutions to displacement. </a:t>
            </a:r>
          </a:p>
          <a:p>
            <a:endParaRPr lang="en-US" dirty="0" smtClean="0"/>
          </a:p>
          <a:p>
            <a:r>
              <a:rPr lang="en-US" dirty="0" smtClean="0"/>
              <a:t>The multiplicity of actors in urban settings makes it especially important to create a broad coordination platform of a</a:t>
            </a:r>
            <a:r>
              <a:rPr lang="en-US" baseline="0" dirty="0" smtClean="0"/>
              <a:t> mix of local, national and international actors involved in every stage of the process. This ensures the buy-in of a variety of stakeholders that might be interested in the final results.</a:t>
            </a:r>
          </a:p>
          <a:p>
            <a:endParaRPr lang="en-US" baseline="0" dirty="0" smtClean="0"/>
          </a:p>
          <a:p>
            <a:r>
              <a:rPr lang="en-US" baseline="0" dirty="0" smtClean="0"/>
              <a:t>The questionable baseline data makes it necessary to conduct enumerations or community-mapping in order to get a more robust sampling frame, especially important in dynamic urban contexts.</a:t>
            </a:r>
          </a:p>
          <a:p>
            <a:endParaRPr lang="en-US" baseline="0" dirty="0" smtClean="0"/>
          </a:p>
          <a:p>
            <a:r>
              <a:rPr lang="en-US" baseline="0" dirty="0" smtClean="0"/>
              <a:t>Sampling challenges: if the number of IDPs/refugees is low as a proportion of the total population (as was the case in Delhi and Quito), difficult to locate the target populations because they are not registered (“invisible refugees”). Even more challenging if the populations are dispersed, or if the populations are highly mobile. Registration numbers and administrative records tend to be quickly out of date in urban settings and typically do not cover informal settlements.</a:t>
            </a:r>
            <a:endParaRPr lang="en-US" dirty="0"/>
          </a:p>
        </p:txBody>
      </p:sp>
      <p:sp>
        <p:nvSpPr>
          <p:cNvPr id="4" name="Slide Number Placeholder 3"/>
          <p:cNvSpPr>
            <a:spLocks noGrp="1"/>
          </p:cNvSpPr>
          <p:nvPr>
            <p:ph type="sldNum" sz="quarter" idx="10"/>
          </p:nvPr>
        </p:nvSpPr>
        <p:spPr/>
        <p:txBody>
          <a:bodyPr/>
          <a:lstStyle/>
          <a:p>
            <a:fld id="{98B28064-9D94-BB46-A6CD-9FC3A147488E}" type="slidenum">
              <a:rPr lang="en-US" smtClean="0"/>
              <a:t>3</a:t>
            </a:fld>
            <a:endParaRPr lang="en-US"/>
          </a:p>
        </p:txBody>
      </p:sp>
    </p:spTree>
    <p:extLst>
      <p:ext uri="{BB962C8B-B14F-4D97-AF65-F5344CB8AC3E}">
        <p14:creationId xmlns:p14="http://schemas.microsoft.com/office/powerpoint/2010/main" val="709414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endParaRPr lang="en-US" baseline="0" dirty="0" smtClean="0"/>
          </a:p>
        </p:txBody>
      </p:sp>
      <p:sp>
        <p:nvSpPr>
          <p:cNvPr id="4" name="Slide Number Placeholder 3"/>
          <p:cNvSpPr>
            <a:spLocks noGrp="1"/>
          </p:cNvSpPr>
          <p:nvPr>
            <p:ph type="sldNum" sz="quarter" idx="10"/>
          </p:nvPr>
        </p:nvSpPr>
        <p:spPr/>
        <p:txBody>
          <a:bodyPr/>
          <a:lstStyle/>
          <a:p>
            <a:fld id="{98B28064-9D94-BB46-A6CD-9FC3A147488E}" type="slidenum">
              <a:rPr lang="en-US" smtClean="0"/>
              <a:t>4</a:t>
            </a:fld>
            <a:endParaRPr lang="en-US"/>
          </a:p>
        </p:txBody>
      </p:sp>
    </p:spTree>
    <p:extLst>
      <p:ext uri="{BB962C8B-B14F-4D97-AF65-F5344CB8AC3E}">
        <p14:creationId xmlns:p14="http://schemas.microsoft.com/office/powerpoint/2010/main" val="3308682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1 minute</a:t>
            </a:r>
          </a:p>
          <a:p>
            <a:endParaRPr lang="en-US" baseline="0" dirty="0" smtClean="0"/>
          </a:p>
          <a:p>
            <a:r>
              <a:rPr lang="en-US" baseline="0" dirty="0" smtClean="0"/>
              <a:t>Collaboration between JIPS and Tufts University, 2013 to support UNHCR Ecuador</a:t>
            </a:r>
          </a:p>
          <a:p>
            <a:endParaRPr lang="en-US" baseline="0" dirty="0" smtClean="0"/>
          </a:p>
          <a:p>
            <a:r>
              <a:rPr lang="en-US" baseline="0" dirty="0" smtClean="0"/>
              <a:t>Coordination platform: </a:t>
            </a:r>
          </a:p>
          <a:p>
            <a:r>
              <a:rPr lang="en-US" baseline="0" dirty="0" smtClean="0"/>
              <a:t>	Ecuadorian institutions = foreign ministry, national statistics institute, municipal authorities of Quito, Latin American Faculty of Social Sciences</a:t>
            </a:r>
          </a:p>
          <a:p>
            <a:r>
              <a:rPr lang="en-US" baseline="0" dirty="0" smtClean="0"/>
              <a:t>	Local partners = </a:t>
            </a:r>
            <a:r>
              <a:rPr lang="en-US" baseline="0" dirty="0" err="1" smtClean="0"/>
              <a:t>Instituto</a:t>
            </a:r>
            <a:r>
              <a:rPr lang="en-US" baseline="0" dirty="0" smtClean="0"/>
              <a:t> de la Ciudad, </a:t>
            </a:r>
            <a:r>
              <a:rPr lang="en-US" baseline="0" dirty="0" err="1" smtClean="0"/>
              <a:t>Perfiles</a:t>
            </a:r>
            <a:r>
              <a:rPr lang="en-US" baseline="0" dirty="0" smtClean="0"/>
              <a:t> de Opinion (managed data collection, analysis, reporting)</a:t>
            </a:r>
          </a:p>
          <a:p>
            <a:r>
              <a:rPr lang="en-US" baseline="0" dirty="0" smtClean="0"/>
              <a:t>	Other = UNFPA, Norwegian Refugee Council (led by UNHCR)</a:t>
            </a:r>
          </a:p>
          <a:p>
            <a:r>
              <a:rPr lang="en-US" baseline="0" dirty="0" smtClean="0"/>
              <a:t>	Funds: BPRM</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Objectives designed to:</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Fill information gap since little was known about</a:t>
            </a:r>
            <a:r>
              <a:rPr lang="en-US" baseline="0" dirty="0" smtClean="0"/>
              <a:t> Colombians not registered as refugees.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2/3 of Colombians living in Ecuador settle in urban areas, especially Quito.</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Population is diverse, with different migratory situations: more than half of asylum-seekers have had their claims rejected or abandoned. Many Colombians do not apply for asylum, others naturalize in other ways. </a:t>
            </a:r>
          </a:p>
          <a:p>
            <a:endParaRPr lang="en-US" dirty="0" smtClean="0"/>
          </a:p>
        </p:txBody>
      </p:sp>
      <p:sp>
        <p:nvSpPr>
          <p:cNvPr id="4" name="Slide Number Placeholder 3"/>
          <p:cNvSpPr>
            <a:spLocks noGrp="1"/>
          </p:cNvSpPr>
          <p:nvPr>
            <p:ph type="sldNum" sz="quarter" idx="10"/>
          </p:nvPr>
        </p:nvSpPr>
        <p:spPr/>
        <p:txBody>
          <a:bodyPr/>
          <a:lstStyle/>
          <a:p>
            <a:fld id="{98B28064-9D94-BB46-A6CD-9FC3A147488E}" type="slidenum">
              <a:rPr lang="en-US" smtClean="0"/>
              <a:t>5</a:t>
            </a:fld>
            <a:endParaRPr lang="en-US"/>
          </a:p>
        </p:txBody>
      </p:sp>
    </p:spTree>
    <p:extLst>
      <p:ext uri="{BB962C8B-B14F-4D97-AF65-F5344CB8AC3E}">
        <p14:creationId xmlns:p14="http://schemas.microsoft.com/office/powerpoint/2010/main" val="695188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minutes</a:t>
            </a:r>
            <a:endParaRPr lang="en-US" dirty="0"/>
          </a:p>
        </p:txBody>
      </p:sp>
      <p:sp>
        <p:nvSpPr>
          <p:cNvPr id="4" name="Slide Number Placeholder 3"/>
          <p:cNvSpPr>
            <a:spLocks noGrp="1"/>
          </p:cNvSpPr>
          <p:nvPr>
            <p:ph type="sldNum" sz="quarter" idx="10"/>
          </p:nvPr>
        </p:nvSpPr>
        <p:spPr/>
        <p:txBody>
          <a:bodyPr/>
          <a:lstStyle/>
          <a:p>
            <a:fld id="{98B28064-9D94-BB46-A6CD-9FC3A147488E}" type="slidenum">
              <a:rPr lang="en-US" smtClean="0"/>
              <a:t>6</a:t>
            </a:fld>
            <a:endParaRPr lang="en-US"/>
          </a:p>
        </p:txBody>
      </p:sp>
    </p:spTree>
    <p:extLst>
      <p:ext uri="{BB962C8B-B14F-4D97-AF65-F5344CB8AC3E}">
        <p14:creationId xmlns:p14="http://schemas.microsoft.com/office/powerpoint/2010/main" val="2462888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1 minute</a:t>
            </a:r>
          </a:p>
          <a:p>
            <a:endParaRPr lang="en-US" baseline="0" dirty="0" smtClean="0"/>
          </a:p>
          <a:p>
            <a:r>
              <a:rPr lang="en-US" baseline="0" dirty="0" smtClean="0"/>
              <a:t>Mapping – identifying relevant areas and households through enumeration within them</a:t>
            </a:r>
          </a:p>
          <a:p>
            <a:endParaRPr lang="en-US" baseline="0" dirty="0" smtClean="0"/>
          </a:p>
        </p:txBody>
      </p:sp>
      <p:sp>
        <p:nvSpPr>
          <p:cNvPr id="4" name="Slide Number Placeholder 3"/>
          <p:cNvSpPr>
            <a:spLocks noGrp="1"/>
          </p:cNvSpPr>
          <p:nvPr>
            <p:ph type="sldNum" sz="quarter" idx="10"/>
          </p:nvPr>
        </p:nvSpPr>
        <p:spPr/>
        <p:txBody>
          <a:bodyPr/>
          <a:lstStyle/>
          <a:p>
            <a:fld id="{98B28064-9D94-BB46-A6CD-9FC3A147488E}" type="slidenum">
              <a:rPr lang="en-US" smtClean="0"/>
              <a:t>7</a:t>
            </a:fld>
            <a:endParaRPr lang="en-US"/>
          </a:p>
        </p:txBody>
      </p:sp>
    </p:spTree>
    <p:extLst>
      <p:ext uri="{BB962C8B-B14F-4D97-AF65-F5344CB8AC3E}">
        <p14:creationId xmlns:p14="http://schemas.microsoft.com/office/powerpoint/2010/main" val="95497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2 minutes</a:t>
            </a:r>
          </a:p>
          <a:p>
            <a:endParaRPr lang="en-US" baseline="0" dirty="0" smtClean="0"/>
          </a:p>
          <a:p>
            <a:r>
              <a:rPr lang="en-US" baseline="0" dirty="0" smtClean="0"/>
              <a:t>In short: hard to find the households! (Colombian population just 3% of total inhabitants of Quito; pop of Quito 1.8 million, pop of Colombians 55,000)</a:t>
            </a:r>
          </a:p>
          <a:p>
            <a:endParaRPr lang="en-US" baseline="0" dirty="0" smtClean="0"/>
          </a:p>
          <a:p>
            <a:r>
              <a:rPr lang="en-US" baseline="0" dirty="0" smtClean="0"/>
              <a:t>Because the Colombian population is relatively small and dispersed amongst the local population, there was no complete sampling frame. Additional households were surveyed to complement the random sampling. These were identified through local organizations and in common meeting places, as well as with purposive methods (snowballing). Final sample selected 24% through probability sampling, 42% through snowballing; 34% through purposive selection of interviewees or referrals.</a:t>
            </a:r>
          </a:p>
          <a:p>
            <a:endParaRPr lang="en-US" baseline="0" dirty="0" smtClean="0"/>
          </a:p>
          <a:p>
            <a:r>
              <a:rPr lang="en-US" baseline="0" dirty="0" smtClean="0"/>
              <a:t>Ultimately, data collection was concentrated in 23 out of the 167 neighborhoods with higher-than-average density of Colombians.</a:t>
            </a:r>
          </a:p>
          <a:p>
            <a:endParaRPr lang="en-US" dirty="0" smtClean="0"/>
          </a:p>
          <a:p>
            <a:r>
              <a:rPr lang="en-US" dirty="0" smtClean="0"/>
              <a:t>Potential bias: found to be LOW, as main demographic characteristics of households selected by each method turned out to be very similar.</a:t>
            </a:r>
            <a:endParaRPr lang="en-US" dirty="0"/>
          </a:p>
        </p:txBody>
      </p:sp>
      <p:sp>
        <p:nvSpPr>
          <p:cNvPr id="4" name="Slide Number Placeholder 3"/>
          <p:cNvSpPr>
            <a:spLocks noGrp="1"/>
          </p:cNvSpPr>
          <p:nvPr>
            <p:ph type="sldNum" sz="quarter" idx="10"/>
          </p:nvPr>
        </p:nvSpPr>
        <p:spPr/>
        <p:txBody>
          <a:bodyPr/>
          <a:lstStyle/>
          <a:p>
            <a:fld id="{98B28064-9D94-BB46-A6CD-9FC3A147488E}" type="slidenum">
              <a:rPr lang="en-US" smtClean="0"/>
              <a:t>8</a:t>
            </a:fld>
            <a:endParaRPr lang="en-US"/>
          </a:p>
        </p:txBody>
      </p:sp>
    </p:spTree>
    <p:extLst>
      <p:ext uri="{BB962C8B-B14F-4D97-AF65-F5344CB8AC3E}">
        <p14:creationId xmlns:p14="http://schemas.microsoft.com/office/powerpoint/2010/main" val="663078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p>
          <a:p>
            <a:endParaRPr lang="en-US" dirty="0" smtClean="0"/>
          </a:p>
          <a:p>
            <a:r>
              <a:rPr lang="en-US" dirty="0" smtClean="0"/>
              <a:t>First</a:t>
            </a:r>
            <a:r>
              <a:rPr lang="en-US" baseline="0" dirty="0" smtClean="0"/>
              <a:t> a basic enumeration form was used to collect information on the migratory history was for households with at least one Colombian.</a:t>
            </a:r>
          </a:p>
          <a:p>
            <a:endParaRPr lang="en-US" baseline="0" dirty="0" smtClean="0"/>
          </a:p>
          <a:p>
            <a:r>
              <a:rPr lang="en-US" dirty="0" smtClean="0"/>
              <a:t>Later</a:t>
            </a:r>
            <a:r>
              <a:rPr lang="en-US" baseline="0" dirty="0" smtClean="0"/>
              <a:t> in the process, the household questionnaire was used to collect information on household and individual characteristics. </a:t>
            </a:r>
          </a:p>
          <a:p>
            <a:endParaRPr lang="en-US" baseline="0" dirty="0" smtClean="0"/>
          </a:p>
          <a:p>
            <a:r>
              <a:rPr lang="en-US" baseline="0" dirty="0" smtClean="0"/>
              <a:t>The questionnaire included 7 sections, and a total of 88 separate questions (37 of the questions are collected for each individual within a household). The questionnaire also starts with asking for the consent of the respondent and ended with asking the interviewer to record observations and issues that took place during the interview that could bias the results.</a:t>
            </a:r>
          </a:p>
          <a:p>
            <a:endParaRPr lang="en-US" baseline="0" dirty="0" smtClean="0"/>
          </a:p>
          <a:p>
            <a:r>
              <a:rPr lang="en-US" baseline="0" dirty="0" smtClean="0"/>
              <a:t>Here is an excerpt from the section on migration experiences. Note that the survey was done only in Spanish; this is a translated version.</a:t>
            </a:r>
            <a:endParaRPr lang="en-US" dirty="0"/>
          </a:p>
        </p:txBody>
      </p:sp>
      <p:sp>
        <p:nvSpPr>
          <p:cNvPr id="4" name="Slide Number Placeholder 3"/>
          <p:cNvSpPr>
            <a:spLocks noGrp="1"/>
          </p:cNvSpPr>
          <p:nvPr>
            <p:ph type="sldNum" sz="quarter" idx="10"/>
          </p:nvPr>
        </p:nvSpPr>
        <p:spPr/>
        <p:txBody>
          <a:bodyPr/>
          <a:lstStyle/>
          <a:p>
            <a:fld id="{98B28064-9D94-BB46-A6CD-9FC3A147488E}" type="slidenum">
              <a:rPr lang="en-US" smtClean="0"/>
              <a:t>9</a:t>
            </a:fld>
            <a:endParaRPr lang="en-US"/>
          </a:p>
        </p:txBody>
      </p:sp>
    </p:spTree>
    <p:extLst>
      <p:ext uri="{BB962C8B-B14F-4D97-AF65-F5344CB8AC3E}">
        <p14:creationId xmlns:p14="http://schemas.microsoft.com/office/powerpoint/2010/main" val="38577577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venir Next Regular"/>
                <a:cs typeface="Avenir Next Regular"/>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venir Book"/>
                <a:cs typeface="Avenir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657215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 Comment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22636" y="179587"/>
            <a:ext cx="8314037" cy="508484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2" name="Title 1"/>
          <p:cNvSpPr>
            <a:spLocks noGrp="1"/>
          </p:cNvSpPr>
          <p:nvPr>
            <p:ph type="title"/>
          </p:nvPr>
        </p:nvSpPr>
        <p:spPr>
          <a:xfrm>
            <a:off x="425660" y="5264435"/>
            <a:ext cx="8311013" cy="566738"/>
          </a:xfrm>
        </p:spPr>
        <p:txBody>
          <a:bodyPr anchor="b"/>
          <a:lstStyle>
            <a:lvl1pPr algn="l">
              <a:defRPr sz="20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422635" y="5875957"/>
            <a:ext cx="8314037" cy="804862"/>
          </a:xfrm>
        </p:spPr>
        <p:txBody>
          <a:bodyPr/>
          <a:lstStyle>
            <a:lvl1pPr marL="0" indent="0">
              <a:buNone/>
              <a:defRPr sz="1400">
                <a:latin typeface="Avenir Book"/>
                <a:cs typeface="Avenir Book"/>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79175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54655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IPS bottom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301796"/>
            <a:ext cx="8229600" cy="6312567"/>
          </a:xfrm>
        </p:spPr>
        <p:txBody>
          <a:bodyPr/>
          <a:lstStyle>
            <a:lvl1pPr marL="457200" indent="-457200">
              <a:buClr>
                <a:srgbClr val="4B99FF"/>
              </a:buClr>
              <a:buFont typeface="Arial"/>
              <a:buChar char="•"/>
              <a:defRPr>
                <a:solidFill>
                  <a:srgbClr val="3E3E3E"/>
                </a:solidFill>
                <a:latin typeface="Avenir Book"/>
                <a:cs typeface="Avenir Book"/>
              </a:defRPr>
            </a:lvl1pPr>
            <a:lvl2pPr marL="914400" indent="-457200">
              <a:buClrTx/>
              <a:buFont typeface="Arial"/>
              <a:buChar char="•"/>
              <a:defRPr>
                <a:solidFill>
                  <a:srgbClr val="3E3E3E"/>
                </a:solidFill>
                <a:latin typeface="Avenir Book"/>
                <a:cs typeface="Avenir Book"/>
              </a:defRPr>
            </a:lvl2pPr>
            <a:lvl3pPr marL="914400" indent="0">
              <a:buFont typeface="Wingdings" charset="2"/>
              <a:buNone/>
              <a:defRPr>
                <a:solidFill>
                  <a:srgbClr val="3E3E3E"/>
                </a:solidFill>
                <a:latin typeface="Avenir Book"/>
                <a:cs typeface="Avenir Book"/>
              </a:defRPr>
            </a:lvl3pPr>
          </a:lstStyle>
          <a:p>
            <a:pPr lvl="0"/>
            <a:r>
              <a:rPr lang="en-US" smtClean="0"/>
              <a:t>Click to edit Master text styles</a:t>
            </a:r>
          </a:p>
          <a:p>
            <a:pPr lvl="1"/>
            <a:r>
              <a:rPr lang="en-US" smtClean="0"/>
              <a:t>Second level</a:t>
            </a:r>
          </a:p>
          <a:p>
            <a:pPr lvl="2"/>
            <a:r>
              <a:rPr lang="en-US" smtClean="0"/>
              <a:t>Third level</a:t>
            </a:r>
          </a:p>
        </p:txBody>
      </p:sp>
      <p:sp>
        <p:nvSpPr>
          <p:cNvPr id="3" name="Subtitle 2"/>
          <p:cNvSpPr txBox="1">
            <a:spLocks/>
          </p:cNvSpPr>
          <p:nvPr/>
        </p:nvSpPr>
        <p:spPr>
          <a:xfrm>
            <a:off x="-24902" y="6391625"/>
            <a:ext cx="2647433" cy="395175"/>
          </a:xfrm>
          <a:prstGeom prst="rect">
            <a:avLst/>
          </a:prstGeom>
        </p:spPr>
        <p:txBody>
          <a:bodyPr vert="horz" lIns="91440" tIns="45720" rIns="91440" bIns="45720" rtlCol="0">
            <a:normAutofit/>
          </a:bodyPr>
          <a:lstStyle>
            <a:lvl1pPr marL="0" indent="0" algn="ctr" defTabSz="457200" rtl="0" eaLnBrk="1" latinLnBrk="0" hangingPunct="1">
              <a:spcBef>
                <a:spcPct val="20000"/>
              </a:spcBef>
              <a:buClr>
                <a:srgbClr val="4B99FF"/>
              </a:buClr>
              <a:buFont typeface="Arial"/>
              <a:buNone/>
              <a:defRPr sz="3200" kern="1200">
                <a:solidFill>
                  <a:schemeClr val="tx1">
                    <a:tint val="75000"/>
                  </a:schemeClr>
                </a:solidFill>
                <a:latin typeface="Avenir Book"/>
                <a:ea typeface="+mn-ea"/>
                <a:cs typeface="Avenir Book"/>
              </a:defRPr>
            </a:lvl1pPr>
            <a:lvl2pPr marL="457200" indent="0" algn="ctr" defTabSz="457200" rtl="0" eaLnBrk="1" latinLnBrk="0" hangingPunct="1">
              <a:spcBef>
                <a:spcPct val="20000"/>
              </a:spcBef>
              <a:buClrTx/>
              <a:buFont typeface="Arial"/>
              <a:buNone/>
              <a:defRPr sz="2800" kern="1200">
                <a:solidFill>
                  <a:schemeClr val="tx1">
                    <a:tint val="75000"/>
                  </a:schemeClr>
                </a:solidFill>
                <a:latin typeface="Avenir Book"/>
                <a:ea typeface="+mn-ea"/>
                <a:cs typeface="Avenir Book"/>
              </a:defRPr>
            </a:lvl2pPr>
            <a:lvl3pPr marL="914400" indent="0" algn="ctr" defTabSz="457200" rtl="0" eaLnBrk="1" latinLnBrk="0" hangingPunct="1">
              <a:spcBef>
                <a:spcPct val="20000"/>
              </a:spcBef>
              <a:buFont typeface="Arial"/>
              <a:buNone/>
              <a:defRPr sz="2400" kern="1200">
                <a:solidFill>
                  <a:schemeClr val="tx1">
                    <a:tint val="75000"/>
                  </a:schemeClr>
                </a:solidFill>
                <a:latin typeface="Avenir Book"/>
                <a:ea typeface="+mn-ea"/>
                <a:cs typeface="Avenir Book"/>
              </a:defRPr>
            </a:lvl3pPr>
            <a:lvl4pPr marL="1371600" indent="0" algn="ctr" defTabSz="457200" rtl="0" eaLnBrk="1" latinLnBrk="0" hangingPunct="1">
              <a:spcBef>
                <a:spcPct val="20000"/>
              </a:spcBef>
              <a:buFont typeface="Arial"/>
              <a:buNone/>
              <a:defRPr sz="2000" kern="1200">
                <a:solidFill>
                  <a:schemeClr val="tx1">
                    <a:tint val="75000"/>
                  </a:schemeClr>
                </a:solidFill>
                <a:latin typeface="Avenir Book"/>
                <a:ea typeface="+mn-ea"/>
                <a:cs typeface="Avenir Book"/>
              </a:defRPr>
            </a:lvl4pPr>
            <a:lvl5pPr marL="1828800" indent="0" algn="ctr" defTabSz="457200" rtl="0" eaLnBrk="1" latinLnBrk="0" hangingPunct="1">
              <a:spcBef>
                <a:spcPct val="20000"/>
              </a:spcBef>
              <a:buFont typeface="Arial"/>
              <a:buNone/>
              <a:defRPr sz="2000" kern="1200">
                <a:solidFill>
                  <a:schemeClr val="tx1">
                    <a:tint val="75000"/>
                  </a:schemeClr>
                </a:solidFill>
                <a:latin typeface="Avenir Book"/>
                <a:ea typeface="+mn-ea"/>
                <a:cs typeface="Avenir Book"/>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smtClean="0">
                <a:latin typeface="Avenir Next Regular"/>
                <a:cs typeface="Avenir Next Regular"/>
              </a:rPr>
              <a:t>Joint</a:t>
            </a:r>
            <a:r>
              <a:rPr lang="en-US" sz="1600" baseline="0" dirty="0" smtClean="0">
                <a:latin typeface="Avenir Next Regular"/>
                <a:cs typeface="Avenir Next Regular"/>
              </a:rPr>
              <a:t> IDP Profiling Service</a:t>
            </a:r>
            <a:endParaRPr lang="en-US" sz="1600" dirty="0" smtClean="0">
              <a:latin typeface="Avenir Next Regular"/>
              <a:cs typeface="Avenir Next Regular"/>
            </a:endParaRPr>
          </a:p>
        </p:txBody>
      </p:sp>
      <p:sp>
        <p:nvSpPr>
          <p:cNvPr id="5" name="Subtitle 2"/>
          <p:cNvSpPr txBox="1">
            <a:spLocks/>
          </p:cNvSpPr>
          <p:nvPr userDrawn="1"/>
        </p:nvSpPr>
        <p:spPr>
          <a:xfrm>
            <a:off x="-24902" y="6391625"/>
            <a:ext cx="2647433" cy="395175"/>
          </a:xfrm>
          <a:prstGeom prst="rect">
            <a:avLst/>
          </a:prstGeom>
        </p:spPr>
        <p:txBody>
          <a:bodyPr vert="horz" lIns="91440" tIns="45720" rIns="91440" bIns="45720" rtlCol="0">
            <a:normAutofit/>
          </a:bodyPr>
          <a:lstStyle>
            <a:lvl1pPr marL="0" indent="0" algn="ctr" defTabSz="457200" rtl="0" eaLnBrk="1" latinLnBrk="0" hangingPunct="1">
              <a:spcBef>
                <a:spcPct val="20000"/>
              </a:spcBef>
              <a:buClr>
                <a:srgbClr val="4B99FF"/>
              </a:buClr>
              <a:buFont typeface="Arial"/>
              <a:buNone/>
              <a:defRPr sz="3200" kern="1200">
                <a:solidFill>
                  <a:schemeClr val="tx1">
                    <a:tint val="75000"/>
                  </a:schemeClr>
                </a:solidFill>
                <a:latin typeface="Avenir Book"/>
                <a:ea typeface="+mn-ea"/>
                <a:cs typeface="Avenir Book"/>
              </a:defRPr>
            </a:lvl1pPr>
            <a:lvl2pPr marL="457200" indent="0" algn="ctr" defTabSz="457200" rtl="0" eaLnBrk="1" latinLnBrk="0" hangingPunct="1">
              <a:spcBef>
                <a:spcPct val="20000"/>
              </a:spcBef>
              <a:buClrTx/>
              <a:buFont typeface="Arial"/>
              <a:buNone/>
              <a:defRPr sz="2800" kern="1200">
                <a:solidFill>
                  <a:schemeClr val="tx1">
                    <a:tint val="75000"/>
                  </a:schemeClr>
                </a:solidFill>
                <a:latin typeface="Avenir Book"/>
                <a:ea typeface="+mn-ea"/>
                <a:cs typeface="Avenir Book"/>
              </a:defRPr>
            </a:lvl2pPr>
            <a:lvl3pPr marL="914400" indent="0" algn="ctr" defTabSz="457200" rtl="0" eaLnBrk="1" latinLnBrk="0" hangingPunct="1">
              <a:spcBef>
                <a:spcPct val="20000"/>
              </a:spcBef>
              <a:buFont typeface="Arial"/>
              <a:buNone/>
              <a:defRPr sz="2400" kern="1200">
                <a:solidFill>
                  <a:schemeClr val="tx1">
                    <a:tint val="75000"/>
                  </a:schemeClr>
                </a:solidFill>
                <a:latin typeface="Avenir Book"/>
                <a:ea typeface="+mn-ea"/>
                <a:cs typeface="Avenir Book"/>
              </a:defRPr>
            </a:lvl3pPr>
            <a:lvl4pPr marL="1371600" indent="0" algn="ctr" defTabSz="457200" rtl="0" eaLnBrk="1" latinLnBrk="0" hangingPunct="1">
              <a:spcBef>
                <a:spcPct val="20000"/>
              </a:spcBef>
              <a:buFont typeface="Arial"/>
              <a:buNone/>
              <a:defRPr sz="2000" kern="1200">
                <a:solidFill>
                  <a:schemeClr val="tx1">
                    <a:tint val="75000"/>
                  </a:schemeClr>
                </a:solidFill>
                <a:latin typeface="Avenir Book"/>
                <a:ea typeface="+mn-ea"/>
                <a:cs typeface="Avenir Book"/>
              </a:defRPr>
            </a:lvl4pPr>
            <a:lvl5pPr marL="1828800" indent="0" algn="ctr" defTabSz="457200" rtl="0" eaLnBrk="1" latinLnBrk="0" hangingPunct="1">
              <a:spcBef>
                <a:spcPct val="20000"/>
              </a:spcBef>
              <a:buFont typeface="Arial"/>
              <a:buNone/>
              <a:defRPr sz="2000" kern="1200">
                <a:solidFill>
                  <a:schemeClr val="tx1">
                    <a:tint val="75000"/>
                  </a:schemeClr>
                </a:solidFill>
                <a:latin typeface="Avenir Book"/>
                <a:ea typeface="+mn-ea"/>
                <a:cs typeface="Avenir Book"/>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smtClean="0">
                <a:latin typeface="Avenir Next Regular"/>
                <a:cs typeface="Avenir Next Regular"/>
              </a:rPr>
              <a:t>Joint</a:t>
            </a:r>
            <a:r>
              <a:rPr lang="en-US" sz="1600" baseline="0" dirty="0" smtClean="0">
                <a:latin typeface="Avenir Next Regular"/>
                <a:cs typeface="Avenir Next Regular"/>
              </a:rPr>
              <a:t> IDP Profiling Service</a:t>
            </a:r>
            <a:endParaRPr lang="en-US" sz="1600" dirty="0" smtClean="0">
              <a:latin typeface="Avenir Next Regular"/>
              <a:cs typeface="Avenir Next Regular"/>
            </a:endParaRPr>
          </a:p>
        </p:txBody>
      </p:sp>
    </p:spTree>
    <p:extLst>
      <p:ext uri="{BB962C8B-B14F-4D97-AF65-F5344CB8AC3E}">
        <p14:creationId xmlns:p14="http://schemas.microsoft.com/office/powerpoint/2010/main" val="3590733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IPS bottom righ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301796"/>
            <a:ext cx="8229600" cy="6312567"/>
          </a:xfrm>
        </p:spPr>
        <p:txBody>
          <a:bodyPr/>
          <a:lstStyle>
            <a:lvl1pPr marL="457200" indent="-457200">
              <a:buClr>
                <a:srgbClr val="4B99FF"/>
              </a:buClr>
              <a:buFont typeface="Arial"/>
              <a:buChar char="•"/>
              <a:defRPr>
                <a:solidFill>
                  <a:srgbClr val="3E3E3E"/>
                </a:solidFill>
                <a:latin typeface="Avenir Book"/>
                <a:cs typeface="Avenir Book"/>
              </a:defRPr>
            </a:lvl1pPr>
            <a:lvl2pPr marL="914400" indent="-457200">
              <a:buClrTx/>
              <a:buFont typeface="Arial"/>
              <a:buChar char="•"/>
              <a:defRPr>
                <a:solidFill>
                  <a:srgbClr val="3E3E3E"/>
                </a:solidFill>
                <a:latin typeface="Avenir Book"/>
                <a:cs typeface="Avenir Book"/>
              </a:defRPr>
            </a:lvl2pPr>
            <a:lvl3pPr marL="914400" indent="0">
              <a:buFont typeface="Wingdings" charset="2"/>
              <a:buNone/>
              <a:defRPr>
                <a:solidFill>
                  <a:srgbClr val="3E3E3E"/>
                </a:solidFill>
                <a:latin typeface="Avenir Book"/>
                <a:cs typeface="Avenir Book"/>
              </a:defRPr>
            </a:lvl3pPr>
          </a:lstStyle>
          <a:p>
            <a:pPr lvl="0"/>
            <a:r>
              <a:rPr lang="en-US" smtClean="0"/>
              <a:t>Click to edit Master text styles</a:t>
            </a:r>
          </a:p>
          <a:p>
            <a:pPr lvl="1"/>
            <a:r>
              <a:rPr lang="en-US" smtClean="0"/>
              <a:t>Second level</a:t>
            </a:r>
          </a:p>
          <a:p>
            <a:pPr lvl="2"/>
            <a:r>
              <a:rPr lang="en-US" smtClean="0"/>
              <a:t>Third level</a:t>
            </a:r>
          </a:p>
        </p:txBody>
      </p:sp>
      <p:sp>
        <p:nvSpPr>
          <p:cNvPr id="3" name="Subtitle 2"/>
          <p:cNvSpPr txBox="1">
            <a:spLocks/>
          </p:cNvSpPr>
          <p:nvPr/>
        </p:nvSpPr>
        <p:spPr>
          <a:xfrm>
            <a:off x="6499626" y="6391625"/>
            <a:ext cx="2647433" cy="395175"/>
          </a:xfrm>
          <a:prstGeom prst="rect">
            <a:avLst/>
          </a:prstGeom>
        </p:spPr>
        <p:txBody>
          <a:bodyPr vert="horz" lIns="91440" tIns="45720" rIns="91440" bIns="45720" rtlCol="0">
            <a:normAutofit/>
          </a:bodyPr>
          <a:lstStyle>
            <a:lvl1pPr marL="0" indent="0" algn="ctr" defTabSz="457200" rtl="0" eaLnBrk="1" latinLnBrk="0" hangingPunct="1">
              <a:spcBef>
                <a:spcPct val="20000"/>
              </a:spcBef>
              <a:buClr>
                <a:srgbClr val="4B99FF"/>
              </a:buClr>
              <a:buFont typeface="Arial"/>
              <a:buNone/>
              <a:defRPr sz="3200" kern="1200">
                <a:solidFill>
                  <a:schemeClr val="tx1">
                    <a:tint val="75000"/>
                  </a:schemeClr>
                </a:solidFill>
                <a:latin typeface="Avenir Book"/>
                <a:ea typeface="+mn-ea"/>
                <a:cs typeface="Avenir Book"/>
              </a:defRPr>
            </a:lvl1pPr>
            <a:lvl2pPr marL="457200" indent="0" algn="ctr" defTabSz="457200" rtl="0" eaLnBrk="1" latinLnBrk="0" hangingPunct="1">
              <a:spcBef>
                <a:spcPct val="20000"/>
              </a:spcBef>
              <a:buClrTx/>
              <a:buFont typeface="Arial"/>
              <a:buNone/>
              <a:defRPr sz="2800" kern="1200">
                <a:solidFill>
                  <a:schemeClr val="tx1">
                    <a:tint val="75000"/>
                  </a:schemeClr>
                </a:solidFill>
                <a:latin typeface="Avenir Book"/>
                <a:ea typeface="+mn-ea"/>
                <a:cs typeface="Avenir Book"/>
              </a:defRPr>
            </a:lvl2pPr>
            <a:lvl3pPr marL="914400" indent="0" algn="ctr" defTabSz="457200" rtl="0" eaLnBrk="1" latinLnBrk="0" hangingPunct="1">
              <a:spcBef>
                <a:spcPct val="20000"/>
              </a:spcBef>
              <a:buFont typeface="Arial"/>
              <a:buNone/>
              <a:defRPr sz="2400" kern="1200">
                <a:solidFill>
                  <a:schemeClr val="tx1">
                    <a:tint val="75000"/>
                  </a:schemeClr>
                </a:solidFill>
                <a:latin typeface="Avenir Book"/>
                <a:ea typeface="+mn-ea"/>
                <a:cs typeface="Avenir Book"/>
              </a:defRPr>
            </a:lvl3pPr>
            <a:lvl4pPr marL="1371600" indent="0" algn="ctr" defTabSz="457200" rtl="0" eaLnBrk="1" latinLnBrk="0" hangingPunct="1">
              <a:spcBef>
                <a:spcPct val="20000"/>
              </a:spcBef>
              <a:buFont typeface="Arial"/>
              <a:buNone/>
              <a:defRPr sz="2000" kern="1200">
                <a:solidFill>
                  <a:schemeClr val="tx1">
                    <a:tint val="75000"/>
                  </a:schemeClr>
                </a:solidFill>
                <a:latin typeface="Avenir Book"/>
                <a:ea typeface="+mn-ea"/>
                <a:cs typeface="Avenir Book"/>
              </a:defRPr>
            </a:lvl4pPr>
            <a:lvl5pPr marL="1828800" indent="0" algn="ctr" defTabSz="457200" rtl="0" eaLnBrk="1" latinLnBrk="0" hangingPunct="1">
              <a:spcBef>
                <a:spcPct val="20000"/>
              </a:spcBef>
              <a:buFont typeface="Arial"/>
              <a:buNone/>
              <a:defRPr sz="2000" kern="1200">
                <a:solidFill>
                  <a:schemeClr val="tx1">
                    <a:tint val="75000"/>
                  </a:schemeClr>
                </a:solidFill>
                <a:latin typeface="Avenir Book"/>
                <a:ea typeface="+mn-ea"/>
                <a:cs typeface="Avenir Book"/>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smtClean="0">
                <a:latin typeface="Avenir Next Regular"/>
                <a:cs typeface="Avenir Next Regular"/>
              </a:rPr>
              <a:t>Joint</a:t>
            </a:r>
            <a:r>
              <a:rPr lang="en-US" sz="1600" baseline="0" dirty="0" smtClean="0">
                <a:latin typeface="Avenir Next Regular"/>
                <a:cs typeface="Avenir Next Regular"/>
              </a:rPr>
              <a:t> IDP Profiling Service</a:t>
            </a:r>
            <a:endParaRPr lang="en-US" sz="1600" dirty="0" smtClean="0">
              <a:latin typeface="Avenir Next Regular"/>
              <a:cs typeface="Avenir Next Regular"/>
            </a:endParaRPr>
          </a:p>
        </p:txBody>
      </p:sp>
      <p:sp>
        <p:nvSpPr>
          <p:cNvPr id="5" name="Subtitle 2"/>
          <p:cNvSpPr txBox="1">
            <a:spLocks/>
          </p:cNvSpPr>
          <p:nvPr userDrawn="1"/>
        </p:nvSpPr>
        <p:spPr>
          <a:xfrm>
            <a:off x="6499626" y="6391625"/>
            <a:ext cx="2647433" cy="395175"/>
          </a:xfrm>
          <a:prstGeom prst="rect">
            <a:avLst/>
          </a:prstGeom>
        </p:spPr>
        <p:txBody>
          <a:bodyPr vert="horz" lIns="91440" tIns="45720" rIns="91440" bIns="45720" rtlCol="0">
            <a:normAutofit/>
          </a:bodyPr>
          <a:lstStyle>
            <a:lvl1pPr marL="0" indent="0" algn="ctr" defTabSz="457200" rtl="0" eaLnBrk="1" latinLnBrk="0" hangingPunct="1">
              <a:spcBef>
                <a:spcPct val="20000"/>
              </a:spcBef>
              <a:buClr>
                <a:srgbClr val="4B99FF"/>
              </a:buClr>
              <a:buFont typeface="Arial"/>
              <a:buNone/>
              <a:defRPr sz="3200" kern="1200">
                <a:solidFill>
                  <a:schemeClr val="tx1">
                    <a:tint val="75000"/>
                  </a:schemeClr>
                </a:solidFill>
                <a:latin typeface="Avenir Book"/>
                <a:ea typeface="+mn-ea"/>
                <a:cs typeface="Avenir Book"/>
              </a:defRPr>
            </a:lvl1pPr>
            <a:lvl2pPr marL="457200" indent="0" algn="ctr" defTabSz="457200" rtl="0" eaLnBrk="1" latinLnBrk="0" hangingPunct="1">
              <a:spcBef>
                <a:spcPct val="20000"/>
              </a:spcBef>
              <a:buClrTx/>
              <a:buFont typeface="Arial"/>
              <a:buNone/>
              <a:defRPr sz="2800" kern="1200">
                <a:solidFill>
                  <a:schemeClr val="tx1">
                    <a:tint val="75000"/>
                  </a:schemeClr>
                </a:solidFill>
                <a:latin typeface="Avenir Book"/>
                <a:ea typeface="+mn-ea"/>
                <a:cs typeface="Avenir Book"/>
              </a:defRPr>
            </a:lvl2pPr>
            <a:lvl3pPr marL="914400" indent="0" algn="ctr" defTabSz="457200" rtl="0" eaLnBrk="1" latinLnBrk="0" hangingPunct="1">
              <a:spcBef>
                <a:spcPct val="20000"/>
              </a:spcBef>
              <a:buFont typeface="Arial"/>
              <a:buNone/>
              <a:defRPr sz="2400" kern="1200">
                <a:solidFill>
                  <a:schemeClr val="tx1">
                    <a:tint val="75000"/>
                  </a:schemeClr>
                </a:solidFill>
                <a:latin typeface="Avenir Book"/>
                <a:ea typeface="+mn-ea"/>
                <a:cs typeface="Avenir Book"/>
              </a:defRPr>
            </a:lvl3pPr>
            <a:lvl4pPr marL="1371600" indent="0" algn="ctr" defTabSz="457200" rtl="0" eaLnBrk="1" latinLnBrk="0" hangingPunct="1">
              <a:spcBef>
                <a:spcPct val="20000"/>
              </a:spcBef>
              <a:buFont typeface="Arial"/>
              <a:buNone/>
              <a:defRPr sz="2000" kern="1200">
                <a:solidFill>
                  <a:schemeClr val="tx1">
                    <a:tint val="75000"/>
                  </a:schemeClr>
                </a:solidFill>
                <a:latin typeface="Avenir Book"/>
                <a:ea typeface="+mn-ea"/>
                <a:cs typeface="Avenir Book"/>
              </a:defRPr>
            </a:lvl4pPr>
            <a:lvl5pPr marL="1828800" indent="0" algn="ctr" defTabSz="457200" rtl="0" eaLnBrk="1" latinLnBrk="0" hangingPunct="1">
              <a:spcBef>
                <a:spcPct val="20000"/>
              </a:spcBef>
              <a:buFont typeface="Arial"/>
              <a:buNone/>
              <a:defRPr sz="2000" kern="1200">
                <a:solidFill>
                  <a:schemeClr val="tx1">
                    <a:tint val="75000"/>
                  </a:schemeClr>
                </a:solidFill>
                <a:latin typeface="Avenir Book"/>
                <a:ea typeface="+mn-ea"/>
                <a:cs typeface="Avenir Book"/>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smtClean="0">
                <a:latin typeface="Avenir Next Regular"/>
                <a:cs typeface="Avenir Next Regular"/>
              </a:rPr>
              <a:t>Joint</a:t>
            </a:r>
            <a:r>
              <a:rPr lang="en-US" sz="1600" baseline="0" dirty="0" smtClean="0">
                <a:latin typeface="Avenir Next Regular"/>
                <a:cs typeface="Avenir Next Regular"/>
              </a:rPr>
              <a:t> IDP Profiling Service</a:t>
            </a:r>
            <a:endParaRPr lang="en-US" sz="1600" dirty="0" smtClean="0">
              <a:latin typeface="Avenir Next Regular"/>
              <a:cs typeface="Avenir Next Regular"/>
            </a:endParaRPr>
          </a:p>
        </p:txBody>
      </p:sp>
    </p:spTree>
    <p:extLst>
      <p:ext uri="{BB962C8B-B14F-4D97-AF65-F5344CB8AC3E}">
        <p14:creationId xmlns:p14="http://schemas.microsoft.com/office/powerpoint/2010/main" val="518407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 White backgroun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1796"/>
            <a:ext cx="8229600" cy="6312567"/>
          </a:xfrm>
        </p:spPr>
        <p:txBody>
          <a:bodyPr/>
          <a:lstStyle>
            <a:lvl1pPr marL="457200" indent="-457200">
              <a:buClr>
                <a:srgbClr val="4B99FF"/>
              </a:buClr>
              <a:buFont typeface="Arial"/>
              <a:buChar char="•"/>
              <a:defRPr>
                <a:solidFill>
                  <a:srgbClr val="3E3E3E"/>
                </a:solidFill>
                <a:latin typeface="Avenir Book"/>
                <a:cs typeface="Avenir Book"/>
              </a:defRPr>
            </a:lvl1pPr>
            <a:lvl2pPr marL="914400" indent="-457200">
              <a:buClrTx/>
              <a:buFont typeface="Arial"/>
              <a:buChar char="•"/>
              <a:defRPr>
                <a:solidFill>
                  <a:srgbClr val="3E3E3E"/>
                </a:solidFill>
                <a:latin typeface="Avenir Book"/>
                <a:cs typeface="Avenir Book"/>
              </a:defRPr>
            </a:lvl2pPr>
            <a:lvl3pPr marL="914400" indent="0">
              <a:buFont typeface="Wingdings" charset="2"/>
              <a:buNone/>
              <a:defRPr>
                <a:solidFill>
                  <a:srgbClr val="3E3E3E"/>
                </a:solidFill>
                <a:latin typeface="Avenir Book"/>
                <a:cs typeface="Avenir Book"/>
              </a:defRPr>
            </a:lvl3pPr>
          </a:lstStyle>
          <a:p>
            <a:pPr lvl="0"/>
            <a:r>
              <a:rPr lang="fr-CH" dirty="0" smtClean="0"/>
              <a:t>Click to edit Master text styles</a:t>
            </a:r>
          </a:p>
          <a:p>
            <a:pPr lvl="1"/>
            <a:r>
              <a:rPr lang="fr-CH" dirty="0" smtClean="0"/>
              <a:t>Second level</a:t>
            </a:r>
          </a:p>
          <a:p>
            <a:pPr lvl="2"/>
            <a:r>
              <a:rPr lang="fr-CH" dirty="0" smtClean="0"/>
              <a:t>Third level</a:t>
            </a:r>
          </a:p>
        </p:txBody>
      </p:sp>
    </p:spTree>
    <p:extLst>
      <p:ext uri="{BB962C8B-B14F-4D97-AF65-F5344CB8AC3E}">
        <p14:creationId xmlns:p14="http://schemas.microsoft.com/office/powerpoint/2010/main" val="1140791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 large lines backgroun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301796"/>
            <a:ext cx="8229600" cy="6312567"/>
          </a:xfrm>
        </p:spPr>
        <p:txBody>
          <a:bodyPr/>
          <a:lstStyle>
            <a:lvl1pPr marL="457200" indent="-457200">
              <a:buClr>
                <a:srgbClr val="4B99FF"/>
              </a:buClr>
              <a:buFont typeface="Arial"/>
              <a:buChar char="•"/>
              <a:defRPr>
                <a:solidFill>
                  <a:srgbClr val="3E3E3E"/>
                </a:solidFill>
                <a:latin typeface="Avenir Book"/>
                <a:cs typeface="Avenir Book"/>
              </a:defRPr>
            </a:lvl1pPr>
            <a:lvl2pPr marL="914400" indent="-457200">
              <a:buClrTx/>
              <a:buFont typeface="Arial"/>
              <a:buChar char="•"/>
              <a:defRPr>
                <a:solidFill>
                  <a:srgbClr val="3E3E3E"/>
                </a:solidFill>
                <a:latin typeface="Avenir Book"/>
                <a:cs typeface="Avenir Book"/>
              </a:defRPr>
            </a:lvl2pPr>
            <a:lvl3pPr marL="914400" indent="0">
              <a:buFont typeface="Wingdings" charset="2"/>
              <a:buNone/>
              <a:defRPr>
                <a:solidFill>
                  <a:srgbClr val="3E3E3E"/>
                </a:solidFill>
                <a:latin typeface="Avenir Book"/>
                <a:cs typeface="Avenir Book"/>
              </a:defRPr>
            </a:lvl3pPr>
          </a:lstStyle>
          <a:p>
            <a:pPr lvl="0"/>
            <a:r>
              <a:rPr lang="fr-CH" dirty="0" smtClean="0"/>
              <a:t>Click to edit Master text styles</a:t>
            </a:r>
          </a:p>
          <a:p>
            <a:pPr lvl="1"/>
            <a:r>
              <a:rPr lang="fr-CH" dirty="0" smtClean="0"/>
              <a:t>Second level</a:t>
            </a:r>
          </a:p>
          <a:p>
            <a:pPr lvl="2"/>
            <a:r>
              <a:rPr lang="fr-CH" dirty="0" smtClean="0"/>
              <a:t>Third level</a:t>
            </a:r>
          </a:p>
        </p:txBody>
      </p:sp>
    </p:spTree>
    <p:extLst>
      <p:ext uri="{BB962C8B-B14F-4D97-AF65-F5344CB8AC3E}">
        <p14:creationId xmlns:p14="http://schemas.microsoft.com/office/powerpoint/2010/main" val="3949689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 lines bottom backgroun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301796"/>
            <a:ext cx="8229600" cy="6312567"/>
          </a:xfrm>
        </p:spPr>
        <p:txBody>
          <a:bodyPr/>
          <a:lstStyle>
            <a:lvl1pPr marL="457200" indent="-457200">
              <a:buClr>
                <a:srgbClr val="4B99FF"/>
              </a:buClr>
              <a:buFont typeface="Arial"/>
              <a:buChar char="•"/>
              <a:defRPr>
                <a:solidFill>
                  <a:srgbClr val="3E3E3E"/>
                </a:solidFill>
                <a:latin typeface="Avenir Book"/>
                <a:cs typeface="Avenir Book"/>
              </a:defRPr>
            </a:lvl1pPr>
            <a:lvl2pPr marL="914400" indent="-457200">
              <a:buClrTx/>
              <a:buFont typeface="Arial"/>
              <a:buChar char="•"/>
              <a:defRPr>
                <a:solidFill>
                  <a:srgbClr val="3E3E3E"/>
                </a:solidFill>
                <a:latin typeface="Avenir Book"/>
                <a:cs typeface="Avenir Book"/>
              </a:defRPr>
            </a:lvl2pPr>
            <a:lvl3pPr marL="914400" indent="0">
              <a:buFont typeface="Wingdings" charset="2"/>
              <a:buNone/>
              <a:defRPr>
                <a:solidFill>
                  <a:srgbClr val="3E3E3E"/>
                </a:solidFill>
                <a:latin typeface="Avenir Book"/>
                <a:cs typeface="Avenir Book"/>
              </a:defRPr>
            </a:lvl3pPr>
          </a:lstStyle>
          <a:p>
            <a:pPr lvl="0"/>
            <a:r>
              <a:rPr lang="fr-CH" dirty="0" smtClean="0"/>
              <a:t>Click to edit Master text styles</a:t>
            </a:r>
          </a:p>
          <a:p>
            <a:pPr lvl="1"/>
            <a:r>
              <a:rPr lang="fr-CH" dirty="0" smtClean="0"/>
              <a:t>Second level</a:t>
            </a:r>
          </a:p>
          <a:p>
            <a:pPr lvl="2"/>
            <a:r>
              <a:rPr lang="fr-CH" dirty="0" smtClean="0"/>
              <a:t>Third level</a:t>
            </a:r>
          </a:p>
        </p:txBody>
      </p:sp>
    </p:spTree>
    <p:extLst>
      <p:ext uri="{BB962C8B-B14F-4D97-AF65-F5344CB8AC3E}">
        <p14:creationId xmlns:p14="http://schemas.microsoft.com/office/powerpoint/2010/main" val="3880651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1244908"/>
            <a:ext cx="8229600" cy="51808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itle 1"/>
          <p:cNvSpPr>
            <a:spLocks noGrp="1"/>
          </p:cNvSpPr>
          <p:nvPr>
            <p:ph type="title"/>
          </p:nvPr>
        </p:nvSpPr>
        <p:spPr>
          <a:xfrm>
            <a:off x="457200" y="274638"/>
            <a:ext cx="8229600" cy="743924"/>
          </a:xfrm>
        </p:spPr>
        <p:txBody>
          <a:bodyPr/>
          <a:lstStyle/>
          <a:p>
            <a:r>
              <a:rPr lang="fr-CH" dirty="0" smtClean="0"/>
              <a:t>Click to edit Master title style</a:t>
            </a:r>
            <a:endParaRPr lang="en-US" dirty="0"/>
          </a:p>
        </p:txBody>
      </p:sp>
    </p:spTree>
    <p:extLst>
      <p:ext uri="{BB962C8B-B14F-4D97-AF65-F5344CB8AC3E}">
        <p14:creationId xmlns:p14="http://schemas.microsoft.com/office/powerpoint/2010/main" val="111364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JIPS bottom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301796"/>
            <a:ext cx="8229600" cy="6312567"/>
          </a:xfrm>
        </p:spPr>
        <p:txBody>
          <a:bodyPr/>
          <a:lstStyle>
            <a:lvl1pPr marL="457200" indent="-457200">
              <a:buClr>
                <a:srgbClr val="4B99FF"/>
              </a:buClr>
              <a:buFont typeface="Arial"/>
              <a:buChar char="•"/>
              <a:defRPr>
                <a:solidFill>
                  <a:srgbClr val="3E3E3E"/>
                </a:solidFill>
                <a:latin typeface="Avenir Book"/>
                <a:cs typeface="Avenir Book"/>
              </a:defRPr>
            </a:lvl1pPr>
            <a:lvl2pPr marL="914400" indent="-457200">
              <a:buClrTx/>
              <a:buFont typeface="Arial"/>
              <a:buChar char="•"/>
              <a:defRPr>
                <a:solidFill>
                  <a:srgbClr val="3E3E3E"/>
                </a:solidFill>
                <a:latin typeface="Avenir Book"/>
                <a:cs typeface="Avenir Book"/>
              </a:defRPr>
            </a:lvl2pPr>
            <a:lvl3pPr marL="914400" indent="0">
              <a:buFont typeface="Wingdings" charset="2"/>
              <a:buNone/>
              <a:defRPr>
                <a:solidFill>
                  <a:srgbClr val="3E3E3E"/>
                </a:solidFill>
                <a:latin typeface="Avenir Book"/>
                <a:cs typeface="Avenir Book"/>
              </a:defRPr>
            </a:lvl3pPr>
          </a:lstStyle>
          <a:p>
            <a:pPr lvl="0"/>
            <a:r>
              <a:rPr lang="fr-CH" dirty="0" smtClean="0"/>
              <a:t>Click to edit Master text styles</a:t>
            </a:r>
          </a:p>
          <a:p>
            <a:pPr lvl="1"/>
            <a:r>
              <a:rPr lang="fr-CH" dirty="0" smtClean="0"/>
              <a:t>Second level</a:t>
            </a:r>
          </a:p>
          <a:p>
            <a:pPr lvl="2"/>
            <a:r>
              <a:rPr lang="fr-CH" dirty="0" smtClean="0"/>
              <a:t>Third level</a:t>
            </a:r>
          </a:p>
        </p:txBody>
      </p:sp>
      <p:sp>
        <p:nvSpPr>
          <p:cNvPr id="3" name="Subtitle 2"/>
          <p:cNvSpPr txBox="1">
            <a:spLocks/>
          </p:cNvSpPr>
          <p:nvPr userDrawn="1"/>
        </p:nvSpPr>
        <p:spPr>
          <a:xfrm>
            <a:off x="-24902" y="6391625"/>
            <a:ext cx="2647433" cy="395175"/>
          </a:xfrm>
          <a:prstGeom prst="rect">
            <a:avLst/>
          </a:prstGeom>
        </p:spPr>
        <p:txBody>
          <a:bodyPr vert="horz" lIns="91440" tIns="45720" rIns="91440" bIns="45720" rtlCol="0">
            <a:normAutofit/>
          </a:bodyPr>
          <a:lstStyle>
            <a:lvl1pPr marL="0" indent="0" algn="ctr" defTabSz="457200" rtl="0" eaLnBrk="1" latinLnBrk="0" hangingPunct="1">
              <a:spcBef>
                <a:spcPct val="20000"/>
              </a:spcBef>
              <a:buClr>
                <a:srgbClr val="4B99FF"/>
              </a:buClr>
              <a:buFont typeface="Arial"/>
              <a:buNone/>
              <a:defRPr sz="3200" kern="1200">
                <a:solidFill>
                  <a:schemeClr val="tx1">
                    <a:tint val="75000"/>
                  </a:schemeClr>
                </a:solidFill>
                <a:latin typeface="Avenir Book"/>
                <a:ea typeface="+mn-ea"/>
                <a:cs typeface="Avenir Book"/>
              </a:defRPr>
            </a:lvl1pPr>
            <a:lvl2pPr marL="457200" indent="0" algn="ctr" defTabSz="457200" rtl="0" eaLnBrk="1" latinLnBrk="0" hangingPunct="1">
              <a:spcBef>
                <a:spcPct val="20000"/>
              </a:spcBef>
              <a:buClrTx/>
              <a:buFont typeface="Arial"/>
              <a:buNone/>
              <a:defRPr sz="2800" kern="1200">
                <a:solidFill>
                  <a:schemeClr val="tx1">
                    <a:tint val="75000"/>
                  </a:schemeClr>
                </a:solidFill>
                <a:latin typeface="Avenir Book"/>
                <a:ea typeface="+mn-ea"/>
                <a:cs typeface="Avenir Book"/>
              </a:defRPr>
            </a:lvl2pPr>
            <a:lvl3pPr marL="914400" indent="0" algn="ctr" defTabSz="457200" rtl="0" eaLnBrk="1" latinLnBrk="0" hangingPunct="1">
              <a:spcBef>
                <a:spcPct val="20000"/>
              </a:spcBef>
              <a:buFont typeface="Arial"/>
              <a:buNone/>
              <a:defRPr sz="2400" kern="1200">
                <a:solidFill>
                  <a:schemeClr val="tx1">
                    <a:tint val="75000"/>
                  </a:schemeClr>
                </a:solidFill>
                <a:latin typeface="Avenir Book"/>
                <a:ea typeface="+mn-ea"/>
                <a:cs typeface="Avenir Book"/>
              </a:defRPr>
            </a:lvl3pPr>
            <a:lvl4pPr marL="1371600" indent="0" algn="ctr" defTabSz="457200" rtl="0" eaLnBrk="1" latinLnBrk="0" hangingPunct="1">
              <a:spcBef>
                <a:spcPct val="20000"/>
              </a:spcBef>
              <a:buFont typeface="Arial"/>
              <a:buNone/>
              <a:defRPr sz="2000" kern="1200">
                <a:solidFill>
                  <a:schemeClr val="tx1">
                    <a:tint val="75000"/>
                  </a:schemeClr>
                </a:solidFill>
                <a:latin typeface="Avenir Book"/>
                <a:ea typeface="+mn-ea"/>
                <a:cs typeface="Avenir Book"/>
              </a:defRPr>
            </a:lvl4pPr>
            <a:lvl5pPr marL="1828800" indent="0" algn="ctr" defTabSz="457200" rtl="0" eaLnBrk="1" latinLnBrk="0" hangingPunct="1">
              <a:spcBef>
                <a:spcPct val="20000"/>
              </a:spcBef>
              <a:buFont typeface="Arial"/>
              <a:buNone/>
              <a:defRPr sz="2000" kern="1200">
                <a:solidFill>
                  <a:schemeClr val="tx1">
                    <a:tint val="75000"/>
                  </a:schemeClr>
                </a:solidFill>
                <a:latin typeface="Avenir Book"/>
                <a:ea typeface="+mn-ea"/>
                <a:cs typeface="Avenir Book"/>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smtClean="0">
                <a:latin typeface="Avenir Next Regular"/>
                <a:cs typeface="Avenir Next Regular"/>
              </a:rPr>
              <a:t>Joint</a:t>
            </a:r>
            <a:r>
              <a:rPr lang="en-US" sz="1600" baseline="0" dirty="0" smtClean="0">
                <a:latin typeface="Avenir Next Regular"/>
                <a:cs typeface="Avenir Next Regular"/>
              </a:rPr>
              <a:t> IDP Profiling Service</a:t>
            </a:r>
            <a:endParaRPr lang="en-US" sz="1600" dirty="0" smtClean="0">
              <a:latin typeface="Avenir Next Regular"/>
              <a:cs typeface="Avenir Next Regular"/>
            </a:endParaRPr>
          </a:p>
        </p:txBody>
      </p:sp>
    </p:spTree>
    <p:extLst>
      <p:ext uri="{BB962C8B-B14F-4D97-AF65-F5344CB8AC3E}">
        <p14:creationId xmlns:p14="http://schemas.microsoft.com/office/powerpoint/2010/main" val="3590733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JIPS bottom righ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301796"/>
            <a:ext cx="8229600" cy="6312567"/>
          </a:xfrm>
        </p:spPr>
        <p:txBody>
          <a:bodyPr/>
          <a:lstStyle>
            <a:lvl1pPr marL="457200" indent="-457200">
              <a:buClr>
                <a:srgbClr val="4B99FF"/>
              </a:buClr>
              <a:buFont typeface="Arial"/>
              <a:buChar char="•"/>
              <a:defRPr>
                <a:solidFill>
                  <a:srgbClr val="3E3E3E"/>
                </a:solidFill>
                <a:latin typeface="Avenir Book"/>
                <a:cs typeface="Avenir Book"/>
              </a:defRPr>
            </a:lvl1pPr>
            <a:lvl2pPr marL="914400" indent="-457200">
              <a:buClrTx/>
              <a:buFont typeface="Arial"/>
              <a:buChar char="•"/>
              <a:defRPr>
                <a:solidFill>
                  <a:srgbClr val="3E3E3E"/>
                </a:solidFill>
                <a:latin typeface="Avenir Book"/>
                <a:cs typeface="Avenir Book"/>
              </a:defRPr>
            </a:lvl2pPr>
            <a:lvl3pPr marL="914400" indent="0">
              <a:buFont typeface="Wingdings" charset="2"/>
              <a:buNone/>
              <a:defRPr>
                <a:solidFill>
                  <a:srgbClr val="3E3E3E"/>
                </a:solidFill>
                <a:latin typeface="Avenir Book"/>
                <a:cs typeface="Avenir Book"/>
              </a:defRPr>
            </a:lvl3pPr>
          </a:lstStyle>
          <a:p>
            <a:pPr lvl="0"/>
            <a:r>
              <a:rPr lang="fr-CH" dirty="0" smtClean="0"/>
              <a:t>Click to edit Master text styles</a:t>
            </a:r>
          </a:p>
          <a:p>
            <a:pPr lvl="1"/>
            <a:r>
              <a:rPr lang="fr-CH" dirty="0" smtClean="0"/>
              <a:t>Second level</a:t>
            </a:r>
          </a:p>
          <a:p>
            <a:pPr lvl="2"/>
            <a:r>
              <a:rPr lang="fr-CH" dirty="0" smtClean="0"/>
              <a:t>Third level</a:t>
            </a:r>
          </a:p>
        </p:txBody>
      </p:sp>
      <p:sp>
        <p:nvSpPr>
          <p:cNvPr id="3" name="Subtitle 2"/>
          <p:cNvSpPr txBox="1">
            <a:spLocks/>
          </p:cNvSpPr>
          <p:nvPr userDrawn="1"/>
        </p:nvSpPr>
        <p:spPr>
          <a:xfrm>
            <a:off x="6499626" y="6391625"/>
            <a:ext cx="2647433" cy="395175"/>
          </a:xfrm>
          <a:prstGeom prst="rect">
            <a:avLst/>
          </a:prstGeom>
        </p:spPr>
        <p:txBody>
          <a:bodyPr vert="horz" lIns="91440" tIns="45720" rIns="91440" bIns="45720" rtlCol="0">
            <a:normAutofit/>
          </a:bodyPr>
          <a:lstStyle>
            <a:lvl1pPr marL="0" indent="0" algn="ctr" defTabSz="457200" rtl="0" eaLnBrk="1" latinLnBrk="0" hangingPunct="1">
              <a:spcBef>
                <a:spcPct val="20000"/>
              </a:spcBef>
              <a:buClr>
                <a:srgbClr val="4B99FF"/>
              </a:buClr>
              <a:buFont typeface="Arial"/>
              <a:buNone/>
              <a:defRPr sz="3200" kern="1200">
                <a:solidFill>
                  <a:schemeClr val="tx1">
                    <a:tint val="75000"/>
                  </a:schemeClr>
                </a:solidFill>
                <a:latin typeface="Avenir Book"/>
                <a:ea typeface="+mn-ea"/>
                <a:cs typeface="Avenir Book"/>
              </a:defRPr>
            </a:lvl1pPr>
            <a:lvl2pPr marL="457200" indent="0" algn="ctr" defTabSz="457200" rtl="0" eaLnBrk="1" latinLnBrk="0" hangingPunct="1">
              <a:spcBef>
                <a:spcPct val="20000"/>
              </a:spcBef>
              <a:buClrTx/>
              <a:buFont typeface="Arial"/>
              <a:buNone/>
              <a:defRPr sz="2800" kern="1200">
                <a:solidFill>
                  <a:schemeClr val="tx1">
                    <a:tint val="75000"/>
                  </a:schemeClr>
                </a:solidFill>
                <a:latin typeface="Avenir Book"/>
                <a:ea typeface="+mn-ea"/>
                <a:cs typeface="Avenir Book"/>
              </a:defRPr>
            </a:lvl2pPr>
            <a:lvl3pPr marL="914400" indent="0" algn="ctr" defTabSz="457200" rtl="0" eaLnBrk="1" latinLnBrk="0" hangingPunct="1">
              <a:spcBef>
                <a:spcPct val="20000"/>
              </a:spcBef>
              <a:buFont typeface="Arial"/>
              <a:buNone/>
              <a:defRPr sz="2400" kern="1200">
                <a:solidFill>
                  <a:schemeClr val="tx1">
                    <a:tint val="75000"/>
                  </a:schemeClr>
                </a:solidFill>
                <a:latin typeface="Avenir Book"/>
                <a:ea typeface="+mn-ea"/>
                <a:cs typeface="Avenir Book"/>
              </a:defRPr>
            </a:lvl3pPr>
            <a:lvl4pPr marL="1371600" indent="0" algn="ctr" defTabSz="457200" rtl="0" eaLnBrk="1" latinLnBrk="0" hangingPunct="1">
              <a:spcBef>
                <a:spcPct val="20000"/>
              </a:spcBef>
              <a:buFont typeface="Arial"/>
              <a:buNone/>
              <a:defRPr sz="2000" kern="1200">
                <a:solidFill>
                  <a:schemeClr val="tx1">
                    <a:tint val="75000"/>
                  </a:schemeClr>
                </a:solidFill>
                <a:latin typeface="Avenir Book"/>
                <a:ea typeface="+mn-ea"/>
                <a:cs typeface="Avenir Book"/>
              </a:defRPr>
            </a:lvl4pPr>
            <a:lvl5pPr marL="1828800" indent="0" algn="ctr" defTabSz="457200" rtl="0" eaLnBrk="1" latinLnBrk="0" hangingPunct="1">
              <a:spcBef>
                <a:spcPct val="20000"/>
              </a:spcBef>
              <a:buFont typeface="Arial"/>
              <a:buNone/>
              <a:defRPr sz="2000" kern="1200">
                <a:solidFill>
                  <a:schemeClr val="tx1">
                    <a:tint val="75000"/>
                  </a:schemeClr>
                </a:solidFill>
                <a:latin typeface="Avenir Book"/>
                <a:ea typeface="+mn-ea"/>
                <a:cs typeface="Avenir Book"/>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smtClean="0">
                <a:latin typeface="Avenir Next Regular"/>
                <a:cs typeface="Avenir Next Regular"/>
              </a:rPr>
              <a:t>Joint</a:t>
            </a:r>
            <a:r>
              <a:rPr lang="en-US" sz="1600" baseline="0" dirty="0" smtClean="0">
                <a:latin typeface="Avenir Next Regular"/>
                <a:cs typeface="Avenir Next Regular"/>
              </a:rPr>
              <a:t> IDP Profiling Service</a:t>
            </a:r>
            <a:endParaRPr lang="en-US" sz="1600" dirty="0" smtClean="0">
              <a:latin typeface="Avenir Next Regular"/>
              <a:cs typeface="Avenir Next Regular"/>
            </a:endParaRPr>
          </a:p>
        </p:txBody>
      </p:sp>
    </p:spTree>
    <p:extLst>
      <p:ext uri="{BB962C8B-B14F-4D97-AF65-F5344CB8AC3E}">
        <p14:creationId xmlns:p14="http://schemas.microsoft.com/office/powerpoint/2010/main" val="518407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New Section / Only Ti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113881"/>
          </a:xfrm>
        </p:spPr>
        <p:txBody>
          <a:bodyPr/>
          <a:lstStyle>
            <a:lvl1pPr>
              <a:defRPr>
                <a:latin typeface="Avenir Next Regular"/>
                <a:cs typeface="Avenir Next Regular"/>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433506"/>
            <a:ext cx="6400800" cy="766488"/>
          </a:xfrm>
        </p:spPr>
        <p:txBody>
          <a:bodyPr/>
          <a:lstStyle>
            <a:lvl1pPr marL="0" indent="0" algn="ctr">
              <a:buNone/>
              <a:defRPr>
                <a:solidFill>
                  <a:schemeClr val="tx1">
                    <a:tint val="75000"/>
                  </a:schemeClr>
                </a:solidFill>
                <a:latin typeface="Avenir Next Regular"/>
                <a:cs typeface="Avenir Next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010058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320358"/>
            <a:ext cx="8229600" cy="5294005"/>
          </a:xfrm>
        </p:spPr>
        <p:txBody>
          <a:bodyPr/>
          <a:lstStyle>
            <a:lvl1pPr marL="457200" indent="-457200">
              <a:buClr>
                <a:srgbClr val="4B99FF"/>
              </a:buClr>
              <a:buFont typeface="Arial"/>
              <a:buChar char="•"/>
              <a:defRPr>
                <a:solidFill>
                  <a:srgbClr val="3E3E3E"/>
                </a:solidFill>
                <a:latin typeface="Avenir Book"/>
                <a:cs typeface="Avenir Book"/>
              </a:defRPr>
            </a:lvl1pPr>
            <a:lvl2pPr marL="914400" indent="-457200">
              <a:buClrTx/>
              <a:buFont typeface="Arial"/>
              <a:buChar char="•"/>
              <a:defRPr>
                <a:solidFill>
                  <a:srgbClr val="3E3E3E"/>
                </a:solidFill>
                <a:latin typeface="Avenir Book"/>
                <a:cs typeface="Avenir Book"/>
              </a:defRPr>
            </a:lvl2pPr>
            <a:lvl3pPr marL="914400" indent="0">
              <a:buFont typeface="Wingdings" charset="2"/>
              <a:buNone/>
              <a:defRPr>
                <a:solidFill>
                  <a:srgbClr val="3E3E3E"/>
                </a:solidFill>
                <a:latin typeface="Avenir Book"/>
                <a:cs typeface="Avenir Book"/>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963027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 White backgroun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1796"/>
            <a:ext cx="8229600" cy="6312567"/>
          </a:xfrm>
        </p:spPr>
        <p:txBody>
          <a:bodyPr/>
          <a:lstStyle>
            <a:lvl1pPr marL="457200" indent="-457200">
              <a:buClr>
                <a:srgbClr val="4B99FF"/>
              </a:buClr>
              <a:buFont typeface="Arial"/>
              <a:buChar char="•"/>
              <a:defRPr>
                <a:solidFill>
                  <a:srgbClr val="3E3E3E"/>
                </a:solidFill>
                <a:latin typeface="Avenir Book"/>
                <a:cs typeface="Avenir Book"/>
              </a:defRPr>
            </a:lvl1pPr>
            <a:lvl2pPr marL="914400" indent="-457200">
              <a:buClrTx/>
              <a:buFont typeface="Arial"/>
              <a:buChar char="•"/>
              <a:defRPr>
                <a:solidFill>
                  <a:srgbClr val="3E3E3E"/>
                </a:solidFill>
                <a:latin typeface="Avenir Book"/>
                <a:cs typeface="Avenir Book"/>
              </a:defRPr>
            </a:lvl2pPr>
            <a:lvl3pPr marL="914400" indent="0">
              <a:buFont typeface="Wingdings" charset="2"/>
              <a:buNone/>
              <a:defRPr>
                <a:solidFill>
                  <a:srgbClr val="3E3E3E"/>
                </a:solidFill>
                <a:latin typeface="Avenir Book"/>
                <a:cs typeface="Avenir Book"/>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140791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 large lines backgroun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301796"/>
            <a:ext cx="8229600" cy="6312567"/>
          </a:xfrm>
        </p:spPr>
        <p:txBody>
          <a:bodyPr/>
          <a:lstStyle>
            <a:lvl1pPr marL="457200" indent="-457200">
              <a:buClr>
                <a:srgbClr val="4B99FF"/>
              </a:buClr>
              <a:buFont typeface="Arial"/>
              <a:buChar char="•"/>
              <a:defRPr>
                <a:solidFill>
                  <a:srgbClr val="3E3E3E"/>
                </a:solidFill>
                <a:latin typeface="Avenir Book"/>
                <a:cs typeface="Avenir Book"/>
              </a:defRPr>
            </a:lvl1pPr>
            <a:lvl2pPr marL="914400" indent="-457200">
              <a:buClrTx/>
              <a:buFont typeface="Arial"/>
              <a:buChar char="•"/>
              <a:defRPr>
                <a:solidFill>
                  <a:srgbClr val="3E3E3E"/>
                </a:solidFill>
                <a:latin typeface="Avenir Book"/>
                <a:cs typeface="Avenir Book"/>
              </a:defRPr>
            </a:lvl2pPr>
            <a:lvl3pPr marL="914400" indent="0">
              <a:buFont typeface="Wingdings" charset="2"/>
              <a:buNone/>
              <a:defRPr>
                <a:solidFill>
                  <a:srgbClr val="3E3E3E"/>
                </a:solidFill>
                <a:latin typeface="Avenir Book"/>
                <a:cs typeface="Avenir Book"/>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94968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 lines bottom backgroun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301796"/>
            <a:ext cx="8229600" cy="6312567"/>
          </a:xfrm>
        </p:spPr>
        <p:txBody>
          <a:bodyPr/>
          <a:lstStyle>
            <a:lvl1pPr marL="457200" indent="-457200">
              <a:buClr>
                <a:srgbClr val="4B99FF"/>
              </a:buClr>
              <a:buFont typeface="Arial"/>
              <a:buChar char="•"/>
              <a:defRPr>
                <a:solidFill>
                  <a:srgbClr val="3E3E3E"/>
                </a:solidFill>
                <a:latin typeface="Avenir Book"/>
                <a:cs typeface="Avenir Book"/>
              </a:defRPr>
            </a:lvl1pPr>
            <a:lvl2pPr marL="914400" indent="-457200">
              <a:buClrTx/>
              <a:buFont typeface="Arial"/>
              <a:buChar char="•"/>
              <a:defRPr>
                <a:solidFill>
                  <a:srgbClr val="3E3E3E"/>
                </a:solidFill>
                <a:latin typeface="Avenir Book"/>
                <a:cs typeface="Avenir Book"/>
              </a:defRPr>
            </a:lvl2pPr>
            <a:lvl3pPr marL="914400" indent="0">
              <a:buFont typeface="Wingdings" charset="2"/>
              <a:buNone/>
              <a:defRPr>
                <a:solidFill>
                  <a:srgbClr val="3E3E3E"/>
                </a:solidFill>
                <a:latin typeface="Avenir Book"/>
                <a:cs typeface="Avenir Book"/>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880651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lumn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282634"/>
            <a:ext cx="4038600" cy="5344304"/>
          </a:xfrm>
        </p:spPr>
        <p:txBody>
          <a:bodyPr/>
          <a:lstStyle>
            <a:lvl1pPr marL="0" indent="0">
              <a:buNone/>
              <a:defRPr sz="2800">
                <a:solidFill>
                  <a:srgbClr val="3E3E3E"/>
                </a:solidFill>
                <a:latin typeface="Avenir Book"/>
                <a:cs typeface="Avenir Book"/>
              </a:defRPr>
            </a:lvl1pPr>
            <a:lvl2pPr marL="742950" indent="-285750">
              <a:buClr>
                <a:srgbClr val="4B99FF"/>
              </a:buClr>
              <a:buFont typeface="Arial"/>
              <a:buChar char="•"/>
              <a:defRPr sz="2400">
                <a:solidFill>
                  <a:srgbClr val="3E3E3E"/>
                </a:solidFill>
                <a:latin typeface="Avenir Book"/>
                <a:cs typeface="Avenir Book"/>
              </a:defRPr>
            </a:lvl2pPr>
            <a:lvl3pPr>
              <a:defRPr sz="2000">
                <a:solidFill>
                  <a:srgbClr val="3E3E3E"/>
                </a:solidFill>
                <a:latin typeface="Avenir Book"/>
                <a:cs typeface="Avenir Book"/>
              </a:defRPr>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48200" y="1282634"/>
            <a:ext cx="4038600" cy="5344303"/>
          </a:xfrm>
        </p:spPr>
        <p:txBody>
          <a:bodyPr/>
          <a:lstStyle>
            <a:lvl1pPr marL="0" indent="0">
              <a:buNone/>
              <a:defRPr sz="2800">
                <a:latin typeface="Avenir Book"/>
                <a:cs typeface="Avenir Book"/>
              </a:defRPr>
            </a:lvl1pPr>
            <a:lvl2pPr marL="742950" indent="-285750">
              <a:buClr>
                <a:srgbClr val="4B99FF"/>
              </a:buClr>
              <a:buFont typeface="Arial"/>
              <a:buChar char="•"/>
              <a:defRPr sz="2400">
                <a:latin typeface="Avenir Book"/>
                <a:cs typeface="Avenir Book"/>
              </a:defRPr>
            </a:lvl2pPr>
            <a:lvl3pPr>
              <a:defRPr sz="2000">
                <a:latin typeface="Avenir Book"/>
                <a:cs typeface="Avenir Book"/>
              </a:defRPr>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149762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Two columns compara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257483"/>
            <a:ext cx="4040188" cy="917392"/>
          </a:xfrm>
        </p:spPr>
        <p:txBody>
          <a:bodyPr anchor="b"/>
          <a:lstStyle>
            <a:lvl1pPr marL="0" indent="0">
              <a:buNone/>
              <a:defRPr sz="2400" b="1">
                <a:latin typeface="Avenir Book"/>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477213"/>
          </a:xfrm>
        </p:spPr>
        <p:txBody>
          <a:bodyPr/>
          <a:lstStyle>
            <a:lvl1pPr>
              <a:defRPr sz="2400">
                <a:latin typeface="Avenir Book"/>
                <a:cs typeface="Avenir Book"/>
              </a:defRPr>
            </a:lvl1pPr>
            <a:lvl2pPr>
              <a:defRPr sz="2000">
                <a:latin typeface="Avenir Book"/>
                <a:cs typeface="Avenir Book"/>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
        <p:nvSpPr>
          <p:cNvPr id="5" name="Text Placeholder 4"/>
          <p:cNvSpPr>
            <a:spLocks noGrp="1"/>
          </p:cNvSpPr>
          <p:nvPr>
            <p:ph type="body" sz="quarter" idx="3"/>
          </p:nvPr>
        </p:nvSpPr>
        <p:spPr>
          <a:xfrm>
            <a:off x="4645025" y="1257483"/>
            <a:ext cx="4041775" cy="917392"/>
          </a:xfrm>
        </p:spPr>
        <p:txBody>
          <a:bodyPr anchor="b"/>
          <a:lstStyle>
            <a:lvl1pPr marL="0" indent="0">
              <a:buNone/>
              <a:defRPr sz="2400" b="1">
                <a:latin typeface="Avenir Book"/>
                <a:cs typeface="Avenir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4477212"/>
          </a:xfrm>
        </p:spPr>
        <p:txBody>
          <a:bodyPr/>
          <a:lstStyle>
            <a:lvl1pPr>
              <a:defRPr sz="2400">
                <a:latin typeface="Avenir Book"/>
                <a:cs typeface="Avenir Book"/>
              </a:defRPr>
            </a:lvl1pPr>
            <a:lvl2pPr>
              <a:defRPr sz="2000">
                <a:latin typeface="Avenir Book"/>
                <a:cs typeface="Avenir Book"/>
              </a:defRPr>
            </a:lvl2pPr>
            <a:lvl3pPr>
              <a:defRPr sz="1800">
                <a:latin typeface="Avenir Book"/>
                <a:cs typeface="Avenir Book"/>
              </a:defRPr>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05479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1244908"/>
            <a:ext cx="8229600" cy="51808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5" name="Title 1"/>
          <p:cNvSpPr>
            <a:spLocks noGrp="1"/>
          </p:cNvSpPr>
          <p:nvPr>
            <p:ph type="title"/>
          </p:nvPr>
        </p:nvSpPr>
        <p:spPr>
          <a:xfrm>
            <a:off x="457200" y="274638"/>
            <a:ext cx="8229600" cy="743924"/>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11364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4392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31736"/>
            <a:ext cx="8229600" cy="4994428"/>
          </a:xfrm>
          <a:prstGeom prst="rect">
            <a:avLst/>
          </a:prstGeom>
        </p:spPr>
        <p:txBody>
          <a:bodyPr vert="horz" lIns="91440" tIns="45720" rIns="91440" bIns="45720" rtlCol="0">
            <a:normAutofit/>
          </a:bodyPr>
          <a:lstStyle/>
          <a:p>
            <a:pPr lvl="0"/>
            <a:r>
              <a:rPr lang="fr-CH" dirty="0" smtClean="0"/>
              <a:t>Click to edit Master text styles</a:t>
            </a:r>
          </a:p>
          <a:p>
            <a:pPr lvl="1"/>
            <a:r>
              <a:rPr lang="fr-CH" dirty="0" smtClean="0"/>
              <a:t>Second level</a:t>
            </a:r>
            <a:br>
              <a:rPr lang="fr-CH" dirty="0" smtClean="0"/>
            </a:br>
            <a:r>
              <a:rPr lang="fr-CH" dirty="0" smtClean="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D60C1D-B306-1242-9186-78CFB1F679ED}" type="datetimeFigureOut">
              <a:rPr lang="en-US" smtClean="0"/>
              <a:t>11/19/2015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8DC307-CE9E-6248-B226-1C3860DCAD53}" type="slidenum">
              <a:rPr lang="en-US" smtClean="0"/>
              <a:t>‹#›</a:t>
            </a:fld>
            <a:endParaRPr lang="en-US"/>
          </a:p>
        </p:txBody>
      </p:sp>
    </p:spTree>
    <p:extLst>
      <p:ext uri="{BB962C8B-B14F-4D97-AF65-F5344CB8AC3E}">
        <p14:creationId xmlns:p14="http://schemas.microsoft.com/office/powerpoint/2010/main" val="365782473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59" r:id="rId14"/>
    <p:sldLayoutId id="2147483661" r:id="rId15"/>
    <p:sldLayoutId id="2147483662" r:id="rId16"/>
    <p:sldLayoutId id="2147483660" r:id="rId17"/>
    <p:sldLayoutId id="2147483665" r:id="rId18"/>
    <p:sldLayoutId id="2147483666" r:id="rId19"/>
  </p:sldLayoutIdLst>
  <p:txStyles>
    <p:titleStyle>
      <a:lvl1pPr algn="ctr" defTabSz="457200" rtl="0" eaLnBrk="1" latinLnBrk="0" hangingPunct="1">
        <a:spcBef>
          <a:spcPct val="0"/>
        </a:spcBef>
        <a:buNone/>
        <a:defRPr sz="4400" kern="1200">
          <a:solidFill>
            <a:srgbClr val="4B99FF"/>
          </a:solidFill>
          <a:latin typeface="Avenir Next Regular"/>
          <a:ea typeface="+mj-ea"/>
          <a:cs typeface="Avenir Next Regular"/>
        </a:defRPr>
      </a:lvl1pPr>
    </p:titleStyle>
    <p:bodyStyle>
      <a:lvl1pPr marL="457200" indent="-457200" algn="l" defTabSz="457200" rtl="0" eaLnBrk="1" latinLnBrk="0" hangingPunct="1">
        <a:spcBef>
          <a:spcPct val="20000"/>
        </a:spcBef>
        <a:buClr>
          <a:srgbClr val="4B99FF"/>
        </a:buClr>
        <a:buFont typeface="Arial"/>
        <a:buChar char="•"/>
        <a:defRPr sz="3200" kern="1200">
          <a:solidFill>
            <a:srgbClr val="3E3E3E"/>
          </a:solidFill>
          <a:latin typeface="Avenir Book"/>
          <a:ea typeface="+mn-ea"/>
          <a:cs typeface="Avenir Book"/>
        </a:defRPr>
      </a:lvl1pPr>
      <a:lvl2pPr marL="742950" indent="-285750" algn="l" defTabSz="457200" rtl="0" eaLnBrk="1" latinLnBrk="0" hangingPunct="1">
        <a:spcBef>
          <a:spcPct val="20000"/>
        </a:spcBef>
        <a:buClrTx/>
        <a:buFont typeface="Arial"/>
        <a:buChar char="•"/>
        <a:defRPr sz="2800" kern="1200">
          <a:solidFill>
            <a:srgbClr val="3E3E3E"/>
          </a:solidFill>
          <a:latin typeface="Avenir Book"/>
          <a:ea typeface="+mn-ea"/>
          <a:cs typeface="Avenir Book"/>
        </a:defRPr>
      </a:lvl2pPr>
      <a:lvl3pPr marL="914400" indent="0" algn="l" defTabSz="457200" rtl="0" eaLnBrk="1" latinLnBrk="0" hangingPunct="1">
        <a:spcBef>
          <a:spcPct val="20000"/>
        </a:spcBef>
        <a:buFont typeface="Arial"/>
        <a:buNone/>
        <a:defRPr sz="2400" kern="1200">
          <a:solidFill>
            <a:schemeClr val="tx1"/>
          </a:solidFill>
          <a:latin typeface="Avenir Book"/>
          <a:ea typeface="+mn-ea"/>
          <a:cs typeface="Avenir Book"/>
        </a:defRPr>
      </a:lvl3pPr>
      <a:lvl4pPr marL="1600200" indent="-228600" algn="l" defTabSz="457200" rtl="0" eaLnBrk="1" latinLnBrk="0" hangingPunct="1">
        <a:spcBef>
          <a:spcPct val="20000"/>
        </a:spcBef>
        <a:buFont typeface="Arial"/>
        <a:buChar char="–"/>
        <a:defRPr sz="2000" kern="1200">
          <a:solidFill>
            <a:schemeClr val="tx1"/>
          </a:solidFill>
          <a:latin typeface="Avenir Book"/>
          <a:ea typeface="+mn-ea"/>
          <a:cs typeface="Avenir Book"/>
        </a:defRPr>
      </a:lvl4pPr>
      <a:lvl5pPr marL="2057400" indent="-228600" algn="l" defTabSz="457200" rtl="0" eaLnBrk="1" latinLnBrk="0" hangingPunct="1">
        <a:spcBef>
          <a:spcPct val="20000"/>
        </a:spcBef>
        <a:buFont typeface="Arial"/>
        <a:buChar char="»"/>
        <a:defRPr sz="2000" kern="1200">
          <a:solidFill>
            <a:schemeClr val="tx1"/>
          </a:solidFill>
          <a:latin typeface="Avenir Book"/>
          <a:ea typeface="+mn-ea"/>
          <a:cs typeface="Avenir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package" Target="../embeddings/Microsoft_Word_Document1.docx"/><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29482"/>
            <a:ext cx="7772400" cy="1184113"/>
          </a:xfrm>
        </p:spPr>
        <p:txBody>
          <a:bodyPr>
            <a:normAutofit/>
          </a:bodyPr>
          <a:lstStyle/>
          <a:p>
            <a:r>
              <a:rPr lang="en-US" dirty="0" smtClean="0">
                <a:latin typeface="Avenir Next Regular"/>
                <a:cs typeface="Avenir Next Regular"/>
              </a:rPr>
              <a:t>Profiling Urban </a:t>
            </a:r>
            <a:r>
              <a:rPr lang="en-US" dirty="0"/>
              <a:t>D</a:t>
            </a:r>
            <a:r>
              <a:rPr lang="en-US" dirty="0" smtClean="0">
                <a:latin typeface="Avenir Next Regular"/>
                <a:cs typeface="Avenir Next Regular"/>
              </a:rPr>
              <a:t>isplacement</a:t>
            </a:r>
            <a:endParaRPr lang="en-US" dirty="0">
              <a:latin typeface="Avenir Next Regular"/>
              <a:cs typeface="Avenir Next Regular"/>
            </a:endParaRPr>
          </a:p>
        </p:txBody>
      </p:sp>
      <p:sp>
        <p:nvSpPr>
          <p:cNvPr id="3" name="Subtitle 2"/>
          <p:cNvSpPr>
            <a:spLocks noGrp="1"/>
          </p:cNvSpPr>
          <p:nvPr>
            <p:ph type="subTitle" idx="1"/>
          </p:nvPr>
        </p:nvSpPr>
        <p:spPr>
          <a:xfrm>
            <a:off x="2451520" y="5701088"/>
            <a:ext cx="4206825" cy="1020618"/>
          </a:xfrm>
        </p:spPr>
        <p:txBody>
          <a:bodyPr>
            <a:normAutofit fontScale="92500"/>
          </a:bodyPr>
          <a:lstStyle/>
          <a:p>
            <a:r>
              <a:rPr lang="en-US" sz="2800" dirty="0" smtClean="0">
                <a:solidFill>
                  <a:schemeClr val="tx1"/>
                </a:solidFill>
                <a:latin typeface="Avenir Next Regular"/>
                <a:cs typeface="Avenir Next Regular"/>
              </a:rPr>
              <a:t> Joint IDP Profiling Service</a:t>
            </a:r>
          </a:p>
          <a:p>
            <a:r>
              <a:rPr lang="en-US" sz="1600" dirty="0" smtClean="0">
                <a:latin typeface="Avenir Next Regular"/>
                <a:cs typeface="Avenir Next Regular"/>
              </a:rPr>
              <a:t>Informing Solutions Together</a:t>
            </a:r>
          </a:p>
        </p:txBody>
      </p:sp>
      <p:sp>
        <p:nvSpPr>
          <p:cNvPr id="4" name="Title 1"/>
          <p:cNvSpPr txBox="1">
            <a:spLocks/>
          </p:cNvSpPr>
          <p:nvPr/>
        </p:nvSpPr>
        <p:spPr>
          <a:xfrm>
            <a:off x="685800" y="2485719"/>
            <a:ext cx="7772400" cy="90966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4B99FF"/>
                </a:solidFill>
                <a:latin typeface="Futura-Light"/>
                <a:ea typeface="+mj-ea"/>
                <a:cs typeface="Futura-Light"/>
              </a:defRPr>
            </a:lvl1pPr>
          </a:lstStyle>
          <a:p>
            <a:r>
              <a:rPr lang="en-US" sz="2400" dirty="0" smtClean="0">
                <a:latin typeface="+mj-lt"/>
                <a:cs typeface="Avenir Next Regular"/>
              </a:rPr>
              <a:t>Methodological Workshop </a:t>
            </a:r>
            <a:endParaRPr lang="en-US" sz="2400" dirty="0">
              <a:latin typeface="+mj-lt"/>
            </a:endParaRPr>
          </a:p>
          <a:p>
            <a:r>
              <a:rPr lang="en-US" sz="2400" dirty="0">
                <a:latin typeface="+mj-lt"/>
              </a:rPr>
              <a:t> on Measuring Impacts of </a:t>
            </a:r>
            <a:r>
              <a:rPr lang="en-US" sz="2400" dirty="0" smtClean="0">
                <a:latin typeface="+mj-lt"/>
              </a:rPr>
              <a:t>Displacement on </a:t>
            </a:r>
            <a:r>
              <a:rPr lang="en-US" sz="2400" dirty="0">
                <a:latin typeface="+mj-lt"/>
              </a:rPr>
              <a:t>Host Countries and </a:t>
            </a:r>
            <a:r>
              <a:rPr lang="en-US" sz="2400" dirty="0" smtClean="0">
                <a:latin typeface="+mj-lt"/>
              </a:rPr>
              <a:t>Communities </a:t>
            </a:r>
            <a:r>
              <a:rPr lang="en-US" sz="2400" dirty="0" smtClean="0">
                <a:latin typeface="+mj-lt"/>
                <a:cs typeface="Avenir Next Regular"/>
              </a:rPr>
              <a:t> </a:t>
            </a:r>
            <a:endParaRPr lang="en-US" sz="2400" dirty="0">
              <a:latin typeface="+mj-lt"/>
              <a:cs typeface="Avenir Next Regular"/>
            </a:endParaRPr>
          </a:p>
        </p:txBody>
      </p:sp>
      <p:pic>
        <p:nvPicPr>
          <p:cNvPr id="6" name="Picture 5" descr="jips_logo_2010_750p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4538" y="4463959"/>
            <a:ext cx="995555" cy="1080000"/>
          </a:xfrm>
          <a:prstGeom prst="rect">
            <a:avLst/>
          </a:prstGeom>
        </p:spPr>
      </p:pic>
      <p:sp>
        <p:nvSpPr>
          <p:cNvPr id="8" name="Title 1"/>
          <p:cNvSpPr txBox="1">
            <a:spLocks/>
          </p:cNvSpPr>
          <p:nvPr/>
        </p:nvSpPr>
        <p:spPr>
          <a:xfrm>
            <a:off x="685800" y="4095227"/>
            <a:ext cx="7772400" cy="30306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rgbClr val="4B99FF"/>
                </a:solidFill>
                <a:latin typeface="Futura-Light"/>
                <a:ea typeface="+mj-ea"/>
                <a:cs typeface="Futura-Light"/>
              </a:defRPr>
            </a:lvl1pPr>
          </a:lstStyle>
          <a:p>
            <a:r>
              <a:rPr lang="en-US" sz="1500" dirty="0" smtClean="0">
                <a:latin typeface="Avenir Next Regular"/>
                <a:cs typeface="Avenir Next Regular"/>
              </a:rPr>
              <a:t>Natalia </a:t>
            </a:r>
            <a:r>
              <a:rPr lang="en-US" sz="1500" dirty="0" err="1" smtClean="0">
                <a:latin typeface="Avenir Next Regular"/>
                <a:cs typeface="Avenir Next Regular"/>
              </a:rPr>
              <a:t>Krynsky</a:t>
            </a:r>
            <a:r>
              <a:rPr lang="en-US" sz="1500" dirty="0" smtClean="0">
                <a:latin typeface="Avenir Next Regular"/>
                <a:cs typeface="Avenir Next Regular"/>
              </a:rPr>
              <a:t> Baal, November 20 – 21, 2015 </a:t>
            </a:r>
            <a:endParaRPr lang="en-US" sz="1500" dirty="0">
              <a:latin typeface="Avenir Next Regular"/>
              <a:cs typeface="Avenir Next Regular"/>
            </a:endParaRPr>
          </a:p>
        </p:txBody>
      </p:sp>
    </p:spTree>
    <p:extLst>
      <p:ext uri="{BB962C8B-B14F-4D97-AF65-F5344CB8AC3E}">
        <p14:creationId xmlns:p14="http://schemas.microsoft.com/office/powerpoint/2010/main" val="30195360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Qualitative Methods</a:t>
            </a:r>
            <a:endParaRPr lang="en-US" dirty="0"/>
          </a:p>
        </p:txBody>
      </p:sp>
      <p:sp>
        <p:nvSpPr>
          <p:cNvPr id="3" name="Subtitle 2"/>
          <p:cNvSpPr>
            <a:spLocks noGrp="1"/>
          </p:cNvSpPr>
          <p:nvPr>
            <p:ph idx="1"/>
          </p:nvPr>
        </p:nvSpPr>
        <p:spPr/>
        <p:txBody>
          <a:bodyPr/>
          <a:lstStyle/>
          <a:p>
            <a:r>
              <a:rPr lang="en-US" dirty="0" smtClean="0"/>
              <a:t>45 semi-structured interviews</a:t>
            </a:r>
          </a:p>
          <a:p>
            <a:pPr lvl="1"/>
            <a:r>
              <a:rPr lang="en-US" dirty="0" smtClean="0"/>
              <a:t>Balance between men and women, and by migratory situation</a:t>
            </a:r>
            <a:endParaRPr lang="en-US" dirty="0"/>
          </a:p>
          <a:p>
            <a:r>
              <a:rPr lang="en-US" dirty="0" smtClean="0"/>
              <a:t>4 focus group discussions</a:t>
            </a:r>
            <a:endParaRPr lang="en-US" dirty="0"/>
          </a:p>
          <a:p>
            <a:pPr lvl="1"/>
            <a:r>
              <a:rPr lang="en-US" dirty="0" smtClean="0"/>
              <a:t>Female headed households</a:t>
            </a:r>
            <a:endParaRPr lang="en-US" dirty="0"/>
          </a:p>
          <a:p>
            <a:pPr lvl="1"/>
            <a:r>
              <a:rPr lang="en-US" dirty="0" smtClean="0"/>
              <a:t>Men between 16 – 22 years old</a:t>
            </a:r>
          </a:p>
          <a:p>
            <a:pPr lvl="1"/>
            <a:r>
              <a:rPr lang="en-US" dirty="0" smtClean="0"/>
              <a:t>Girls between 12 – 15 years old</a:t>
            </a:r>
          </a:p>
          <a:p>
            <a:pPr lvl="1"/>
            <a:r>
              <a:rPr lang="en-US" dirty="0" smtClean="0"/>
              <a:t>Persons of Ecuadorian nationality</a:t>
            </a:r>
            <a:endParaRPr lang="en-US" dirty="0"/>
          </a:p>
        </p:txBody>
      </p:sp>
    </p:spTree>
    <p:extLst>
      <p:ext uri="{BB962C8B-B14F-4D97-AF65-F5344CB8AC3E}">
        <p14:creationId xmlns:p14="http://schemas.microsoft.com/office/powerpoint/2010/main" val="37984774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Time and Costs Involved</a:t>
            </a:r>
            <a:endParaRPr lang="en-US" dirty="0"/>
          </a:p>
        </p:txBody>
      </p:sp>
      <p:sp>
        <p:nvSpPr>
          <p:cNvPr id="3" name="Subtitle 2"/>
          <p:cNvSpPr>
            <a:spLocks noGrp="1"/>
          </p:cNvSpPr>
          <p:nvPr>
            <p:ph idx="1"/>
          </p:nvPr>
        </p:nvSpPr>
        <p:spPr/>
        <p:txBody>
          <a:bodyPr/>
          <a:lstStyle/>
          <a:p>
            <a:r>
              <a:rPr lang="en-US" dirty="0" smtClean="0"/>
              <a:t>Timeline April-November 2013</a:t>
            </a:r>
          </a:p>
          <a:p>
            <a:pPr lvl="1"/>
            <a:r>
              <a:rPr lang="en-US" dirty="0" smtClean="0"/>
              <a:t>Scoping mission in April</a:t>
            </a:r>
          </a:p>
          <a:p>
            <a:pPr lvl="1"/>
            <a:r>
              <a:rPr lang="en-US" dirty="0" smtClean="0"/>
              <a:t>Methodology in June</a:t>
            </a:r>
          </a:p>
          <a:p>
            <a:pPr lvl="1"/>
            <a:r>
              <a:rPr lang="en-US" dirty="0" smtClean="0"/>
              <a:t>HH Survey in July-August</a:t>
            </a:r>
          </a:p>
          <a:p>
            <a:pPr lvl="1"/>
            <a:r>
              <a:rPr lang="en-US" dirty="0"/>
              <a:t>Q</a:t>
            </a:r>
            <a:r>
              <a:rPr lang="en-US" dirty="0" smtClean="0"/>
              <a:t>ualitative data Sep-October</a:t>
            </a:r>
          </a:p>
          <a:p>
            <a:pPr lvl="1"/>
            <a:r>
              <a:rPr lang="en-US" dirty="0"/>
              <a:t>R</a:t>
            </a:r>
            <a:r>
              <a:rPr lang="en-US" dirty="0" smtClean="0"/>
              <a:t>eport published November</a:t>
            </a:r>
            <a:endParaRPr lang="en-US" dirty="0"/>
          </a:p>
          <a:p>
            <a:r>
              <a:rPr lang="en-US" dirty="0" smtClean="0"/>
              <a:t>Costs:</a:t>
            </a:r>
            <a:endParaRPr lang="en-US" dirty="0"/>
          </a:p>
          <a:p>
            <a:pPr lvl="1"/>
            <a:r>
              <a:rPr lang="en-US" dirty="0" smtClean="0"/>
              <a:t>Implementation costs: 75,000 USD</a:t>
            </a:r>
          </a:p>
          <a:p>
            <a:pPr lvl="1"/>
            <a:r>
              <a:rPr lang="en-US" dirty="0" smtClean="0"/>
              <a:t>In-kind contributions (JIPS and UNHCR)</a:t>
            </a:r>
            <a:endParaRPr lang="en-US" dirty="0"/>
          </a:p>
          <a:p>
            <a:pPr lvl="1"/>
            <a:endParaRPr lang="en-US" dirty="0"/>
          </a:p>
        </p:txBody>
      </p:sp>
    </p:spTree>
    <p:extLst>
      <p:ext uri="{BB962C8B-B14F-4D97-AF65-F5344CB8AC3E}">
        <p14:creationId xmlns:p14="http://schemas.microsoft.com/office/powerpoint/2010/main" val="37984774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5660" y="5521635"/>
            <a:ext cx="8311013" cy="566738"/>
          </a:xfrm>
        </p:spPr>
        <p:txBody>
          <a:bodyPr/>
          <a:lstStyle/>
          <a:p>
            <a:r>
              <a:rPr lang="en-US" dirty="0" smtClean="0"/>
              <a:t>MAIN FINDINGS</a:t>
            </a:r>
            <a:endParaRPr lang="en-US" dirty="0"/>
          </a:p>
        </p:txBody>
      </p:sp>
      <p:sp>
        <p:nvSpPr>
          <p:cNvPr id="4" name="Text Placeholder 3"/>
          <p:cNvSpPr>
            <a:spLocks noGrp="1"/>
          </p:cNvSpPr>
          <p:nvPr>
            <p:ph type="body" sz="half" idx="2"/>
          </p:nvPr>
        </p:nvSpPr>
        <p:spPr/>
        <p:txBody>
          <a:bodyPr/>
          <a:lstStyle/>
          <a:p>
            <a:endParaRPr lang="en-US" dirty="0" smtClean="0"/>
          </a:p>
          <a:p>
            <a:r>
              <a:rPr lang="en-US" dirty="0" smtClean="0"/>
              <a:t>Households with refugee status or pending asylum claims had better access to education, housing and employment, higher levels of socioeconomic integration, and better living conditions.</a:t>
            </a:r>
            <a:endParaRPr lang="en-US" dirty="0"/>
          </a:p>
        </p:txBody>
      </p:sp>
      <p:pic>
        <p:nvPicPr>
          <p:cNvPr id="7" name="Picture Placeholder 6" descr="Screenshot 2015-11-12 16.19.33.pn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5611" r="1627" b="6048"/>
          <a:stretch/>
        </p:blipFill>
        <p:spPr>
          <a:xfrm>
            <a:off x="425660" y="281183"/>
            <a:ext cx="8178753" cy="5417277"/>
          </a:xfrm>
        </p:spPr>
      </p:pic>
    </p:spTree>
    <p:extLst>
      <p:ext uri="{BB962C8B-B14F-4D97-AF65-F5344CB8AC3E}">
        <p14:creationId xmlns:p14="http://schemas.microsoft.com/office/powerpoint/2010/main" val="336598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ips_logo_2010_750p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4538" y="4694863"/>
            <a:ext cx="995555" cy="1080000"/>
          </a:xfrm>
          <a:prstGeom prst="rect">
            <a:avLst/>
          </a:prstGeom>
        </p:spPr>
      </p:pic>
      <p:sp>
        <p:nvSpPr>
          <p:cNvPr id="8" name="Title 1"/>
          <p:cNvSpPr txBox="1">
            <a:spLocks/>
          </p:cNvSpPr>
          <p:nvPr/>
        </p:nvSpPr>
        <p:spPr>
          <a:xfrm>
            <a:off x="457200" y="274638"/>
            <a:ext cx="8229600" cy="743924"/>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rgbClr val="4B99FF"/>
                </a:solidFill>
                <a:latin typeface="Futura-Light"/>
                <a:ea typeface="+mj-ea"/>
                <a:cs typeface="Futura-Light"/>
              </a:defRPr>
            </a:lvl1pPr>
          </a:lstStyle>
          <a:p>
            <a:r>
              <a:rPr lang="en-US" dirty="0" smtClean="0">
                <a:solidFill>
                  <a:schemeClr val="tx1"/>
                </a:solidFill>
                <a:latin typeface="Avenir Next Regular"/>
                <a:cs typeface="Avenir Next Regular"/>
              </a:rPr>
              <a:t>CONTACT US</a:t>
            </a:r>
            <a:endParaRPr lang="en-US" dirty="0">
              <a:solidFill>
                <a:schemeClr val="tx1"/>
              </a:solidFill>
              <a:latin typeface="Avenir Next Regular"/>
              <a:cs typeface="Avenir Next Regular"/>
            </a:endParaRPr>
          </a:p>
        </p:txBody>
      </p:sp>
      <p:sp>
        <p:nvSpPr>
          <p:cNvPr id="9" name="Content Placeholder 2"/>
          <p:cNvSpPr txBox="1">
            <a:spLocks/>
          </p:cNvSpPr>
          <p:nvPr/>
        </p:nvSpPr>
        <p:spPr>
          <a:xfrm>
            <a:off x="457199" y="1361779"/>
            <a:ext cx="8328373" cy="3470177"/>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Clr>
                <a:srgbClr val="4B99FF"/>
              </a:buClr>
              <a:buFont typeface="Arial"/>
              <a:buNone/>
              <a:defRPr sz="3200" kern="1200">
                <a:solidFill>
                  <a:schemeClr val="tx1">
                    <a:tint val="75000"/>
                  </a:schemeClr>
                </a:solidFill>
                <a:latin typeface="Futura-Light"/>
                <a:ea typeface="+mn-ea"/>
                <a:cs typeface="Futura-Light"/>
              </a:defRPr>
            </a:lvl1pPr>
            <a:lvl2pPr marL="457200" indent="0" algn="ctr" defTabSz="457200" rtl="0" eaLnBrk="1" latinLnBrk="0" hangingPunct="1">
              <a:spcBef>
                <a:spcPct val="20000"/>
              </a:spcBef>
              <a:buClrTx/>
              <a:buFont typeface="Arial"/>
              <a:buNone/>
              <a:defRPr sz="2800" kern="1200">
                <a:solidFill>
                  <a:schemeClr val="tx1">
                    <a:tint val="75000"/>
                  </a:schemeClr>
                </a:solidFill>
                <a:latin typeface="Avenir Book"/>
                <a:ea typeface="+mn-ea"/>
                <a:cs typeface="Avenir Book"/>
              </a:defRPr>
            </a:lvl2pPr>
            <a:lvl3pPr marL="914400" indent="0" algn="ctr" defTabSz="457200" rtl="0" eaLnBrk="1" latinLnBrk="0" hangingPunct="1">
              <a:spcBef>
                <a:spcPct val="20000"/>
              </a:spcBef>
              <a:buFont typeface="Arial"/>
              <a:buNone/>
              <a:defRPr sz="2400" kern="1200">
                <a:solidFill>
                  <a:schemeClr val="tx1">
                    <a:tint val="75000"/>
                  </a:schemeClr>
                </a:solidFill>
                <a:latin typeface="Avenir Book"/>
                <a:ea typeface="+mn-ea"/>
                <a:cs typeface="Avenir Book"/>
              </a:defRPr>
            </a:lvl3pPr>
            <a:lvl4pPr marL="1371600" indent="0" algn="ctr" defTabSz="457200" rtl="0" eaLnBrk="1" latinLnBrk="0" hangingPunct="1">
              <a:spcBef>
                <a:spcPct val="20000"/>
              </a:spcBef>
              <a:buFont typeface="Arial"/>
              <a:buNone/>
              <a:defRPr sz="2000" kern="1200">
                <a:solidFill>
                  <a:schemeClr val="tx1">
                    <a:tint val="75000"/>
                  </a:schemeClr>
                </a:solidFill>
                <a:latin typeface="Avenir Book"/>
                <a:ea typeface="+mn-ea"/>
                <a:cs typeface="Avenir Book"/>
              </a:defRPr>
            </a:lvl4pPr>
            <a:lvl5pPr marL="1828800" indent="0" algn="ctr" defTabSz="457200" rtl="0" eaLnBrk="1" latinLnBrk="0" hangingPunct="1">
              <a:spcBef>
                <a:spcPct val="20000"/>
              </a:spcBef>
              <a:buFont typeface="Arial"/>
              <a:buNone/>
              <a:defRPr sz="2000" kern="1200">
                <a:solidFill>
                  <a:schemeClr val="tx1">
                    <a:tint val="75000"/>
                  </a:schemeClr>
                </a:solidFill>
                <a:latin typeface="Avenir Book"/>
                <a:ea typeface="+mn-ea"/>
                <a:cs typeface="Avenir Book"/>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Aft>
                <a:spcPts val="1200"/>
              </a:spcAft>
            </a:pPr>
            <a:r>
              <a:rPr lang="en-US" dirty="0" smtClean="0">
                <a:solidFill>
                  <a:schemeClr val="bg1">
                    <a:lumMod val="85000"/>
                  </a:schemeClr>
                </a:solidFill>
                <a:latin typeface="Avenir Book"/>
                <a:cs typeface="Avenir Book"/>
              </a:rPr>
              <a:t>WEBSITE</a:t>
            </a:r>
            <a:r>
              <a:rPr lang="en-US" dirty="0" smtClean="0">
                <a:solidFill>
                  <a:srgbClr val="4B99FF"/>
                </a:solidFill>
                <a:latin typeface="Avenir Book"/>
                <a:cs typeface="Avenir Book"/>
              </a:rPr>
              <a:t>		</a:t>
            </a:r>
            <a:r>
              <a:rPr lang="en-US" dirty="0" err="1" smtClean="0">
                <a:solidFill>
                  <a:srgbClr val="4B99FF"/>
                </a:solidFill>
                <a:latin typeface="Avenir Book"/>
                <a:cs typeface="Avenir Book"/>
              </a:rPr>
              <a:t>www.jips.org</a:t>
            </a:r>
            <a:endParaRPr lang="en-US" dirty="0" smtClean="0">
              <a:solidFill>
                <a:srgbClr val="4B99FF"/>
              </a:solidFill>
              <a:latin typeface="Avenir Book"/>
              <a:cs typeface="Avenir Book"/>
            </a:endParaRPr>
          </a:p>
          <a:p>
            <a:pPr algn="l">
              <a:spcAft>
                <a:spcPts val="1200"/>
              </a:spcAft>
            </a:pPr>
            <a:r>
              <a:rPr lang="en-US" dirty="0" smtClean="0">
                <a:solidFill>
                  <a:schemeClr val="bg1">
                    <a:lumMod val="85000"/>
                  </a:schemeClr>
                </a:solidFill>
                <a:latin typeface="Avenir Book"/>
                <a:cs typeface="Avenir Book"/>
              </a:rPr>
              <a:t>CONTACT</a:t>
            </a:r>
            <a:r>
              <a:rPr lang="en-US" dirty="0" smtClean="0">
                <a:solidFill>
                  <a:srgbClr val="4B99FF"/>
                </a:solidFill>
                <a:latin typeface="Avenir Book"/>
                <a:cs typeface="Avenir Book"/>
              </a:rPr>
              <a:t>		</a:t>
            </a:r>
            <a:r>
              <a:rPr lang="en-US" dirty="0" err="1" smtClean="0">
                <a:solidFill>
                  <a:srgbClr val="4B99FF"/>
                </a:solidFill>
                <a:latin typeface="Avenir Book"/>
                <a:cs typeface="Avenir Book"/>
              </a:rPr>
              <a:t>info@jips.org</a:t>
            </a:r>
            <a:endParaRPr lang="en-US" dirty="0" smtClean="0">
              <a:solidFill>
                <a:srgbClr val="4B99FF"/>
              </a:solidFill>
              <a:latin typeface="Avenir Book"/>
              <a:cs typeface="Avenir Book"/>
            </a:endParaRPr>
          </a:p>
          <a:p>
            <a:pPr algn="l">
              <a:spcAft>
                <a:spcPts val="1200"/>
              </a:spcAft>
            </a:pPr>
            <a:r>
              <a:rPr lang="en-US" dirty="0" smtClean="0">
                <a:latin typeface="Avenir Book"/>
                <a:cs typeface="Avenir Book"/>
              </a:rPr>
              <a:t/>
            </a:r>
            <a:br>
              <a:rPr lang="en-US" dirty="0" smtClean="0">
                <a:latin typeface="Avenir Book"/>
                <a:cs typeface="Avenir Book"/>
              </a:rPr>
            </a:br>
            <a:r>
              <a:rPr lang="en-US" dirty="0">
                <a:solidFill>
                  <a:schemeClr val="bg1">
                    <a:lumMod val="85000"/>
                  </a:schemeClr>
                </a:solidFill>
                <a:latin typeface="Avenir Book"/>
                <a:cs typeface="Avenir Book"/>
              </a:rPr>
              <a:t>TWITTER</a:t>
            </a:r>
            <a:r>
              <a:rPr lang="en-US" dirty="0" smtClean="0">
                <a:latin typeface="Avenir Book"/>
                <a:cs typeface="Avenir Book"/>
              </a:rPr>
              <a:t>		</a:t>
            </a:r>
            <a:r>
              <a:rPr lang="en-US" dirty="0" smtClean="0">
                <a:solidFill>
                  <a:srgbClr val="4B99FF"/>
                </a:solidFill>
                <a:latin typeface="Avenir Book"/>
                <a:cs typeface="Avenir Book"/>
              </a:rPr>
              <a:t>@</a:t>
            </a:r>
            <a:r>
              <a:rPr lang="en-US" dirty="0" err="1" smtClean="0">
                <a:solidFill>
                  <a:srgbClr val="4B99FF"/>
                </a:solidFill>
                <a:latin typeface="Avenir Book"/>
                <a:cs typeface="Avenir Book"/>
              </a:rPr>
              <a:t>JIPS_profiling</a:t>
            </a:r>
            <a:endParaRPr lang="en-US" dirty="0" smtClean="0">
              <a:solidFill>
                <a:srgbClr val="4B99FF"/>
              </a:solidFill>
              <a:latin typeface="Avenir Book"/>
              <a:cs typeface="Avenir Book"/>
            </a:endParaRPr>
          </a:p>
          <a:p>
            <a:pPr algn="l">
              <a:spcAft>
                <a:spcPts val="1200"/>
              </a:spcAft>
            </a:pPr>
            <a:r>
              <a:rPr lang="en-US" dirty="0" smtClean="0">
                <a:solidFill>
                  <a:schemeClr val="bg1">
                    <a:lumMod val="85000"/>
                  </a:schemeClr>
                </a:solidFill>
                <a:latin typeface="Avenir Book"/>
                <a:cs typeface="Avenir Book"/>
              </a:rPr>
              <a:t>FACEBOOK</a:t>
            </a:r>
            <a:r>
              <a:rPr lang="en-US" dirty="0" smtClean="0">
                <a:latin typeface="Avenir Book"/>
                <a:cs typeface="Avenir Book"/>
              </a:rPr>
              <a:t>	</a:t>
            </a:r>
            <a:r>
              <a:rPr lang="en-US" dirty="0" err="1" smtClean="0">
                <a:solidFill>
                  <a:srgbClr val="4B99FF"/>
                </a:solidFill>
                <a:latin typeface="Avenir Book"/>
                <a:cs typeface="Avenir Book"/>
              </a:rPr>
              <a:t>JointIDPProfilingService</a:t>
            </a:r>
            <a:endParaRPr lang="en-US" dirty="0" smtClean="0">
              <a:solidFill>
                <a:srgbClr val="4B99FF"/>
              </a:solidFill>
              <a:latin typeface="Avenir Book"/>
              <a:cs typeface="Avenir Book"/>
            </a:endParaRPr>
          </a:p>
          <a:p>
            <a:pPr algn="l">
              <a:spcAft>
                <a:spcPts val="1200"/>
              </a:spcAft>
            </a:pPr>
            <a:r>
              <a:rPr lang="en-US" dirty="0" smtClean="0">
                <a:solidFill>
                  <a:schemeClr val="bg1">
                    <a:lumMod val="85000"/>
                  </a:schemeClr>
                </a:solidFill>
                <a:latin typeface="Avenir Book"/>
                <a:cs typeface="Avenir Book"/>
              </a:rPr>
              <a:t>LINKEDIN</a:t>
            </a:r>
            <a:r>
              <a:rPr lang="en-US" dirty="0" smtClean="0">
                <a:latin typeface="Avenir Book"/>
                <a:cs typeface="Avenir Book"/>
              </a:rPr>
              <a:t>		</a:t>
            </a:r>
            <a:r>
              <a:rPr lang="en-US" dirty="0" smtClean="0">
                <a:solidFill>
                  <a:srgbClr val="4B99FF"/>
                </a:solidFill>
                <a:latin typeface="Avenir Book"/>
                <a:cs typeface="Avenir Book"/>
              </a:rPr>
              <a:t>JIPS</a:t>
            </a:r>
          </a:p>
          <a:p>
            <a:endParaRPr lang="en-US" dirty="0"/>
          </a:p>
        </p:txBody>
      </p:sp>
      <p:sp>
        <p:nvSpPr>
          <p:cNvPr id="7" name="Subtitle 2"/>
          <p:cNvSpPr txBox="1">
            <a:spLocks/>
          </p:cNvSpPr>
          <p:nvPr/>
        </p:nvSpPr>
        <p:spPr>
          <a:xfrm>
            <a:off x="2451520" y="5829368"/>
            <a:ext cx="4206825" cy="1020618"/>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Clr>
                <a:srgbClr val="4B99FF"/>
              </a:buClr>
              <a:buFont typeface="Arial"/>
              <a:buNone/>
              <a:defRPr sz="3200" kern="1200">
                <a:solidFill>
                  <a:schemeClr val="tx1">
                    <a:tint val="75000"/>
                  </a:schemeClr>
                </a:solidFill>
                <a:latin typeface="Avenir Book"/>
                <a:ea typeface="+mn-ea"/>
                <a:cs typeface="Avenir Book"/>
              </a:defRPr>
            </a:lvl1pPr>
            <a:lvl2pPr marL="457200" indent="0" algn="ctr" defTabSz="457200" rtl="0" eaLnBrk="1" latinLnBrk="0" hangingPunct="1">
              <a:spcBef>
                <a:spcPct val="20000"/>
              </a:spcBef>
              <a:buClrTx/>
              <a:buFont typeface="Arial"/>
              <a:buNone/>
              <a:defRPr sz="2800" kern="1200">
                <a:solidFill>
                  <a:schemeClr val="tx1">
                    <a:tint val="75000"/>
                  </a:schemeClr>
                </a:solidFill>
                <a:latin typeface="Avenir Book"/>
                <a:ea typeface="+mn-ea"/>
                <a:cs typeface="Avenir Book"/>
              </a:defRPr>
            </a:lvl2pPr>
            <a:lvl3pPr marL="914400" indent="0" algn="ctr" defTabSz="457200" rtl="0" eaLnBrk="1" latinLnBrk="0" hangingPunct="1">
              <a:spcBef>
                <a:spcPct val="20000"/>
              </a:spcBef>
              <a:buFont typeface="Arial"/>
              <a:buNone/>
              <a:defRPr sz="2400" kern="1200">
                <a:solidFill>
                  <a:schemeClr val="tx1">
                    <a:tint val="75000"/>
                  </a:schemeClr>
                </a:solidFill>
                <a:latin typeface="Avenir Book"/>
                <a:ea typeface="+mn-ea"/>
                <a:cs typeface="Avenir Book"/>
              </a:defRPr>
            </a:lvl3pPr>
            <a:lvl4pPr marL="1371600" indent="0" algn="ctr" defTabSz="457200" rtl="0" eaLnBrk="1" latinLnBrk="0" hangingPunct="1">
              <a:spcBef>
                <a:spcPct val="20000"/>
              </a:spcBef>
              <a:buFont typeface="Arial"/>
              <a:buNone/>
              <a:defRPr sz="2000" kern="1200">
                <a:solidFill>
                  <a:schemeClr val="tx1">
                    <a:tint val="75000"/>
                  </a:schemeClr>
                </a:solidFill>
                <a:latin typeface="Avenir Book"/>
                <a:ea typeface="+mn-ea"/>
                <a:cs typeface="Avenir Book"/>
              </a:defRPr>
            </a:lvl4pPr>
            <a:lvl5pPr marL="1828800" indent="0" algn="ctr" defTabSz="457200" rtl="0" eaLnBrk="1" latinLnBrk="0" hangingPunct="1">
              <a:spcBef>
                <a:spcPct val="20000"/>
              </a:spcBef>
              <a:buFont typeface="Arial"/>
              <a:buNone/>
              <a:defRPr sz="2000" kern="1200">
                <a:solidFill>
                  <a:schemeClr val="tx1">
                    <a:tint val="75000"/>
                  </a:schemeClr>
                </a:solidFill>
                <a:latin typeface="Avenir Book"/>
                <a:ea typeface="+mn-ea"/>
                <a:cs typeface="Avenir Book"/>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800" dirty="0" smtClean="0">
                <a:solidFill>
                  <a:schemeClr val="tx1"/>
                </a:solidFill>
                <a:latin typeface="Avenir Next Regular"/>
                <a:cs typeface="Avenir Next Regular"/>
              </a:rPr>
              <a:t> Joint IDP Profiling Service</a:t>
            </a:r>
          </a:p>
          <a:p>
            <a:r>
              <a:rPr lang="en-US" sz="1600" dirty="0" smtClean="0">
                <a:latin typeface="Avenir Next Regular"/>
                <a:cs typeface="Avenir Next Regular"/>
              </a:rPr>
              <a:t>Informing Solutions Together</a:t>
            </a:r>
          </a:p>
        </p:txBody>
      </p:sp>
    </p:spTree>
    <p:extLst>
      <p:ext uri="{BB962C8B-B14F-4D97-AF65-F5344CB8AC3E}">
        <p14:creationId xmlns:p14="http://schemas.microsoft.com/office/powerpoint/2010/main" val="42402764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3" descr="Description: IMG_2066.JPG"/>
          <p:cNvPicPr>
            <a:picLocks noChangeAspect="1" noChangeArrowheads="1"/>
          </p:cNvPicPr>
          <p:nvPr/>
        </p:nvPicPr>
        <p:blipFill rotWithShape="1">
          <a:blip r:embed="rId3">
            <a:extLst>
              <a:ext uri="{28A0092B-C50C-407E-A947-70E740481C1C}">
                <a14:useLocalDpi xmlns:a14="http://schemas.microsoft.com/office/drawing/2010/main" val="0"/>
              </a:ext>
            </a:extLst>
          </a:blip>
          <a:srcRect l="5458" t="396" r="1108"/>
          <a:stretch/>
        </p:blipFill>
        <p:spPr bwMode="auto">
          <a:xfrm>
            <a:off x="0" y="0"/>
            <a:ext cx="9144000" cy="6887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573460" y="2035549"/>
            <a:ext cx="7772400" cy="816349"/>
          </a:xfrm>
          <a:noFill/>
        </p:spPr>
        <p:txBody>
          <a:bodyPr>
            <a:noAutofit/>
          </a:bodyPr>
          <a:lstStyle/>
          <a:p>
            <a:r>
              <a:rPr lang="en-US" sz="4000" dirty="0" smtClean="0">
                <a:solidFill>
                  <a:srgbClr val="14B3E5"/>
                </a:solidFill>
              </a:rPr>
              <a:t>Profiling displacement situations</a:t>
            </a:r>
            <a:endParaRPr lang="en-US" sz="4000" dirty="0">
              <a:solidFill>
                <a:srgbClr val="14B3E5"/>
              </a:solidFill>
            </a:endParaRPr>
          </a:p>
        </p:txBody>
      </p:sp>
      <p:sp>
        <p:nvSpPr>
          <p:cNvPr id="4098" name="Text Placeholder 2"/>
          <p:cNvSpPr>
            <a:spLocks noGrp="1"/>
          </p:cNvSpPr>
          <p:nvPr>
            <p:ph type="subTitle" idx="1"/>
          </p:nvPr>
        </p:nvSpPr>
        <p:spPr bwMode="auto">
          <a:xfrm>
            <a:off x="154360" y="4660900"/>
            <a:ext cx="6398840" cy="2032000"/>
          </a:xfrm>
          <a:solidFill>
            <a:srgbClr val="BFBFBF">
              <a:alpha val="85000"/>
            </a:srgbClr>
          </a:solidFill>
          <a:extLst/>
        </p:spPr>
        <p:txBody>
          <a:bodyPr wrap="square" lIns="91440" tIns="45720" rIns="91440" bIns="45720" numCol="1" anchor="t" anchorCtr="0" compatLnSpc="1">
            <a:prstTxWarp prst="textNoShape">
              <a:avLst/>
            </a:prstTxWarp>
            <a:normAutofit fontScale="55000" lnSpcReduction="20000"/>
          </a:bodyPr>
          <a:lstStyle/>
          <a:p>
            <a:pPr marL="685800" indent="-685800" algn="l">
              <a:buFont typeface="Arial"/>
              <a:buChar char="•"/>
            </a:pPr>
            <a:r>
              <a:rPr lang="en-US" sz="4800" dirty="0" smtClean="0">
                <a:solidFill>
                  <a:srgbClr val="373737"/>
                </a:solidFill>
                <a:ea typeface="ＭＳ Ｐゴシック" charset="0"/>
              </a:rPr>
              <a:t>Collaborative process</a:t>
            </a:r>
          </a:p>
          <a:p>
            <a:pPr marL="685800" indent="-685800" algn="l">
              <a:buFont typeface="Arial"/>
              <a:buChar char="•"/>
            </a:pPr>
            <a:r>
              <a:rPr lang="en-US" sz="4800" dirty="0" smtClean="0">
                <a:solidFill>
                  <a:srgbClr val="373737"/>
                </a:solidFill>
                <a:ea typeface="ＭＳ Ｐゴシック" charset="0"/>
              </a:rPr>
              <a:t>Evidence-based response/strategy</a:t>
            </a:r>
          </a:p>
          <a:p>
            <a:pPr marL="685800" indent="-685800" algn="l">
              <a:buFont typeface="Arial"/>
              <a:buChar char="•"/>
            </a:pPr>
            <a:r>
              <a:rPr lang="en-US" sz="4800" dirty="0" smtClean="0">
                <a:solidFill>
                  <a:srgbClr val="373737"/>
                </a:solidFill>
                <a:ea typeface="ＭＳ Ｐゴシック" charset="0"/>
              </a:rPr>
              <a:t>Mixed methods approach</a:t>
            </a:r>
          </a:p>
          <a:p>
            <a:pPr marL="685800" indent="-685800" algn="l">
              <a:buFont typeface="Arial"/>
              <a:buChar char="•"/>
            </a:pPr>
            <a:r>
              <a:rPr lang="en-US" sz="4800" dirty="0" smtClean="0">
                <a:solidFill>
                  <a:srgbClr val="373737"/>
                </a:solidFill>
                <a:ea typeface="ＭＳ Ｐゴシック" charset="0"/>
              </a:rPr>
              <a:t>Comparative analysis of groups</a:t>
            </a:r>
          </a:p>
          <a:p>
            <a:pPr marL="685800" indent="-685800" algn="l">
              <a:buFont typeface="Arial"/>
              <a:buChar char="•"/>
            </a:pPr>
            <a:r>
              <a:rPr lang="en-US" sz="4800" dirty="0" smtClean="0">
                <a:solidFill>
                  <a:srgbClr val="373737"/>
                </a:solidFill>
                <a:ea typeface="ＭＳ Ｐゴシック" charset="0"/>
              </a:rPr>
              <a:t>Core data and solutions orientation</a:t>
            </a:r>
            <a:endParaRPr lang="en-US" sz="8000" dirty="0" smtClean="0">
              <a:solidFill>
                <a:srgbClr val="373737"/>
              </a:solidFill>
              <a:ea typeface="ＭＳ Ｐゴシック" charset="0"/>
            </a:endParaRPr>
          </a:p>
        </p:txBody>
      </p:sp>
    </p:spTree>
    <p:extLst>
      <p:ext uri="{BB962C8B-B14F-4D97-AF65-F5344CB8AC3E}">
        <p14:creationId xmlns:p14="http://schemas.microsoft.com/office/powerpoint/2010/main" val="31106504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2015-11-12 17.04.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3800" y="899343"/>
            <a:ext cx="4141477" cy="5958658"/>
          </a:xfrm>
          <a:prstGeom prst="rect">
            <a:avLst/>
          </a:prstGeom>
        </p:spPr>
      </p:pic>
      <p:sp>
        <p:nvSpPr>
          <p:cNvPr id="2" name="Title 1"/>
          <p:cNvSpPr>
            <a:spLocks noGrp="1"/>
          </p:cNvSpPr>
          <p:nvPr>
            <p:ph type="title"/>
          </p:nvPr>
        </p:nvSpPr>
        <p:spPr/>
        <p:txBody>
          <a:bodyPr>
            <a:normAutofit fontScale="90000"/>
          </a:bodyPr>
          <a:lstStyle/>
          <a:p>
            <a:r>
              <a:rPr lang="en-US" dirty="0" smtClean="0"/>
              <a:t>Profiling urban displacement</a:t>
            </a:r>
            <a:endParaRPr lang="en-US" dirty="0"/>
          </a:p>
        </p:txBody>
      </p:sp>
      <p:sp>
        <p:nvSpPr>
          <p:cNvPr id="6" name="Subtitle 2"/>
          <p:cNvSpPr txBox="1">
            <a:spLocks/>
          </p:cNvSpPr>
          <p:nvPr/>
        </p:nvSpPr>
        <p:spPr>
          <a:xfrm>
            <a:off x="283028" y="1187463"/>
            <a:ext cx="4619172" cy="4705337"/>
          </a:xfrm>
          <a:prstGeom prst="rect">
            <a:avLst/>
          </a:prstGeom>
        </p:spPr>
        <p:txBody>
          <a:bodyPr vert="horz" lIns="91440" tIns="45720" rIns="91440" bIns="45720" rtlCol="0">
            <a:noAutofit/>
          </a:bodyPr>
          <a:lstStyle>
            <a:lvl1pPr marL="457200" indent="-457200" algn="l" defTabSz="457200" rtl="0" eaLnBrk="1" latinLnBrk="0" hangingPunct="1">
              <a:spcBef>
                <a:spcPct val="20000"/>
              </a:spcBef>
              <a:buClr>
                <a:srgbClr val="4B99FF"/>
              </a:buClr>
              <a:buFont typeface="Arial"/>
              <a:buChar char="•"/>
              <a:defRPr sz="3200" kern="1200">
                <a:solidFill>
                  <a:srgbClr val="3E3E3E"/>
                </a:solidFill>
                <a:latin typeface="Avenir Book"/>
                <a:ea typeface="+mn-ea"/>
                <a:cs typeface="Avenir Book"/>
              </a:defRPr>
            </a:lvl1pPr>
            <a:lvl2pPr marL="914400" indent="-457200" algn="l" defTabSz="457200" rtl="0" eaLnBrk="1" latinLnBrk="0" hangingPunct="1">
              <a:spcBef>
                <a:spcPct val="20000"/>
              </a:spcBef>
              <a:buClrTx/>
              <a:buFont typeface="Arial"/>
              <a:buChar char="•"/>
              <a:defRPr sz="2800" kern="1200">
                <a:solidFill>
                  <a:srgbClr val="3E3E3E"/>
                </a:solidFill>
                <a:latin typeface="Avenir Book"/>
                <a:ea typeface="+mn-ea"/>
                <a:cs typeface="Avenir Book"/>
              </a:defRPr>
            </a:lvl2pPr>
            <a:lvl3pPr marL="914400" indent="0" algn="l" defTabSz="457200" rtl="0" eaLnBrk="1" latinLnBrk="0" hangingPunct="1">
              <a:spcBef>
                <a:spcPct val="20000"/>
              </a:spcBef>
              <a:buFont typeface="Wingdings" charset="2"/>
              <a:buNone/>
              <a:defRPr sz="2400" kern="1200">
                <a:solidFill>
                  <a:srgbClr val="3E3E3E"/>
                </a:solidFill>
                <a:latin typeface="Avenir Book"/>
                <a:ea typeface="+mn-ea"/>
                <a:cs typeface="Avenir Book"/>
              </a:defRPr>
            </a:lvl3pPr>
            <a:lvl4pPr marL="1600200" indent="-228600" algn="l" defTabSz="457200" rtl="0" eaLnBrk="1" latinLnBrk="0" hangingPunct="1">
              <a:spcBef>
                <a:spcPct val="20000"/>
              </a:spcBef>
              <a:buFont typeface="Arial"/>
              <a:buChar char="–"/>
              <a:defRPr sz="2000" kern="1200">
                <a:solidFill>
                  <a:schemeClr val="tx1"/>
                </a:solidFill>
                <a:latin typeface="Avenir Book"/>
                <a:ea typeface="+mn-ea"/>
                <a:cs typeface="Avenir Book"/>
              </a:defRPr>
            </a:lvl4pPr>
            <a:lvl5pPr marL="2057400" indent="-228600" algn="l" defTabSz="457200" rtl="0" eaLnBrk="1" latinLnBrk="0" hangingPunct="1">
              <a:spcBef>
                <a:spcPct val="20000"/>
              </a:spcBef>
              <a:buFont typeface="Arial"/>
              <a:buChar char="»"/>
              <a:defRPr sz="2000" kern="1200">
                <a:solidFill>
                  <a:schemeClr val="tx1"/>
                </a:solidFill>
                <a:latin typeface="Avenir Book"/>
                <a:ea typeface="+mn-ea"/>
                <a:cs typeface="Avenir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S</a:t>
            </a:r>
            <a:r>
              <a:rPr lang="en-US" sz="2400" dirty="0" smtClean="0"/>
              <a:t>pecific complexities: </a:t>
            </a:r>
          </a:p>
          <a:p>
            <a:r>
              <a:rPr lang="en-US" sz="2400" dirty="0" smtClean="0"/>
              <a:t>Multiplicity of actors</a:t>
            </a:r>
          </a:p>
          <a:p>
            <a:r>
              <a:rPr lang="en-US" sz="2400" dirty="0"/>
              <a:t>P</a:t>
            </a:r>
            <a:r>
              <a:rPr lang="en-US" sz="2400" dirty="0" smtClean="0"/>
              <a:t>olitical visibility</a:t>
            </a:r>
          </a:p>
          <a:p>
            <a:r>
              <a:rPr lang="en-US" sz="2400" dirty="0"/>
              <a:t>Questionable baseline data </a:t>
            </a:r>
            <a:endParaRPr lang="en-US" sz="2400" dirty="0" smtClean="0"/>
          </a:p>
          <a:p>
            <a:r>
              <a:rPr lang="en-US" sz="2400" dirty="0" smtClean="0"/>
              <a:t>Identifying target populations</a:t>
            </a:r>
          </a:p>
          <a:p>
            <a:r>
              <a:rPr lang="en-US" sz="2400" dirty="0" smtClean="0"/>
              <a:t>Low density and dispersed target population</a:t>
            </a:r>
          </a:p>
          <a:p>
            <a:r>
              <a:rPr lang="en-US" sz="2400" dirty="0" err="1"/>
              <a:t>P</a:t>
            </a:r>
            <a:r>
              <a:rPr lang="en-US" sz="2400" dirty="0" err="1" smtClean="0"/>
              <a:t>eri</a:t>
            </a:r>
            <a:r>
              <a:rPr lang="en-US" sz="2400" dirty="0" smtClean="0"/>
              <a:t>-urban areas and informal settlements</a:t>
            </a:r>
          </a:p>
          <a:p>
            <a:r>
              <a:rPr lang="en-US" sz="2400" dirty="0"/>
              <a:t>D</a:t>
            </a:r>
            <a:r>
              <a:rPr lang="en-US" sz="2400" dirty="0" smtClean="0"/>
              <a:t>ynamic context</a:t>
            </a:r>
          </a:p>
          <a:p>
            <a:r>
              <a:rPr lang="en-US" sz="2400" dirty="0" smtClean="0"/>
              <a:t>Logistical challenges</a:t>
            </a:r>
            <a:endParaRPr lang="en-US" sz="2400" dirty="0"/>
          </a:p>
        </p:txBody>
      </p:sp>
    </p:spTree>
    <p:extLst>
      <p:ext uri="{BB962C8B-B14F-4D97-AF65-F5344CB8AC3E}">
        <p14:creationId xmlns:p14="http://schemas.microsoft.com/office/powerpoint/2010/main" val="21943189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601319"/>
            <a:ext cx="9143999" cy="566738"/>
          </a:xfrm>
        </p:spPr>
        <p:txBody>
          <a:bodyPr>
            <a:normAutofit/>
          </a:bodyPr>
          <a:lstStyle/>
          <a:p>
            <a:pPr algn="ctr"/>
            <a:r>
              <a:rPr lang="en-US" sz="2800" dirty="0" smtClean="0"/>
              <a:t>Case study: Urban refugee profiling in Quito</a:t>
            </a:r>
            <a:endParaRPr lang="en-US" sz="2800" dirty="0"/>
          </a:p>
        </p:txBody>
      </p:sp>
      <p:sp>
        <p:nvSpPr>
          <p:cNvPr id="4" name="Text Placeholder 3"/>
          <p:cNvSpPr>
            <a:spLocks noGrp="1"/>
          </p:cNvSpPr>
          <p:nvPr>
            <p:ph type="body" sz="half" idx="2"/>
          </p:nvPr>
        </p:nvSpPr>
        <p:spPr>
          <a:xfrm>
            <a:off x="0" y="6168057"/>
            <a:ext cx="9143999" cy="423243"/>
          </a:xfrm>
        </p:spPr>
        <p:txBody>
          <a:bodyPr>
            <a:normAutofit/>
          </a:bodyPr>
          <a:lstStyle/>
          <a:p>
            <a:pPr algn="ctr"/>
            <a:r>
              <a:rPr lang="en-US" dirty="0" smtClean="0"/>
              <a:t>Collaboration </a:t>
            </a:r>
            <a:r>
              <a:rPr lang="en-US" dirty="0"/>
              <a:t>between JIPS and </a:t>
            </a:r>
            <a:r>
              <a:rPr lang="en-US" dirty="0" smtClean="0"/>
              <a:t>FIC/Tufts University </a:t>
            </a:r>
            <a:r>
              <a:rPr lang="en-US" dirty="0"/>
              <a:t>to support </a:t>
            </a:r>
            <a:r>
              <a:rPr lang="en-US" dirty="0" smtClean="0"/>
              <a:t>UNHCR and partners in Ecuador, 2013</a:t>
            </a:r>
          </a:p>
        </p:txBody>
      </p:sp>
      <p:pic>
        <p:nvPicPr>
          <p:cNvPr id="5" name="Picture Placeholder 4" descr="Quito_as_from_panecillo_Basilica.jpg"/>
          <p:cNvPicPr>
            <a:picLocks noGrp="1" noChangeAspect="1"/>
          </p:cNvPicPr>
          <p:nvPr>
            <p:ph type="pic" idx="1"/>
          </p:nvPr>
        </p:nvPicPr>
        <p:blipFill>
          <a:blip r:embed="rId3">
            <a:extLst>
              <a:ext uri="{28A0092B-C50C-407E-A947-70E740481C1C}">
                <a14:useLocalDpi xmlns:a14="http://schemas.microsoft.com/office/drawing/2010/main" val="0"/>
              </a:ext>
            </a:extLst>
          </a:blip>
          <a:srcRect t="631" b="631"/>
          <a:stretch>
            <a:fillRect/>
          </a:stretch>
        </p:blipFill>
        <p:spPr>
          <a:xfrm>
            <a:off x="-7732" y="0"/>
            <a:ext cx="9164432" cy="5604948"/>
          </a:xfrm>
        </p:spPr>
      </p:pic>
      <p:sp>
        <p:nvSpPr>
          <p:cNvPr id="9" name="TextBox 8"/>
          <p:cNvSpPr txBox="1"/>
          <p:nvPr/>
        </p:nvSpPr>
        <p:spPr>
          <a:xfrm>
            <a:off x="771714" y="6288404"/>
            <a:ext cx="8706370" cy="784830"/>
          </a:xfrm>
          <a:prstGeom prst="rect">
            <a:avLst/>
          </a:prstGeom>
          <a:noFill/>
        </p:spPr>
        <p:txBody>
          <a:bodyPr wrap="square" rtlCol="0">
            <a:spAutoFit/>
          </a:bodyPr>
          <a:lstStyle/>
          <a:p>
            <a:endParaRPr lang="en-US" dirty="0"/>
          </a:p>
          <a:p>
            <a:pPr marL="0" lvl="1">
              <a:buClr>
                <a:srgbClr val="4B99FF"/>
              </a:buClr>
            </a:pPr>
            <a:r>
              <a:rPr lang="en-US" sz="900" dirty="0" smtClean="0">
                <a:solidFill>
                  <a:schemeClr val="bg1">
                    <a:lumMod val="65000"/>
                  </a:schemeClr>
                </a:solidFill>
              </a:rPr>
              <a:t>Photo credit: </a:t>
            </a:r>
            <a:r>
              <a:rPr lang="en-US" sz="900" dirty="0" err="1">
                <a:solidFill>
                  <a:schemeClr val="bg1">
                    <a:lumMod val="65000"/>
                  </a:schemeClr>
                </a:solidFill>
              </a:rPr>
              <a:t>Cayambe</a:t>
            </a:r>
            <a:r>
              <a:rPr lang="en-US" sz="900" dirty="0">
                <a:solidFill>
                  <a:schemeClr val="bg1">
                    <a:lumMod val="65000"/>
                  </a:schemeClr>
                </a:solidFill>
              </a:rPr>
              <a:t> (Own work) [CC BY-SA 3.0 (http://</a:t>
            </a:r>
            <a:r>
              <a:rPr lang="en-US" sz="900" dirty="0" err="1">
                <a:solidFill>
                  <a:schemeClr val="bg1">
                    <a:lumMod val="65000"/>
                  </a:schemeClr>
                </a:solidFill>
              </a:rPr>
              <a:t>creativecommons.org</a:t>
            </a:r>
            <a:r>
              <a:rPr lang="en-US" sz="900" dirty="0">
                <a:solidFill>
                  <a:schemeClr val="bg1">
                    <a:lumMod val="65000"/>
                  </a:schemeClr>
                </a:solidFill>
              </a:rPr>
              <a:t>/licenses/by-</a:t>
            </a:r>
            <a:r>
              <a:rPr lang="en-US" sz="900" dirty="0" err="1">
                <a:solidFill>
                  <a:schemeClr val="bg1">
                    <a:lumMod val="65000"/>
                  </a:schemeClr>
                </a:solidFill>
              </a:rPr>
              <a:t>sa</a:t>
            </a:r>
            <a:r>
              <a:rPr lang="en-US" sz="900" dirty="0">
                <a:solidFill>
                  <a:schemeClr val="bg1">
                    <a:lumMod val="65000"/>
                  </a:schemeClr>
                </a:solidFill>
              </a:rPr>
              <a:t>/3.0) or GFDL (http://</a:t>
            </a:r>
            <a:r>
              <a:rPr lang="en-US" sz="900" dirty="0" err="1">
                <a:solidFill>
                  <a:schemeClr val="bg1">
                    <a:lumMod val="65000"/>
                  </a:schemeClr>
                </a:solidFill>
              </a:rPr>
              <a:t>www.gnu.org</a:t>
            </a:r>
            <a:r>
              <a:rPr lang="en-US" sz="900" dirty="0">
                <a:solidFill>
                  <a:schemeClr val="bg1">
                    <a:lumMod val="65000"/>
                  </a:schemeClr>
                </a:solidFill>
              </a:rPr>
              <a:t>/</a:t>
            </a:r>
            <a:r>
              <a:rPr lang="en-US" sz="900" dirty="0" err="1">
                <a:solidFill>
                  <a:schemeClr val="bg1">
                    <a:lumMod val="65000"/>
                  </a:schemeClr>
                </a:solidFill>
              </a:rPr>
              <a:t>copyleft</a:t>
            </a:r>
            <a:r>
              <a:rPr lang="en-US" sz="900" dirty="0">
                <a:solidFill>
                  <a:schemeClr val="bg1">
                    <a:lumMod val="65000"/>
                  </a:schemeClr>
                </a:solidFill>
              </a:rPr>
              <a:t>/</a:t>
            </a:r>
            <a:r>
              <a:rPr lang="en-US" sz="900" dirty="0" err="1">
                <a:solidFill>
                  <a:schemeClr val="bg1">
                    <a:lumMod val="65000"/>
                  </a:schemeClr>
                </a:solidFill>
              </a:rPr>
              <a:t>fdl.html</a:t>
            </a:r>
            <a:r>
              <a:rPr lang="en-US" sz="900" dirty="0">
                <a:solidFill>
                  <a:schemeClr val="bg1">
                    <a:lumMod val="65000"/>
                  </a:schemeClr>
                </a:solidFill>
              </a:rPr>
              <a:t>)], via Wikimedia Commons</a:t>
            </a:r>
          </a:p>
          <a:p>
            <a:endParaRPr lang="en-US" dirty="0"/>
          </a:p>
        </p:txBody>
      </p:sp>
    </p:spTree>
    <p:extLst>
      <p:ext uri="{BB962C8B-B14F-4D97-AF65-F5344CB8AC3E}">
        <p14:creationId xmlns:p14="http://schemas.microsoft.com/office/powerpoint/2010/main" val="13387576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What?</a:t>
            </a:r>
            <a:endParaRPr lang="en-US" dirty="0"/>
          </a:p>
        </p:txBody>
      </p:sp>
      <p:sp>
        <p:nvSpPr>
          <p:cNvPr id="3" name="Subtitle 2"/>
          <p:cNvSpPr>
            <a:spLocks noGrp="1"/>
          </p:cNvSpPr>
          <p:nvPr>
            <p:ph idx="1"/>
          </p:nvPr>
        </p:nvSpPr>
        <p:spPr>
          <a:xfrm>
            <a:off x="457200" y="1130300"/>
            <a:ext cx="8229600" cy="5484063"/>
          </a:xfrm>
        </p:spPr>
        <p:txBody>
          <a:bodyPr>
            <a:normAutofit fontScale="92500" lnSpcReduction="10000"/>
          </a:bodyPr>
          <a:lstStyle/>
          <a:p>
            <a:r>
              <a:rPr lang="en-US" dirty="0"/>
              <a:t>P</a:t>
            </a:r>
            <a:r>
              <a:rPr lang="en-US" dirty="0" smtClean="0"/>
              <a:t>rofiling of Colombians with different migratory statuses living in Quito</a:t>
            </a:r>
            <a:endParaRPr lang="en-US" dirty="0"/>
          </a:p>
          <a:p>
            <a:r>
              <a:rPr lang="en-US" dirty="0" smtClean="0"/>
              <a:t>Partners: Foreign Ministry, NSO, municipal authority, Ecuadorian research institutions, UNHCR, JIPS, Feinstein/Tufts</a:t>
            </a:r>
          </a:p>
          <a:p>
            <a:r>
              <a:rPr lang="en-US" dirty="0" smtClean="0"/>
              <a:t>Objectives: To </a:t>
            </a:r>
            <a:r>
              <a:rPr lang="en-US" dirty="0"/>
              <a:t>obtain updated and agreed-upon information by target population </a:t>
            </a:r>
            <a:r>
              <a:rPr lang="en-US" dirty="0" smtClean="0"/>
              <a:t>on</a:t>
            </a:r>
          </a:p>
          <a:p>
            <a:pPr lvl="1"/>
            <a:r>
              <a:rPr lang="en-US" dirty="0" smtClean="0"/>
              <a:t>Living conditions</a:t>
            </a:r>
          </a:p>
          <a:p>
            <a:pPr lvl="1"/>
            <a:r>
              <a:rPr lang="en-US" dirty="0" smtClean="0"/>
              <a:t>Access </a:t>
            </a:r>
            <a:r>
              <a:rPr lang="en-US" dirty="0"/>
              <a:t>to </a:t>
            </a:r>
            <a:r>
              <a:rPr lang="en-US" dirty="0" smtClean="0"/>
              <a:t>rights</a:t>
            </a:r>
          </a:p>
          <a:p>
            <a:pPr lvl="1"/>
            <a:r>
              <a:rPr lang="en-US" dirty="0" smtClean="0"/>
              <a:t>Degree </a:t>
            </a:r>
            <a:r>
              <a:rPr lang="en-US" dirty="0"/>
              <a:t>of social </a:t>
            </a:r>
            <a:r>
              <a:rPr lang="en-US" dirty="0" smtClean="0"/>
              <a:t>integration</a:t>
            </a:r>
          </a:p>
          <a:p>
            <a:pPr lvl="1"/>
            <a:r>
              <a:rPr lang="en-US" dirty="0" smtClean="0"/>
              <a:t>How </a:t>
            </a:r>
            <a:r>
              <a:rPr lang="en-US" dirty="0"/>
              <a:t>registered Colombian refugees compared with Colombians not registered</a:t>
            </a:r>
          </a:p>
          <a:p>
            <a:endParaRPr lang="en-US" dirty="0" smtClean="0"/>
          </a:p>
        </p:txBody>
      </p:sp>
    </p:spTree>
    <p:extLst>
      <p:ext uri="{BB962C8B-B14F-4D97-AF65-F5344CB8AC3E}">
        <p14:creationId xmlns:p14="http://schemas.microsoft.com/office/powerpoint/2010/main" val="26841590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Research Design</a:t>
            </a:r>
            <a:endParaRPr lang="en-US" dirty="0"/>
          </a:p>
        </p:txBody>
      </p:sp>
      <p:sp>
        <p:nvSpPr>
          <p:cNvPr id="3" name="Subtitle 2"/>
          <p:cNvSpPr>
            <a:spLocks noGrp="1"/>
          </p:cNvSpPr>
          <p:nvPr>
            <p:ph idx="1"/>
          </p:nvPr>
        </p:nvSpPr>
        <p:spPr/>
        <p:txBody>
          <a:bodyPr>
            <a:normAutofit fontScale="92500" lnSpcReduction="20000"/>
          </a:bodyPr>
          <a:lstStyle/>
          <a:p>
            <a:r>
              <a:rPr lang="en-US" dirty="0"/>
              <a:t>Target populations:</a:t>
            </a:r>
          </a:p>
          <a:p>
            <a:pPr lvl="1"/>
            <a:r>
              <a:rPr lang="en-US" dirty="0"/>
              <a:t>Registered refugees and asylum-seekers</a:t>
            </a:r>
          </a:p>
          <a:p>
            <a:pPr lvl="1"/>
            <a:r>
              <a:rPr lang="en-US" dirty="0"/>
              <a:t>Rejected asylum-seekers and non-seekers</a:t>
            </a:r>
          </a:p>
          <a:p>
            <a:pPr lvl="1"/>
            <a:r>
              <a:rPr lang="en-US" dirty="0"/>
              <a:t>Other types of migratory </a:t>
            </a:r>
            <a:r>
              <a:rPr lang="en-US" dirty="0" smtClean="0"/>
              <a:t>situations</a:t>
            </a:r>
          </a:p>
          <a:p>
            <a:pPr marL="457200" lvl="1" indent="0">
              <a:buNone/>
            </a:pPr>
            <a:endParaRPr lang="en-US" dirty="0"/>
          </a:p>
          <a:p>
            <a:r>
              <a:rPr lang="en-US" dirty="0"/>
              <a:t>Geographic </a:t>
            </a:r>
            <a:r>
              <a:rPr lang="en-US" dirty="0" smtClean="0"/>
              <a:t>coverage:</a:t>
            </a:r>
          </a:p>
          <a:p>
            <a:pPr lvl="1"/>
            <a:r>
              <a:rPr lang="en-US" dirty="0" smtClean="0"/>
              <a:t>urban </a:t>
            </a:r>
            <a:r>
              <a:rPr lang="en-US" dirty="0"/>
              <a:t>and </a:t>
            </a:r>
            <a:r>
              <a:rPr lang="en-US" dirty="0" err="1"/>
              <a:t>peri</a:t>
            </a:r>
            <a:r>
              <a:rPr lang="en-US" dirty="0"/>
              <a:t>-urban areas</a:t>
            </a:r>
          </a:p>
          <a:p>
            <a:pPr marL="0" indent="0">
              <a:buNone/>
            </a:pPr>
            <a:endParaRPr lang="en-US" dirty="0" smtClean="0"/>
          </a:p>
          <a:p>
            <a:r>
              <a:rPr lang="en-US" dirty="0" smtClean="0"/>
              <a:t>Mixed methods approach:</a:t>
            </a:r>
          </a:p>
          <a:p>
            <a:pPr lvl="1"/>
            <a:r>
              <a:rPr lang="en-US" dirty="0" smtClean="0"/>
              <a:t>Household survey</a:t>
            </a:r>
          </a:p>
          <a:p>
            <a:pPr lvl="1"/>
            <a:r>
              <a:rPr lang="en-US" dirty="0" smtClean="0"/>
              <a:t>45 </a:t>
            </a:r>
            <a:r>
              <a:rPr lang="en-US" dirty="0"/>
              <a:t>s</a:t>
            </a:r>
            <a:r>
              <a:rPr lang="en-US" dirty="0" smtClean="0"/>
              <a:t>emi-structured individual interviews</a:t>
            </a:r>
          </a:p>
          <a:p>
            <a:pPr lvl="1"/>
            <a:r>
              <a:rPr lang="en-US" dirty="0" smtClean="0"/>
              <a:t>4 </a:t>
            </a:r>
            <a:r>
              <a:rPr lang="en-US" dirty="0"/>
              <a:t>f</a:t>
            </a:r>
            <a:r>
              <a:rPr lang="en-US" dirty="0" smtClean="0"/>
              <a:t>ocus group discussions</a:t>
            </a:r>
          </a:p>
          <a:p>
            <a:endParaRPr lang="en-US" dirty="0"/>
          </a:p>
        </p:txBody>
      </p:sp>
    </p:spTree>
    <p:extLst>
      <p:ext uri="{BB962C8B-B14F-4D97-AF65-F5344CB8AC3E}">
        <p14:creationId xmlns:p14="http://schemas.microsoft.com/office/powerpoint/2010/main" val="491040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007" y="274638"/>
            <a:ext cx="8733070" cy="743924"/>
          </a:xfrm>
        </p:spPr>
        <p:txBody>
          <a:bodyPr>
            <a:normAutofit fontScale="90000"/>
          </a:bodyPr>
          <a:lstStyle/>
          <a:p>
            <a:pPr algn="l"/>
            <a:r>
              <a:rPr lang="en-US" dirty="0" smtClean="0"/>
              <a:t>Sample </a:t>
            </a:r>
            <a:r>
              <a:rPr lang="en-US" dirty="0"/>
              <a:t>S</a:t>
            </a:r>
            <a:r>
              <a:rPr lang="en-US" dirty="0" smtClean="0"/>
              <a:t>ize and Methodology</a:t>
            </a:r>
            <a:endParaRPr lang="en-US" dirty="0"/>
          </a:p>
        </p:txBody>
      </p:sp>
      <p:sp>
        <p:nvSpPr>
          <p:cNvPr id="3" name="Subtitle 2"/>
          <p:cNvSpPr>
            <a:spLocks noGrp="1"/>
          </p:cNvSpPr>
          <p:nvPr>
            <p:ph idx="1"/>
          </p:nvPr>
        </p:nvSpPr>
        <p:spPr>
          <a:xfrm>
            <a:off x="4253956" y="1650559"/>
            <a:ext cx="4432843" cy="4365468"/>
          </a:xfrm>
        </p:spPr>
        <p:txBody>
          <a:bodyPr>
            <a:noAutofit/>
          </a:bodyPr>
          <a:lstStyle/>
          <a:p>
            <a:r>
              <a:rPr lang="en-US" sz="2400" dirty="0" smtClean="0"/>
              <a:t>Mapping of relevant areas</a:t>
            </a:r>
          </a:p>
          <a:p>
            <a:r>
              <a:rPr lang="en-US" sz="2400" dirty="0" smtClean="0"/>
              <a:t>Multi</a:t>
            </a:r>
            <a:r>
              <a:rPr lang="en-US" sz="2400" dirty="0"/>
              <a:t>-staged random sampling </a:t>
            </a:r>
            <a:r>
              <a:rPr lang="en-US" sz="2400" dirty="0" smtClean="0"/>
              <a:t>design</a:t>
            </a:r>
          </a:p>
          <a:p>
            <a:r>
              <a:rPr lang="en-US" sz="2400" dirty="0" smtClean="0"/>
              <a:t>Survey administered to 1,856 households</a:t>
            </a:r>
          </a:p>
          <a:p>
            <a:pPr lvl="1"/>
            <a:r>
              <a:rPr lang="en-US" sz="2000" dirty="0" smtClean="0"/>
              <a:t>1,059 registered refugees and asylum seekers</a:t>
            </a:r>
          </a:p>
          <a:p>
            <a:pPr lvl="1"/>
            <a:r>
              <a:rPr lang="en-US" sz="2000" dirty="0" smtClean="0"/>
              <a:t>394 rejected asylum seekers and non-seekers</a:t>
            </a:r>
            <a:endParaRPr lang="en-US" sz="2000" dirty="0"/>
          </a:p>
          <a:p>
            <a:pPr lvl="1"/>
            <a:r>
              <a:rPr lang="en-US" sz="2000" dirty="0" smtClean="0"/>
              <a:t>403 other types of migratory situations</a:t>
            </a:r>
            <a:endParaRPr lang="en-US" sz="2000" dirty="0"/>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07" y="1625600"/>
            <a:ext cx="3745575" cy="4389438"/>
          </a:xfrm>
          <a:prstGeom prst="rect">
            <a:avLst/>
          </a:prstGeom>
          <a:noFill/>
          <a:ln w="34925">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91040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9007" y="1147187"/>
            <a:ext cx="8229600" cy="5595801"/>
          </a:xfrm>
        </p:spPr>
        <p:txBody>
          <a:bodyPr>
            <a:normAutofit/>
          </a:bodyPr>
          <a:lstStyle/>
          <a:p>
            <a:r>
              <a:rPr lang="en-US" dirty="0" smtClean="0"/>
              <a:t>Hard to find the households!</a:t>
            </a:r>
          </a:p>
          <a:p>
            <a:pPr lvl="1"/>
            <a:r>
              <a:rPr lang="en-US" dirty="0" smtClean="0"/>
              <a:t>Colombians only 3% of total population and are geographically dispersed</a:t>
            </a:r>
          </a:p>
          <a:p>
            <a:pPr lvl="1"/>
            <a:r>
              <a:rPr lang="en-US" dirty="0" smtClean="0"/>
              <a:t>Incomplete </a:t>
            </a:r>
            <a:r>
              <a:rPr lang="en-US" dirty="0"/>
              <a:t>sampling </a:t>
            </a:r>
            <a:r>
              <a:rPr lang="en-US" dirty="0" smtClean="0"/>
              <a:t>frame; use of purposive methods to complement random sample</a:t>
            </a:r>
          </a:p>
          <a:p>
            <a:pPr lvl="1"/>
            <a:r>
              <a:rPr lang="en-US" dirty="0" smtClean="0"/>
              <a:t>Focus on areas with higher-than-average density of Colombians</a:t>
            </a:r>
            <a:r>
              <a:rPr lang="en-US" dirty="0"/>
              <a:t> </a:t>
            </a:r>
            <a:r>
              <a:rPr lang="en-US" dirty="0" smtClean="0"/>
              <a:t>(23/167)</a:t>
            </a:r>
          </a:p>
          <a:p>
            <a:pPr lvl="1"/>
            <a:endParaRPr lang="en-US" dirty="0"/>
          </a:p>
          <a:p>
            <a:pPr marL="457200" lvl="1" indent="0">
              <a:buNone/>
            </a:pPr>
            <a:r>
              <a:rPr lang="en-US" i="1" dirty="0" smtClean="0"/>
              <a:t>LOW bias found through analysis</a:t>
            </a:r>
            <a:endParaRPr lang="en-US" i="1" dirty="0"/>
          </a:p>
          <a:p>
            <a:pPr marL="0" indent="0">
              <a:buNone/>
            </a:pPr>
            <a:endParaRPr lang="en-US" dirty="0"/>
          </a:p>
        </p:txBody>
      </p:sp>
      <p:sp>
        <p:nvSpPr>
          <p:cNvPr id="4" name="Title 1"/>
          <p:cNvSpPr txBox="1">
            <a:spLocks/>
          </p:cNvSpPr>
          <p:nvPr/>
        </p:nvSpPr>
        <p:spPr>
          <a:xfrm>
            <a:off x="209007" y="274638"/>
            <a:ext cx="8733070" cy="743924"/>
          </a:xfrm>
          <a:prstGeom prst="rect">
            <a:avLst/>
          </a:prstGeom>
        </p:spPr>
        <p:txBody>
          <a:bodyPr>
            <a:normAutofit fontScale="97500" lnSpcReduction="10000"/>
          </a:bodyPr>
          <a:lstStyle>
            <a:lvl1pPr algn="ctr" defTabSz="457200" rtl="0" eaLnBrk="1" latinLnBrk="0" hangingPunct="1">
              <a:spcBef>
                <a:spcPct val="0"/>
              </a:spcBef>
              <a:buNone/>
              <a:defRPr sz="4400" kern="1200">
                <a:solidFill>
                  <a:srgbClr val="4B99FF"/>
                </a:solidFill>
                <a:latin typeface="Avenir Next Regular"/>
                <a:ea typeface="+mj-ea"/>
                <a:cs typeface="Avenir Next Regular"/>
              </a:defRPr>
            </a:lvl1pPr>
          </a:lstStyle>
          <a:p>
            <a:pPr algn="l"/>
            <a:r>
              <a:rPr lang="en-US" dirty="0" smtClean="0"/>
              <a:t>Key Challenges</a:t>
            </a:r>
            <a:endParaRPr lang="en-US" dirty="0"/>
          </a:p>
        </p:txBody>
      </p:sp>
    </p:spTree>
    <p:extLst>
      <p:ext uri="{BB962C8B-B14F-4D97-AF65-F5344CB8AC3E}">
        <p14:creationId xmlns:p14="http://schemas.microsoft.com/office/powerpoint/2010/main" val="325299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Questionnaire</a:t>
            </a:r>
            <a:endParaRPr lang="en-US" dirty="0"/>
          </a:p>
        </p:txBody>
      </p:sp>
      <p:sp>
        <p:nvSpPr>
          <p:cNvPr id="3" name="Subtitle 2"/>
          <p:cNvSpPr>
            <a:spLocks noGrp="1"/>
          </p:cNvSpPr>
          <p:nvPr>
            <p:ph idx="1"/>
          </p:nvPr>
        </p:nvSpPr>
        <p:spPr>
          <a:xfrm>
            <a:off x="4114800" y="1290659"/>
            <a:ext cx="4699000" cy="4970441"/>
          </a:xfrm>
        </p:spPr>
        <p:txBody>
          <a:bodyPr>
            <a:normAutofit fontScale="85000" lnSpcReduction="20000"/>
          </a:bodyPr>
          <a:lstStyle/>
          <a:p>
            <a:r>
              <a:rPr lang="en-US" dirty="0" smtClean="0"/>
              <a:t>Enumeration form</a:t>
            </a:r>
            <a:endParaRPr lang="en-US" dirty="0"/>
          </a:p>
          <a:p>
            <a:endParaRPr lang="en-US" dirty="0" smtClean="0"/>
          </a:p>
          <a:p>
            <a:r>
              <a:rPr lang="en-US" dirty="0" smtClean="0"/>
              <a:t>Household (HH) Questionnaire:</a:t>
            </a:r>
          </a:p>
          <a:p>
            <a:pPr lvl="1"/>
            <a:r>
              <a:rPr lang="en-US" dirty="0" smtClean="0"/>
              <a:t>HH characteristics</a:t>
            </a:r>
          </a:p>
          <a:p>
            <a:pPr lvl="1"/>
            <a:r>
              <a:rPr lang="en-US" dirty="0"/>
              <a:t>Individuals </a:t>
            </a:r>
            <a:r>
              <a:rPr lang="en-US" dirty="0" smtClean="0"/>
              <a:t>characteristics</a:t>
            </a:r>
          </a:p>
          <a:p>
            <a:pPr lvl="1"/>
            <a:r>
              <a:rPr lang="en-US" dirty="0" smtClean="0"/>
              <a:t>Health and education</a:t>
            </a:r>
          </a:p>
          <a:p>
            <a:pPr lvl="1"/>
            <a:r>
              <a:rPr lang="en-US" dirty="0" smtClean="0"/>
              <a:t>Occupation</a:t>
            </a:r>
          </a:p>
          <a:p>
            <a:pPr lvl="1"/>
            <a:r>
              <a:rPr lang="en-US" dirty="0" smtClean="0"/>
              <a:t>Migration experience</a:t>
            </a:r>
          </a:p>
          <a:p>
            <a:pPr lvl="1"/>
            <a:r>
              <a:rPr lang="en-US" dirty="0" smtClean="0"/>
              <a:t>Local integration and future intentions</a:t>
            </a:r>
          </a:p>
          <a:p>
            <a:pPr lvl="1"/>
            <a:r>
              <a:rPr lang="en-US" dirty="0" smtClean="0"/>
              <a:t>Assets and economic resources</a:t>
            </a:r>
          </a:p>
        </p:txBody>
      </p:sp>
      <p:graphicFrame>
        <p:nvGraphicFramePr>
          <p:cNvPr id="5" name="Object 4"/>
          <p:cNvGraphicFramePr>
            <a:graphicFrameLocks noChangeAspect="1"/>
          </p:cNvGraphicFramePr>
          <p:nvPr>
            <p:extLst>
              <p:ext uri="{D42A27DB-BD31-4B8C-83A1-F6EECF244321}">
                <p14:modId xmlns:p14="http://schemas.microsoft.com/office/powerpoint/2010/main" val="2079070354"/>
              </p:ext>
            </p:extLst>
          </p:nvPr>
        </p:nvGraphicFramePr>
        <p:xfrm>
          <a:off x="661563" y="1252559"/>
          <a:ext cx="3310391" cy="4970441"/>
        </p:xfrm>
        <a:graphic>
          <a:graphicData uri="http://schemas.openxmlformats.org/presentationml/2006/ole">
            <mc:AlternateContent xmlns:mc="http://schemas.openxmlformats.org/markup-compatibility/2006">
              <mc:Choice xmlns:v="urn:schemas-microsoft-com:vml" Requires="v">
                <p:oleObj spid="_x0000_s1061" name="Document" r:id="rId5" imgW="5905500" imgH="8864600" progId="Word.Document.12">
                  <p:embed/>
                </p:oleObj>
              </mc:Choice>
              <mc:Fallback>
                <p:oleObj name="Document" r:id="rId5" imgW="5905500" imgH="8864600" progId="Word.Document.12">
                  <p:embed/>
                  <p:pic>
                    <p:nvPicPr>
                      <p:cNvPr id="0" name=""/>
                      <p:cNvPicPr/>
                      <p:nvPr/>
                    </p:nvPicPr>
                    <p:blipFill>
                      <a:blip r:embed="rId6"/>
                      <a:stretch>
                        <a:fillRect/>
                      </a:stretch>
                    </p:blipFill>
                    <p:spPr>
                      <a:xfrm>
                        <a:off x="661563" y="1252559"/>
                        <a:ext cx="3310391" cy="4970441"/>
                      </a:xfrm>
                      <a:prstGeom prst="rect">
                        <a:avLst/>
                      </a:prstGeom>
                    </p:spPr>
                  </p:pic>
                </p:oleObj>
              </mc:Fallback>
            </mc:AlternateContent>
          </a:graphicData>
        </a:graphic>
      </p:graphicFrame>
    </p:spTree>
    <p:extLst>
      <p:ext uri="{BB962C8B-B14F-4D97-AF65-F5344CB8AC3E}">
        <p14:creationId xmlns:p14="http://schemas.microsoft.com/office/powerpoint/2010/main" val="3798477456"/>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_TemplateJIPS_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PPT_TemplateJIPS_2015.thmx</Template>
  <TotalTime>3659</TotalTime>
  <Words>1246</Words>
  <Application>Microsoft Office PowerPoint</Application>
  <PresentationFormat>On-screen Show (4:3)</PresentationFormat>
  <Paragraphs>193</Paragraphs>
  <Slides>13</Slides>
  <Notes>12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2" baseType="lpstr">
      <vt:lpstr>ＭＳ Ｐゴシック</vt:lpstr>
      <vt:lpstr>Arial</vt:lpstr>
      <vt:lpstr>Avenir Book</vt:lpstr>
      <vt:lpstr>Avenir Next Regular</vt:lpstr>
      <vt:lpstr>Calibri</vt:lpstr>
      <vt:lpstr>Futura-Light</vt:lpstr>
      <vt:lpstr>Wingdings</vt:lpstr>
      <vt:lpstr>PPT_TemplateJIPS_2015</vt:lpstr>
      <vt:lpstr>Document</vt:lpstr>
      <vt:lpstr>Profiling Urban Displacement</vt:lpstr>
      <vt:lpstr>Profiling displacement situations</vt:lpstr>
      <vt:lpstr>Profiling urban displacement</vt:lpstr>
      <vt:lpstr>Case study: Urban refugee profiling in Quito</vt:lpstr>
      <vt:lpstr>What?</vt:lpstr>
      <vt:lpstr>Research Design</vt:lpstr>
      <vt:lpstr>Sample Size and Methodology</vt:lpstr>
      <vt:lpstr>PowerPoint Presentation</vt:lpstr>
      <vt:lpstr>Questionnaire</vt:lpstr>
      <vt:lpstr>Qualitative Methods</vt:lpstr>
      <vt:lpstr>Time and Costs Involved</vt:lpstr>
      <vt:lpstr>MAIN FINDINGS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Giulia Boo</dc:creator>
  <cp:lastModifiedBy>Kirsten Schuettler</cp:lastModifiedBy>
  <cp:revision>79</cp:revision>
  <dcterms:created xsi:type="dcterms:W3CDTF">2015-08-12T07:09:55Z</dcterms:created>
  <dcterms:modified xsi:type="dcterms:W3CDTF">2015-11-19T14:48:12Z</dcterms:modified>
</cp:coreProperties>
</file>