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4" r:id="rId2"/>
    <p:sldId id="256" r:id="rId3"/>
    <p:sldId id="266" r:id="rId4"/>
    <p:sldId id="257" r:id="rId5"/>
    <p:sldId id="258" r:id="rId6"/>
    <p:sldId id="260" r:id="rId7"/>
    <p:sldId id="261" r:id="rId8"/>
    <p:sldId id="265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51" autoAdjust="0"/>
    <p:restoredTop sz="94660"/>
  </p:normalViewPr>
  <p:slideViewPr>
    <p:cSldViewPr>
      <p:cViewPr varScale="1">
        <p:scale>
          <a:sx n="121" d="100"/>
          <a:sy n="121" d="100"/>
        </p:scale>
        <p:origin x="106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B9890-9EFF-49C3-8A0E-997AE08D02F9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D4CCF5-1C3A-4625-977E-97C64EDC5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982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4CCF5-1C3A-4625-977E-97C64EDC5E1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133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14554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4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56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35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6731165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403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548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445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246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16305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02904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90023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676400"/>
            <a:ext cx="6270922" cy="209822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Syrian Refugee and Host Community Survey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143000"/>
          </a:xfrm>
        </p:spPr>
        <p:txBody>
          <a:bodyPr/>
          <a:lstStyle/>
          <a:p>
            <a:r>
              <a:rPr lang="en-US" dirty="0" smtClean="0"/>
              <a:t>Poverty Global Practice</a:t>
            </a:r>
          </a:p>
          <a:p>
            <a:endParaRPr lang="en-US" dirty="0"/>
          </a:p>
          <a:p>
            <a:r>
              <a:rPr lang="en-US" dirty="0" smtClean="0"/>
              <a:t>11/20/2015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35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Context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295400"/>
            <a:ext cx="8020687" cy="5128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94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Context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6565" y="1266022"/>
            <a:ext cx="6713035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0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Objectives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 smtClean="0"/>
              <a:t>Assess the impact on host communities and the displaced on various dimensions of welfare: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200" dirty="0" smtClean="0"/>
              <a:t>Jobs and employment</a:t>
            </a:r>
          </a:p>
          <a:p>
            <a:pPr lvl="1"/>
            <a:r>
              <a:rPr lang="en-US" sz="2200" dirty="0" smtClean="0"/>
              <a:t>Ownership and loss of assets</a:t>
            </a:r>
          </a:p>
          <a:p>
            <a:pPr lvl="1"/>
            <a:r>
              <a:rPr lang="en-US" sz="2200" dirty="0" smtClean="0"/>
              <a:t>Coping mechanisms</a:t>
            </a:r>
            <a:endParaRPr lang="en-US" sz="2200" dirty="0"/>
          </a:p>
          <a:p>
            <a:pPr lvl="1"/>
            <a:r>
              <a:rPr lang="en-US" sz="2200" dirty="0"/>
              <a:t>Food security</a:t>
            </a:r>
          </a:p>
          <a:p>
            <a:pPr lvl="1"/>
            <a:r>
              <a:rPr lang="en-US" sz="2200" dirty="0" smtClean="0"/>
              <a:t>Access to school and health care</a:t>
            </a:r>
          </a:p>
          <a:p>
            <a:pPr lvl="1"/>
            <a:r>
              <a:rPr lang="en-US" sz="2200" dirty="0" smtClean="0"/>
              <a:t>Physical security</a:t>
            </a:r>
          </a:p>
          <a:p>
            <a:pPr lvl="1"/>
            <a:r>
              <a:rPr lang="en-US" sz="2200" dirty="0" smtClean="0"/>
              <a:t>Subjective well-being</a:t>
            </a:r>
          </a:p>
          <a:p>
            <a:endParaRPr lang="en-US" sz="2400" dirty="0" smtClean="0"/>
          </a:p>
          <a:p>
            <a:r>
              <a:rPr lang="en-US" sz="2600" dirty="0" smtClean="0"/>
              <a:t>Cross-country comparison – heterogeneous policy regimes</a:t>
            </a:r>
          </a:p>
          <a:p>
            <a:r>
              <a:rPr lang="en-US" sz="2600" dirty="0" smtClean="0"/>
              <a:t>Within-country comparison (camp versus non-camp )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25659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Research design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828800"/>
            <a:ext cx="7200900" cy="4572000"/>
          </a:xfrm>
        </p:spPr>
        <p:txBody>
          <a:bodyPr>
            <a:normAutofit/>
          </a:bodyPr>
          <a:lstStyle/>
          <a:p>
            <a:r>
              <a:rPr lang="en-US" sz="2400" dirty="0"/>
              <a:t>Multi-country </a:t>
            </a:r>
            <a:r>
              <a:rPr lang="en-US" sz="2400" dirty="0" smtClean="0"/>
              <a:t>sample: Jordan, Lebanon, and Iraqi Kurdistan</a:t>
            </a:r>
            <a:endParaRPr lang="en-US" sz="2400" dirty="0"/>
          </a:p>
          <a:p>
            <a:r>
              <a:rPr lang="en-US" sz="2400" dirty="0" smtClean="0"/>
              <a:t>Nationally representative surveys</a:t>
            </a:r>
          </a:p>
          <a:p>
            <a:r>
              <a:rPr lang="en-US" sz="2400" dirty="0" smtClean="0"/>
              <a:t>Sampling strategy</a:t>
            </a:r>
          </a:p>
          <a:p>
            <a:pPr lvl="1"/>
            <a:r>
              <a:rPr lang="en-US" dirty="0" smtClean="0"/>
              <a:t>First stage sample: Stratified </a:t>
            </a:r>
            <a:r>
              <a:rPr lang="en-US" dirty="0"/>
              <a:t>by density of refugees (by merging UNHCR registration data with national sampling frame)</a:t>
            </a:r>
          </a:p>
          <a:p>
            <a:pPr lvl="1"/>
            <a:r>
              <a:rPr lang="en-US" dirty="0"/>
              <a:t>Refugees and IDPs excluded from the sampling frame</a:t>
            </a:r>
          </a:p>
          <a:p>
            <a:pPr lvl="1"/>
            <a:r>
              <a:rPr lang="en-US" dirty="0" smtClean="0"/>
              <a:t>Rectification of h</a:t>
            </a:r>
            <a:r>
              <a:rPr lang="en-US" sz="2000" dirty="0" smtClean="0"/>
              <a:t>ousehold weights post listing operation</a:t>
            </a:r>
          </a:p>
        </p:txBody>
      </p:sp>
    </p:spTree>
    <p:extLst>
      <p:ext uri="{BB962C8B-B14F-4D97-AF65-F5344CB8AC3E}">
        <p14:creationId xmlns:p14="http://schemas.microsoft.com/office/powerpoint/2010/main" val="29991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Questionnaire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8229600" cy="51355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Multi-topic questionnaire:</a:t>
            </a:r>
          </a:p>
          <a:p>
            <a:pPr lvl="1"/>
            <a:r>
              <a:rPr lang="en-US" sz="2000" dirty="0" smtClean="0"/>
              <a:t>Household roster</a:t>
            </a:r>
          </a:p>
          <a:p>
            <a:pPr lvl="1"/>
            <a:r>
              <a:rPr lang="en-US" sz="2000" dirty="0" smtClean="0"/>
              <a:t>Access to school, health care, and other public services</a:t>
            </a:r>
            <a:endParaRPr lang="en-US" sz="2000" dirty="0"/>
          </a:p>
          <a:p>
            <a:pPr lvl="1"/>
            <a:r>
              <a:rPr lang="en-US" sz="2000" dirty="0"/>
              <a:t>Ownership and loss of assets</a:t>
            </a:r>
          </a:p>
          <a:p>
            <a:pPr lvl="1"/>
            <a:r>
              <a:rPr lang="en-US" sz="2000" dirty="0"/>
              <a:t>Source of income and public transfers</a:t>
            </a:r>
          </a:p>
          <a:p>
            <a:pPr lvl="1"/>
            <a:r>
              <a:rPr lang="en-US" sz="2000" dirty="0"/>
              <a:t>Income shocks, prices, and food </a:t>
            </a:r>
            <a:r>
              <a:rPr lang="en-US" sz="2000" dirty="0" smtClean="0"/>
              <a:t>security</a:t>
            </a:r>
          </a:p>
          <a:p>
            <a:pPr lvl="1"/>
            <a:r>
              <a:rPr lang="en-US" sz="2000" dirty="0" smtClean="0"/>
              <a:t>Movement into and within-the host country</a:t>
            </a:r>
          </a:p>
          <a:p>
            <a:pPr lvl="1"/>
            <a:r>
              <a:rPr lang="en-US" sz="2000" dirty="0" smtClean="0"/>
              <a:t>Labor market outcomes (Employment, wages, earnings)</a:t>
            </a:r>
          </a:p>
        </p:txBody>
      </p:sp>
    </p:spTree>
    <p:extLst>
      <p:ext uri="{BB962C8B-B14F-4D97-AF65-F5344CB8AC3E}">
        <p14:creationId xmlns:p14="http://schemas.microsoft.com/office/powerpoint/2010/main" val="307700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Qualitative Component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52600"/>
            <a:ext cx="7200900" cy="35814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Intrahousehold</a:t>
            </a:r>
            <a:r>
              <a:rPr lang="en-US" sz="2400" dirty="0" smtClean="0"/>
              <a:t> issues</a:t>
            </a:r>
          </a:p>
          <a:p>
            <a:pPr lvl="1"/>
            <a:r>
              <a:rPr lang="en-US" sz="2000" dirty="0" smtClean="0"/>
              <a:t>Gender-based violence</a:t>
            </a:r>
          </a:p>
          <a:p>
            <a:pPr lvl="1"/>
            <a:r>
              <a:rPr lang="en-US" sz="2000" dirty="0" smtClean="0"/>
              <a:t>Autonomy in decision making</a:t>
            </a:r>
          </a:p>
          <a:p>
            <a:pPr lvl="1"/>
            <a:r>
              <a:rPr lang="en-US" sz="2000" dirty="0" smtClean="0"/>
              <a:t>Early marriage</a:t>
            </a:r>
            <a:endParaRPr lang="en-US" sz="2400" dirty="0" smtClean="0"/>
          </a:p>
          <a:p>
            <a:r>
              <a:rPr lang="en-US" sz="2400" dirty="0" smtClean="0"/>
              <a:t>Community relations</a:t>
            </a:r>
          </a:p>
          <a:p>
            <a:r>
              <a:rPr lang="en-US" sz="2400" dirty="0" smtClean="0"/>
              <a:t>Coping strategies</a:t>
            </a:r>
          </a:p>
          <a:p>
            <a:r>
              <a:rPr lang="en-US" sz="2400" dirty="0" smtClean="0"/>
              <a:t>Plans for movement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1889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Risks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8229600" cy="51355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Erroneous sampling weights</a:t>
            </a:r>
          </a:p>
          <a:p>
            <a:endParaRPr lang="en-US" sz="2400" dirty="0" smtClean="0"/>
          </a:p>
          <a:p>
            <a:r>
              <a:rPr lang="en-US" sz="2400" dirty="0" smtClean="0"/>
              <a:t>Unit nonresponse</a:t>
            </a:r>
          </a:p>
          <a:p>
            <a:pPr lvl="1"/>
            <a:r>
              <a:rPr lang="en-US" sz="2000" dirty="0" smtClean="0"/>
              <a:t>Refusal to respond</a:t>
            </a:r>
          </a:p>
          <a:p>
            <a:pPr lvl="1"/>
            <a:r>
              <a:rPr lang="en-US" sz="2000" dirty="0" smtClean="0"/>
              <a:t>Failure to locate the household – the displaced are highly mobile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Item nonresponse</a:t>
            </a:r>
          </a:p>
          <a:p>
            <a:pPr lvl="1"/>
            <a:r>
              <a:rPr lang="en-US" sz="2000" dirty="0" smtClean="0"/>
              <a:t>Elicitation of politically and psychologically sensitive information</a:t>
            </a:r>
          </a:p>
          <a:p>
            <a:pPr lvl="1"/>
            <a:r>
              <a:rPr lang="en-US" sz="2000" dirty="0"/>
              <a:t>Second respondent for labor market modules</a:t>
            </a:r>
          </a:p>
          <a:p>
            <a:pPr lvl="1"/>
            <a:r>
              <a:rPr lang="en-US" sz="2000" dirty="0" smtClean="0"/>
              <a:t>Survey fatigue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530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Policy Response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828800"/>
            <a:ext cx="7200900" cy="4343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Shift from short-term humanitarian response to long-term economic development</a:t>
            </a:r>
          </a:p>
          <a:p>
            <a:pPr lvl="1"/>
            <a:r>
              <a:rPr lang="en-US" dirty="0" smtClean="0"/>
              <a:t>Expand the supply of public services and strengthen the delivery of services</a:t>
            </a:r>
          </a:p>
          <a:p>
            <a:pPr lvl="1"/>
            <a:r>
              <a:rPr lang="en-US" dirty="0" smtClean="0"/>
              <a:t>Provide support to build skills, assets, and livelihoods</a:t>
            </a:r>
          </a:p>
          <a:p>
            <a:r>
              <a:rPr lang="en-US" sz="2400" dirty="0" smtClean="0"/>
              <a:t>Right to work</a:t>
            </a:r>
          </a:p>
          <a:p>
            <a:pPr lvl="1"/>
            <a:r>
              <a:rPr lang="en-US" dirty="0" smtClean="0"/>
              <a:t>Impact on the displaced households</a:t>
            </a:r>
          </a:p>
          <a:p>
            <a:pPr lvl="1"/>
            <a:r>
              <a:rPr lang="en-US" dirty="0" smtClean="0"/>
              <a:t>Impact on host community households and the local economy</a:t>
            </a:r>
          </a:p>
          <a:p>
            <a:r>
              <a:rPr lang="en-US" sz="2400" dirty="0" smtClean="0"/>
              <a:t>Economic integration versus social integration</a:t>
            </a:r>
          </a:p>
          <a:p>
            <a:pPr lvl="1"/>
            <a:r>
              <a:rPr lang="en-US" sz="2400" dirty="0" smtClean="0"/>
              <a:t> </a:t>
            </a:r>
            <a:r>
              <a:rPr lang="en-US" dirty="0"/>
              <a:t>P</a:t>
            </a:r>
            <a:r>
              <a:rPr lang="en-US" dirty="0" smtClean="0"/>
              <a:t>olicies for social cohesion</a:t>
            </a:r>
          </a:p>
        </p:txBody>
      </p:sp>
    </p:spTree>
    <p:extLst>
      <p:ext uri="{BB962C8B-B14F-4D97-AF65-F5344CB8AC3E}">
        <p14:creationId xmlns:p14="http://schemas.microsoft.com/office/powerpoint/2010/main" val="109145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319</TotalTime>
  <Words>285</Words>
  <Application>Microsoft Office PowerPoint</Application>
  <PresentationFormat>On-screen Show (4:3)</PresentationFormat>
  <Paragraphs>65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Franklin Gothic Book</vt:lpstr>
      <vt:lpstr>Crop</vt:lpstr>
      <vt:lpstr>Syrian Refugee and Host Community Survey</vt:lpstr>
      <vt:lpstr>Context</vt:lpstr>
      <vt:lpstr>Context</vt:lpstr>
      <vt:lpstr>Objectives</vt:lpstr>
      <vt:lpstr>Research design</vt:lpstr>
      <vt:lpstr>Questionnaire</vt:lpstr>
      <vt:lpstr>Qualitative Component</vt:lpstr>
      <vt:lpstr>Risks</vt:lpstr>
      <vt:lpstr>Policy Response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Context</dc:title>
  <dc:creator>Dhiraj Sharma</dc:creator>
  <cp:lastModifiedBy>Kirsten Schuettler</cp:lastModifiedBy>
  <cp:revision>45</cp:revision>
  <dcterms:created xsi:type="dcterms:W3CDTF">2006-08-16T00:00:00Z</dcterms:created>
  <dcterms:modified xsi:type="dcterms:W3CDTF">2015-11-19T19:04:39Z</dcterms:modified>
</cp:coreProperties>
</file>