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5" r:id="rId5"/>
    <p:sldId id="259" r:id="rId6"/>
    <p:sldId id="260" r:id="rId7"/>
    <p:sldId id="266" r:id="rId8"/>
    <p:sldId id="267" r:id="rId9"/>
    <p:sldId id="261" r:id="rId10"/>
    <p:sldId id="268" r:id="rId11"/>
    <p:sldId id="270" r:id="rId12"/>
    <p:sldId id="271" r:id="rId13"/>
    <p:sldId id="262" r:id="rId14"/>
    <p:sldId id="263" r:id="rId15"/>
    <p:sldId id="258" r:id="rId16"/>
    <p:sldId id="269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6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201247\Dropbox\Documents\00-UNHCR2015\2-Welfare\Tables%20and%20Figur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wb201247\Dropbox\Documents\00-UNHCR2015\2-Welfare\Tables%20and%20Figur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Measures!$G$3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Measures!$H$2:$J$2</c:f>
              <c:strCache>
                <c:ptCount val="3"/>
                <c:pt idx="0">
                  <c:v>Income per capita</c:v>
                </c:pt>
                <c:pt idx="1">
                  <c:v>Expenditure per capita</c:v>
                </c:pt>
                <c:pt idx="2">
                  <c:v>Expenditure per capita net of UNHCR assistance</c:v>
                </c:pt>
              </c:strCache>
            </c:strRef>
          </c:cat>
          <c:val>
            <c:numRef>
              <c:f>Measures!$H$3:$J$3</c:f>
              <c:numCache>
                <c:formatCode>0.0</c:formatCode>
                <c:ptCount val="3"/>
                <c:pt idx="0">
                  <c:v>16.07793218061596</c:v>
                </c:pt>
                <c:pt idx="1">
                  <c:v>16.07793218061596</c:v>
                </c:pt>
                <c:pt idx="2">
                  <c:v>16.07793218061596</c:v>
                </c:pt>
              </c:numCache>
            </c:numRef>
          </c:val>
        </c:ser>
        <c:ser>
          <c:idx val="1"/>
          <c:order val="1"/>
          <c:tx>
            <c:strRef>
              <c:f>Measures!$G$4</c:f>
              <c:strCache>
                <c:ptCount val="1"/>
                <c:pt idx="0">
                  <c:v>Zeroes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Measures!$H$2:$J$2</c:f>
              <c:strCache>
                <c:ptCount val="3"/>
                <c:pt idx="0">
                  <c:v>Income per capita</c:v>
                </c:pt>
                <c:pt idx="1">
                  <c:v>Expenditure per capita</c:v>
                </c:pt>
                <c:pt idx="2">
                  <c:v>Expenditure per capita net of UNHCR assistance</c:v>
                </c:pt>
              </c:strCache>
            </c:strRef>
          </c:cat>
          <c:val>
            <c:numRef>
              <c:f>Measures!$H$4:$J$4</c:f>
              <c:numCache>
                <c:formatCode>0.0</c:formatCode>
                <c:ptCount val="3"/>
                <c:pt idx="0">
                  <c:v>39.21360630812206</c:v>
                </c:pt>
                <c:pt idx="1">
                  <c:v>0</c:v>
                </c:pt>
                <c:pt idx="2">
                  <c:v>2.0932781726247303</c:v>
                </c:pt>
              </c:numCache>
            </c:numRef>
          </c:val>
        </c:ser>
        <c:ser>
          <c:idx val="2"/>
          <c:order val="2"/>
          <c:tx>
            <c:strRef>
              <c:f>Measures!$G$5</c:f>
              <c:strCache>
                <c:ptCount val="1"/>
                <c:pt idx="0">
                  <c:v>Positive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Measures!$H$2:$J$2</c:f>
              <c:strCache>
                <c:ptCount val="3"/>
                <c:pt idx="0">
                  <c:v>Income per capita</c:v>
                </c:pt>
                <c:pt idx="1">
                  <c:v>Expenditure per capita</c:v>
                </c:pt>
                <c:pt idx="2">
                  <c:v>Expenditure per capita net of UNHCR assistance</c:v>
                </c:pt>
              </c:strCache>
            </c:strRef>
          </c:cat>
          <c:val>
            <c:numRef>
              <c:f>Measures!$H$5:$J$5</c:f>
              <c:numCache>
                <c:formatCode>0.0</c:formatCode>
                <c:ptCount val="3"/>
                <c:pt idx="0">
                  <c:v>44.708461511261973</c:v>
                </c:pt>
                <c:pt idx="1">
                  <c:v>83.92206781938404</c:v>
                </c:pt>
                <c:pt idx="2">
                  <c:v>81.828789646759304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79461296"/>
        <c:axId val="379461688"/>
      </c:barChart>
      <c:catAx>
        <c:axId val="379461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9461688"/>
        <c:crosses val="autoZero"/>
        <c:auto val="1"/>
        <c:lblAlgn val="ctr"/>
        <c:lblOffset val="100"/>
        <c:noMultiLvlLbl val="0"/>
      </c:catAx>
      <c:valAx>
        <c:axId val="379461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9461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Dummies!$I$4:$J$17</c:f>
              <c:multiLvlStrCache>
                <c:ptCount val="14"/>
                <c:lvl>
                  <c:pt idx="0">
                    <c:v>Male</c:v>
                  </c:pt>
                  <c:pt idx="1">
                    <c:v>Female</c:v>
                  </c:pt>
                  <c:pt idx="2">
                    <c:v>1/11/2013-24/2/2014</c:v>
                  </c:pt>
                  <c:pt idx="3">
                    <c:v>25/2/2014-1/10/2014</c:v>
                  </c:pt>
                  <c:pt idx="4">
                    <c:v>Non Muslim</c:v>
                  </c:pt>
                  <c:pt idx="5">
                    <c:v>Muslim</c:v>
                  </c:pt>
                  <c:pt idx="6">
                    <c:v>Non Arab</c:v>
                  </c:pt>
                  <c:pt idx="7">
                    <c:v>Arab</c:v>
                  </c:pt>
                  <c:pt idx="8">
                    <c:v>Edu 8 years of less</c:v>
                  </c:pt>
                  <c:pt idx="9">
                    <c:v>Edu less than 8 years</c:v>
                  </c:pt>
                  <c:pt idx="10">
                    <c:v>Blue Collars</c:v>
                  </c:pt>
                  <c:pt idx="11">
                    <c:v>White Collars</c:v>
                  </c:pt>
                  <c:pt idx="12">
                    <c:v>Low Skills</c:v>
                  </c:pt>
                  <c:pt idx="13">
                    <c:v>High Skills</c:v>
                  </c:pt>
                </c:lvl>
                <c:lvl>
                  <c:pt idx="0">
                    <c:v>gender</c:v>
                  </c:pt>
                  <c:pt idx="2">
                    <c:v>time</c:v>
                  </c:pt>
                  <c:pt idx="4">
                    <c:v>religion</c:v>
                  </c:pt>
                  <c:pt idx="6">
                    <c:v>ethnic</c:v>
                  </c:pt>
                  <c:pt idx="8">
                    <c:v>educat</c:v>
                  </c:pt>
                  <c:pt idx="10">
                    <c:v>occup</c:v>
                  </c:pt>
                  <c:pt idx="12">
                    <c:v>skills</c:v>
                  </c:pt>
                </c:lvl>
              </c:multiLvlStrCache>
            </c:multiLvlStrRef>
          </c:cat>
          <c:val>
            <c:numRef>
              <c:f>Dummies!$K$4:$K$17</c:f>
              <c:numCache>
                <c:formatCode>0.0</c:formatCode>
                <c:ptCount val="14"/>
                <c:pt idx="0">
                  <c:v>69.818900034898306</c:v>
                </c:pt>
                <c:pt idx="1">
                  <c:v>66.754165715590048</c:v>
                </c:pt>
                <c:pt idx="2">
                  <c:v>65.693841618213085</c:v>
                </c:pt>
                <c:pt idx="3">
                  <c:v>72.938897821955848</c:v>
                </c:pt>
                <c:pt idx="4">
                  <c:v>22.760290556900724</c:v>
                </c:pt>
                <c:pt idx="5">
                  <c:v>69.108587421320536</c:v>
                </c:pt>
                <c:pt idx="6">
                  <c:v>51.567944250871079</c:v>
                </c:pt>
                <c:pt idx="7">
                  <c:v>69.142392553758171</c:v>
                </c:pt>
                <c:pt idx="8">
                  <c:v>72.417964896606918</c:v>
                </c:pt>
                <c:pt idx="9">
                  <c:v>64.411610290257258</c:v>
                </c:pt>
                <c:pt idx="10">
                  <c:v>74.381840291852455</c:v>
                </c:pt>
                <c:pt idx="11">
                  <c:v>65.356265356265354</c:v>
                </c:pt>
                <c:pt idx="12">
                  <c:v>68.872959397237338</c:v>
                </c:pt>
                <c:pt idx="13">
                  <c:v>61.568748552458885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80076264"/>
        <c:axId val="380076656"/>
      </c:barChart>
      <c:catAx>
        <c:axId val="380076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076656"/>
        <c:crosses val="autoZero"/>
        <c:auto val="1"/>
        <c:lblAlgn val="ctr"/>
        <c:lblOffset val="100"/>
        <c:noMultiLvlLbl val="0"/>
      </c:catAx>
      <c:valAx>
        <c:axId val="3800766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076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DF0C-31F8-49CB-B7BE-FDC4DF345E47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F472-93BF-4E31-B037-D39E64D93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858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DF0C-31F8-49CB-B7BE-FDC4DF345E47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F472-93BF-4E31-B037-D39E64D93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2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DF0C-31F8-49CB-B7BE-FDC4DF345E47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F472-93BF-4E31-B037-D39E64D93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33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DF0C-31F8-49CB-B7BE-FDC4DF345E47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F472-93BF-4E31-B037-D39E64D93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199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DF0C-31F8-49CB-B7BE-FDC4DF345E47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F472-93BF-4E31-B037-D39E64D93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50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DF0C-31F8-49CB-B7BE-FDC4DF345E47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F472-93BF-4E31-B037-D39E64D93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522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DF0C-31F8-49CB-B7BE-FDC4DF345E47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F472-93BF-4E31-B037-D39E64D93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271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DF0C-31F8-49CB-B7BE-FDC4DF345E47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F472-93BF-4E31-B037-D39E64D93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042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DF0C-31F8-49CB-B7BE-FDC4DF345E47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F472-93BF-4E31-B037-D39E64D93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447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DF0C-31F8-49CB-B7BE-FDC4DF345E47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F472-93BF-4E31-B037-D39E64D93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887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DF0C-31F8-49CB-B7BE-FDC4DF345E47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8F472-93BF-4E31-B037-D39E64D93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05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2DF0C-31F8-49CB-B7BE-FDC4DF345E47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8F472-93BF-4E31-B037-D39E64D93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4134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Using Survey Data to Improve Registry Data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smtClean="0"/>
              <a:t>The Case of Syrian Refugees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89433"/>
            <a:ext cx="9144000" cy="1655762"/>
          </a:xfrm>
        </p:spPr>
        <p:txBody>
          <a:bodyPr/>
          <a:lstStyle/>
          <a:p>
            <a:r>
              <a:rPr lang="en-US" dirty="0" smtClean="0"/>
              <a:t>Paolo Verme</a:t>
            </a:r>
          </a:p>
          <a:p>
            <a:r>
              <a:rPr lang="en-US" dirty="0" smtClean="0"/>
              <a:t>World Bank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13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3) Test best proxies of Welfare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286001" y="1600201"/>
          <a:ext cx="7696201" cy="48768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1237"/>
                <a:gridCol w="4264499"/>
                <a:gridCol w="875874"/>
                <a:gridCol w="904591"/>
              </a:tblGrid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Variable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Description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err="1">
                          <a:effectLst/>
                        </a:rPr>
                        <a:t>Obs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W R2 </a:t>
                      </a:r>
                      <a:r>
                        <a:rPr lang="en-US" sz="1200" u="none" strike="noStrike" dirty="0" err="1">
                          <a:effectLst/>
                        </a:rPr>
                        <a:t>lin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csize_hv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Individuals in case (HV)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15975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0.470121638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dem_p_child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Proportion of children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15975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0.312118415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edu_p_attend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Proportion of children in school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15975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0.152996621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pov_inc_unhcr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UNHCR Monthly Financial Assistance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15787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0.150577538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4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cash_large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Large Family &amp;/or Family with Babies, Toddlers or Children Attending School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5000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0.135079263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prot_bail_date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708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0.100568917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pov_cop_aid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Humanitarian assistance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15788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0.092286375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cash_smother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Single Women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5000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0.058084132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prot_aggr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Score for work and residence permit, MOI and bail out doc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3863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0.050228105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cash_elderly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Elderly 60 and Above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5000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0.048847739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prot_moi_diff_apolice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Not comfortable approaching a police station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187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0.041721867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pov_inc_aggr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Total number of kinds of income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15787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0.03765949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prot_bail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BailedOutFromCamp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13212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0.035152565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cash_decision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Decision_for_cash_Assistance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15811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0.034241792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pov_cop_host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Living together with host family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15788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0.029711534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ref_elderly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Elderly alone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1111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0.028308115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prot_know_school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School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14949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0.022848084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edu_p_notattend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Proportion of children not in school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15975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0.02232405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house_sanitary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SanitaryFacilitiesStatus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15602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0.021637243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36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dem_pafemale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Female Principal Applicant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15835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0.021228419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518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4) Test Composite Indexes of Welfare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98358"/>
              </p:ext>
            </p:extLst>
          </p:nvPr>
        </p:nvGraphicFramePr>
        <p:xfrm>
          <a:off x="2341606" y="1869990"/>
          <a:ext cx="7467597" cy="48767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4936"/>
                <a:gridCol w="857523"/>
                <a:gridCol w="857523"/>
                <a:gridCol w="857523"/>
                <a:gridCol w="857523"/>
                <a:gridCol w="857523"/>
                <a:gridCol w="857523"/>
                <a:gridCol w="857523"/>
              </a:tblGrid>
              <a:tr h="44334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Variable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Std. Dev.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R2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44334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i_rent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15975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0.91518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0.278622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0.017427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1.742672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44334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i_latrine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15975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0.773083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0.418852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0.014387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1.438695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44334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i_good_liv~d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15975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0.476557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0.499466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0.013578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1.357762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44334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i_housecon~n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15975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0.86723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0.339337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0.007125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0.712506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44334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i_pipewater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15975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0.878685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0.326503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0.007003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0.700316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44334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i_good_san~y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15975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0.138717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0.345662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0.006762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0.676154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44334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i_good_ven~n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15975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0.28626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0.452026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0.006047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0.604679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44334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i_waste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15975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0.746792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0.434863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0.005852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0.585157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44334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i_water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15975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0.797684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0.401739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0.005125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0.512468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44334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i_good_ele~y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15975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0.281189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0.449594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0.005017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0.501678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53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4) Test Composite Indexes of Welfare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789081"/>
              </p:ext>
            </p:extLst>
          </p:nvPr>
        </p:nvGraphicFramePr>
        <p:xfrm>
          <a:off x="2489887" y="1826740"/>
          <a:ext cx="7238999" cy="49530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5721"/>
                <a:gridCol w="862213"/>
                <a:gridCol w="862213"/>
                <a:gridCol w="862213"/>
                <a:gridCol w="862213"/>
                <a:gridCol w="862213"/>
                <a:gridCol w="862213"/>
              </a:tblGrid>
              <a:tr h="3537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Variable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Std. Dev.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R2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</a:tr>
              <a:tr h="3537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ind_house_crowd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15975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1.781887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1.364509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0.267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</a:tr>
              <a:tr h="3537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ind_house_crowd1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15975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2.551506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1.697571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0.022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</a:tr>
              <a:tr h="3537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ind_wash_water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15975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3.196244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1.168634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0.014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</a:tr>
              <a:tr h="3537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ind_nfi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15975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0.16169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0.381374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0.011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</a:tr>
              <a:tr h="3537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ind_house_subjective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15975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1.736588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1.619757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0.009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</a:tr>
              <a:tr h="3537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ind_house_assets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15975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8.3682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3.006631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0.008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</a:tr>
              <a:tr h="3537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ind_cope_index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15975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2.448013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1.727429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0.007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</a:tr>
              <a:tr h="3537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ind_wash_hygiene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15975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4.192363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1.150333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0.007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</a:tr>
              <a:tr h="3537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ind_cope_wfp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15975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1.665477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1.481963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0.006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</a:tr>
              <a:tr h="3537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ind_food_wfp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15975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42.55236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16.63382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0.003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</a:tr>
              <a:tr h="3537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ind_house_quality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15975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1.685383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0.57311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0.003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</a:tr>
              <a:tr h="3537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ind_food_score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15975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22.13459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8.49884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0.002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</a:tr>
              <a:tr h="3537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ind_food_variety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15975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7.101659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1.576538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0.001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01" marR="57501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043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76" y="365125"/>
            <a:ext cx="2335576" cy="4030605"/>
          </a:xfrm>
        </p:spPr>
        <p:txBody>
          <a:bodyPr>
            <a:normAutofit/>
          </a:bodyPr>
          <a:lstStyle/>
          <a:p>
            <a:r>
              <a:rPr lang="en-US" dirty="0" smtClean="0"/>
              <a:t>5) Derive the optimal Welfare Model (PG+HV)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1" y="258097"/>
            <a:ext cx="7991536" cy="6458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75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441" y="585463"/>
            <a:ext cx="2175933" cy="3506964"/>
          </a:xfrm>
        </p:spPr>
        <p:txBody>
          <a:bodyPr/>
          <a:lstStyle/>
          <a:p>
            <a:r>
              <a:rPr lang="en-US" dirty="0" smtClean="0"/>
              <a:t>Welfare Model</a:t>
            </a:r>
            <a:br>
              <a:rPr lang="en-US" dirty="0" smtClean="0"/>
            </a:br>
            <a:r>
              <a:rPr lang="en-US" dirty="0" smtClean="0"/>
              <a:t>(Cont.)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6752" y="193401"/>
            <a:ext cx="8344939" cy="6378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28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6) </a:t>
            </a:r>
            <a:r>
              <a:rPr lang="en-US" dirty="0" smtClean="0"/>
              <a:t>Select</a:t>
            </a:r>
            <a:r>
              <a:rPr lang="en-US" dirty="0" smtClean="0"/>
              <a:t> </a:t>
            </a:r>
            <a:r>
              <a:rPr lang="en-US" dirty="0" smtClean="0"/>
              <a:t>the Best Variables to Add to PG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The poverty model predicts poverty correctly 90.1% of the times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PG-HV predictors:</a:t>
            </a:r>
          </a:p>
          <a:p>
            <a:pPr lvl="1"/>
            <a:r>
              <a:rPr lang="en-US" dirty="0" smtClean="0"/>
              <a:t>Case size </a:t>
            </a:r>
          </a:p>
          <a:p>
            <a:pPr lvl="1"/>
            <a:r>
              <a:rPr lang="en-US" dirty="0" smtClean="0"/>
              <a:t>Rent</a:t>
            </a:r>
          </a:p>
          <a:p>
            <a:pPr lvl="1"/>
            <a:r>
              <a:rPr lang="en-US" dirty="0" smtClean="0"/>
              <a:t>Place of destination (country and region)</a:t>
            </a:r>
          </a:p>
          <a:p>
            <a:pPr lvl="1"/>
            <a:r>
              <a:rPr lang="en-US" dirty="0" smtClean="0"/>
              <a:t>Official entry and point of entry</a:t>
            </a:r>
          </a:p>
          <a:p>
            <a:pPr lvl="1"/>
            <a:r>
              <a:rPr lang="en-US" dirty="0" smtClean="0"/>
              <a:t>Place of origin (Damascus vs other regions)</a:t>
            </a:r>
          </a:p>
          <a:p>
            <a:r>
              <a:rPr lang="en-US" dirty="0" smtClean="0"/>
              <a:t>HV predictors (h)</a:t>
            </a:r>
          </a:p>
          <a:p>
            <a:pPr lvl="1"/>
            <a:r>
              <a:rPr lang="en-US" dirty="0" smtClean="0"/>
              <a:t>Principal applicant characteristics (age and marital status)</a:t>
            </a:r>
          </a:p>
          <a:p>
            <a:pPr lvl="1"/>
            <a:r>
              <a:rPr lang="en-US" dirty="0" smtClean="0"/>
              <a:t>Selected assets (latrine, piped water, kitchen)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Education and former occupation are less important than expected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52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7) Predict Welfare using new PG model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953278"/>
              </p:ext>
            </p:extLst>
          </p:nvPr>
        </p:nvGraphicFramePr>
        <p:xfrm>
          <a:off x="2652311" y="1562559"/>
          <a:ext cx="5885762" cy="46950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43228"/>
                <a:gridCol w="1222191"/>
                <a:gridCol w="1120343"/>
              </a:tblGrid>
              <a:tr h="308444"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Wexp_unhcr_lncap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8444"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Coef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7187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Individuals in case (HV)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-0.212***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-69.811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7187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Proportion of children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-0.611***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-25.245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7187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Concrete House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0.195***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8.017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7187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Santitation average or above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0.109***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7.244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7187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Ventilation average or above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0.100***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6.194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7187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Free Housing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-0.705***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-24.419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7187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Proportion school-aged children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0.113***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8.919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7187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Proportion of children in school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-0.207***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-15.267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7187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Sharing costs with host family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-0.095***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-6.628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7187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Living together with host family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0.114***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8.987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7187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IsCertificateValid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0.124***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9.190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7187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_cons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4.715***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162.779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7187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observations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14,150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187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R2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0.555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187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Adjusted/Pseudo R2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0.554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96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8) Use New PG Model to Target Assistance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170827"/>
              </p:ext>
            </p:extLst>
          </p:nvPr>
        </p:nvGraphicFramePr>
        <p:xfrm>
          <a:off x="1826740" y="2047104"/>
          <a:ext cx="8610601" cy="40488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43500"/>
                <a:gridCol w="1922367"/>
                <a:gridCol w="1922367"/>
                <a:gridCol w="1922367"/>
              </a:tblGrid>
              <a:tr h="809779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Income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0977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Expenditure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 poor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Poor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80977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 poor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45.6</a:t>
                      </a:r>
                    </a:p>
                  </a:txBody>
                  <a:tcPr marL="9525" marR="9525" marT="9525" marB="0" anchor="b"/>
                </a:tc>
              </a:tr>
              <a:tr h="80977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Poor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54.4</a:t>
                      </a:r>
                    </a:p>
                  </a:txBody>
                  <a:tcPr marL="9525" marR="9525" marT="9525" marB="0" anchor="b"/>
                </a:tc>
              </a:tr>
              <a:tr h="80977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725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World Bank and UNHCR have complementary skills and resources</a:t>
            </a:r>
          </a:p>
          <a:p>
            <a:endParaRPr lang="en-US" dirty="0" smtClean="0"/>
          </a:p>
          <a:p>
            <a:r>
              <a:rPr lang="en-US" dirty="0" smtClean="0"/>
              <a:t>Existing UNHCR data can be used to improve targeting:</a:t>
            </a:r>
          </a:p>
          <a:p>
            <a:pPr lvl="1"/>
            <a:r>
              <a:rPr lang="en-US" dirty="0" smtClean="0"/>
              <a:t>Shift from income to expenditure</a:t>
            </a:r>
          </a:p>
          <a:p>
            <a:pPr lvl="1"/>
            <a:r>
              <a:rPr lang="en-US" dirty="0" smtClean="0"/>
              <a:t>Reduce leaking and costs</a:t>
            </a:r>
          </a:p>
          <a:p>
            <a:pPr lvl="1"/>
            <a:r>
              <a:rPr lang="en-US" dirty="0" smtClean="0"/>
              <a:t>Improve coverage and targeting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analysis highlighted areas to improve:</a:t>
            </a:r>
          </a:p>
          <a:p>
            <a:pPr lvl="1"/>
            <a:r>
              <a:rPr lang="en-US" dirty="0" smtClean="0"/>
              <a:t>Data collection (survey design, sampling, questionnaires)</a:t>
            </a:r>
          </a:p>
          <a:p>
            <a:pPr lvl="1"/>
            <a:r>
              <a:rPr lang="en-US" dirty="0" smtClean="0"/>
              <a:t>Data management (PG management system, survey administration)</a:t>
            </a:r>
          </a:p>
          <a:p>
            <a:pPr lvl="1"/>
            <a:r>
              <a:rPr lang="en-US" dirty="0" smtClean="0"/>
              <a:t>Data analysis (economists and social protection officers)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16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2195" y="1631092"/>
            <a:ext cx="8818605" cy="434267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UNHCR keeps records of all refugees registered with the </a:t>
            </a:r>
            <a:r>
              <a:rPr lang="en-US" dirty="0" err="1" smtClean="0"/>
              <a:t>proGres</a:t>
            </a:r>
            <a:r>
              <a:rPr lang="en-US" dirty="0" smtClean="0"/>
              <a:t> </a:t>
            </a:r>
            <a:r>
              <a:rPr lang="en-US" dirty="0" smtClean="0"/>
              <a:t>database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UNHCR collects a rich set of additional information via home visits’ surveys</a:t>
            </a:r>
          </a:p>
          <a:p>
            <a:endParaRPr lang="en-US" dirty="0" smtClean="0"/>
          </a:p>
          <a:p>
            <a:r>
              <a:rPr lang="en-US" dirty="0" smtClean="0"/>
              <a:t>This information is little exploited for analysis</a:t>
            </a:r>
          </a:p>
          <a:p>
            <a:endParaRPr lang="en-US" dirty="0" smtClean="0"/>
          </a:p>
          <a:p>
            <a:r>
              <a:rPr lang="en-US" dirty="0" smtClean="0"/>
              <a:t>UNHCR needs to target refugees with its cash assistance program due to funding shortages</a:t>
            </a:r>
          </a:p>
          <a:p>
            <a:endParaRPr lang="en-US" dirty="0" smtClean="0"/>
          </a:p>
          <a:p>
            <a:r>
              <a:rPr lang="en-US" dirty="0" smtClean="0"/>
              <a:t>How good is the UNHCR targeting capacity?</a:t>
            </a:r>
          </a:p>
          <a:p>
            <a:endParaRPr lang="en-US" dirty="0" smtClean="0"/>
          </a:p>
          <a:p>
            <a:r>
              <a:rPr lang="en-US" dirty="0" smtClean="0"/>
              <a:t>Can UNHCR improve its targeting capacity by making better use of available information and reduce the cost of surveys?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40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7277"/>
            <a:ext cx="10515600" cy="4689686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 WB-UNHCR partnership: WB analytical expertise on poverty and welfare and UNHCR expertise on refugees</a:t>
            </a:r>
          </a:p>
          <a:p>
            <a:endParaRPr lang="en-US" dirty="0" smtClean="0"/>
          </a:p>
          <a:p>
            <a:r>
              <a:rPr lang="en-US" dirty="0" smtClean="0"/>
              <a:t>Pilot study in March 2014</a:t>
            </a:r>
          </a:p>
          <a:p>
            <a:endParaRPr lang="en-US" dirty="0" smtClean="0"/>
          </a:p>
          <a:p>
            <a:r>
              <a:rPr lang="en-US" dirty="0" smtClean="0"/>
              <a:t>Two countries (Jordan and Lebanon)</a:t>
            </a:r>
          </a:p>
          <a:p>
            <a:endParaRPr lang="en-US" dirty="0" smtClean="0"/>
          </a:p>
          <a:p>
            <a:r>
              <a:rPr lang="en-US" dirty="0" smtClean="0"/>
              <a:t>6 Data </a:t>
            </a:r>
            <a:r>
              <a:rPr lang="en-US" dirty="0" smtClean="0"/>
              <a:t>sets (3 Jordan and 3 Lebanon): </a:t>
            </a:r>
          </a:p>
          <a:p>
            <a:pPr lvl="1"/>
            <a:r>
              <a:rPr lang="en-US" dirty="0" smtClean="0"/>
              <a:t>UNHCR </a:t>
            </a:r>
            <a:r>
              <a:rPr lang="en-US" dirty="0" smtClean="0"/>
              <a:t>registry for Jordan and Lebanon </a:t>
            </a:r>
            <a:r>
              <a:rPr lang="en-US" dirty="0" smtClean="0"/>
              <a:t>(</a:t>
            </a:r>
            <a:r>
              <a:rPr lang="en-US" dirty="0" smtClean="0"/>
              <a:t>PG: 650,000 records Jordan; 1.2 m records Lebanon</a:t>
            </a:r>
            <a:r>
              <a:rPr lang="en-US" dirty="0" smtClean="0"/>
              <a:t>); </a:t>
            </a:r>
          </a:p>
          <a:p>
            <a:pPr lvl="1"/>
            <a:r>
              <a:rPr lang="en-US" dirty="0" smtClean="0"/>
              <a:t>UNHCR </a:t>
            </a:r>
            <a:r>
              <a:rPr lang="en-US" dirty="0" smtClean="0"/>
              <a:t>and WFP home </a:t>
            </a:r>
            <a:r>
              <a:rPr lang="en-US" dirty="0" smtClean="0"/>
              <a:t>visits (45,000 cases in Jordan, 2 rounds; 30,000 cases Lebanon, 1 round)</a:t>
            </a:r>
          </a:p>
          <a:p>
            <a:pPr lvl="1"/>
            <a:r>
              <a:rPr lang="en-US" dirty="0" smtClean="0"/>
              <a:t>UNHCR and WFP </a:t>
            </a:r>
            <a:r>
              <a:rPr lang="en-US" dirty="0" smtClean="0"/>
              <a:t>survey (1,700 cases Lebanon, 1 round)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Focus on refugees living outside camps</a:t>
            </a:r>
          </a:p>
          <a:p>
            <a:endParaRPr lang="en-US" dirty="0"/>
          </a:p>
          <a:p>
            <a:pPr algn="ctr">
              <a:buFont typeface="Symbol" panose="05050102010706020507" pitchFamily="18" charset="2"/>
              <a:buChar char="Þ"/>
            </a:pPr>
            <a:r>
              <a:rPr lang="en-US" b="1" dirty="0" smtClean="0"/>
              <a:t>How </a:t>
            </a:r>
            <a:r>
              <a:rPr lang="en-US" b="1" dirty="0" smtClean="0"/>
              <a:t>Poor Are Refugees? A Welfare Assessment of Syrian Refugees Living in Jordan and </a:t>
            </a:r>
            <a:r>
              <a:rPr lang="en-US" b="1" dirty="0" smtClean="0"/>
              <a:t>Lebanon</a:t>
            </a:r>
          </a:p>
          <a:p>
            <a:pPr marL="0" indent="0" algn="ctr">
              <a:buNone/>
            </a:pPr>
            <a:r>
              <a:rPr lang="en-US" b="1" dirty="0" smtClean="0"/>
              <a:t>(16 December, 2015)</a:t>
            </a:r>
            <a:endParaRPr lang="en-US" b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14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416" y="1825625"/>
            <a:ext cx="9434384" cy="4351338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Construct welfare aggregates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Construct a welfare </a:t>
            </a:r>
            <a:r>
              <a:rPr lang="en-US" dirty="0" smtClean="0"/>
              <a:t>and poverty model </a:t>
            </a:r>
            <a:r>
              <a:rPr lang="en-US" dirty="0" smtClean="0"/>
              <a:t>with PG+HV data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Tests best proxies for </a:t>
            </a:r>
            <a:r>
              <a:rPr lang="en-US" dirty="0" smtClean="0"/>
              <a:t>welfare and poverty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Tests composite indexes for welfare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Derive the best welfare </a:t>
            </a:r>
            <a:r>
              <a:rPr lang="en-US" dirty="0" smtClean="0"/>
              <a:t>and poverty models </a:t>
            </a:r>
            <a:r>
              <a:rPr lang="en-US" dirty="0" smtClean="0"/>
              <a:t>(PG+HV data)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Find the best variables to add to the </a:t>
            </a:r>
            <a:r>
              <a:rPr lang="en-US" dirty="0" err="1" smtClean="0"/>
              <a:t>proGres</a:t>
            </a:r>
            <a:r>
              <a:rPr lang="en-US" dirty="0" smtClean="0"/>
              <a:t> data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Predict welfare and poverty using PG data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the new PG model for targeting assistance programs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42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1) Construct Welfare Aggregate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/>
          </p:nvPr>
        </p:nvGraphicFramePr>
        <p:xfrm>
          <a:off x="2168486" y="1991298"/>
          <a:ext cx="7250935" cy="4409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612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1) Construct Welfare Aggregate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6960" y="1831725"/>
            <a:ext cx="6598080" cy="482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18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2) Construct Welfare Models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667000" y="1479686"/>
                <a:ext cx="586740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i="1" dirty="0">
                    <a:latin typeface="Cambria Math"/>
                  </a:rPr>
                  <a:t>PHASE I 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𝛼</m:t>
                      </m:r>
                      <m:r>
                        <a:rPr lang="en-US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𝐻𝑃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𝜀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1479686"/>
                <a:ext cx="5867400" cy="646331"/>
              </a:xfrm>
              <a:prstGeom prst="rect">
                <a:avLst/>
              </a:prstGeom>
              <a:blipFill rotWithShape="0">
                <a:blip r:embed="rId2"/>
                <a:stretch>
                  <a:fillRect l="-936" t="-6604" b="-6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005016" y="4924168"/>
                <a:ext cx="10348784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Where </a:t>
                </a:r>
                <a:r>
                  <a:rPr lang="en-US" i="1" dirty="0"/>
                  <a:t>W</a:t>
                </a:r>
                <a:r>
                  <a:rPr lang="en-US" dirty="0"/>
                  <a:t>=welfare measure (</a:t>
                </a:r>
                <a:r>
                  <a:rPr lang="en-US" dirty="0" smtClean="0"/>
                  <a:t>income, expenditure or poverty); </a:t>
                </a:r>
                <a:r>
                  <a:rPr lang="en-US" i="1" dirty="0"/>
                  <a:t>HP</a:t>
                </a:r>
                <a:r>
                  <a:rPr lang="en-US" dirty="0"/>
                  <a:t>=vector of case characteristics present in both the PG and HV databases; </a:t>
                </a:r>
                <a:r>
                  <a:rPr lang="en-US" i="1" dirty="0"/>
                  <a:t>H</a:t>
                </a:r>
                <a:r>
                  <a:rPr lang="en-US" dirty="0"/>
                  <a:t>=vector of case characteristics present in the HV data but not in the PG data; </a:t>
                </a:r>
                <a:r>
                  <a:rPr lang="en-US" i="1" dirty="0"/>
                  <a:t>P</a:t>
                </a:r>
                <a:r>
                  <a:rPr lang="en-US" dirty="0"/>
                  <a:t>=vector of case characteristics present in the PG data but not in the HV data; </a:t>
                </a:r>
                <a:r>
                  <a:rPr lang="en-US" i="1" dirty="0" smtClean="0"/>
                  <a:t>h</a:t>
                </a:r>
                <a:r>
                  <a:rPr lang="en-US" dirty="0" smtClean="0"/>
                  <a:t>=Subset of H significant in Phase I;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ε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i</m:t>
                        </m:r>
                      </m:sub>
                    </m:sSub>
                  </m:oMath>
                </a14:m>
                <a:r>
                  <a:rPr lang="en-US" dirty="0"/>
                  <a:t>= normally distributed error term with zero means; </a:t>
                </a:r>
                <a:r>
                  <a:rPr lang="en-US" dirty="0" err="1"/>
                  <a:t>i</a:t>
                </a:r>
                <a:r>
                  <a:rPr lang="en-US" dirty="0"/>
                  <a:t>=household (case number in UNHCR data). 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016" y="4924168"/>
                <a:ext cx="10348784" cy="1200329"/>
              </a:xfrm>
              <a:prstGeom prst="rect">
                <a:avLst/>
              </a:prstGeom>
              <a:blipFill rotWithShape="0">
                <a:blip r:embed="rId3"/>
                <a:stretch>
                  <a:fillRect l="-530" t="-3046" r="-118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674833" y="2298309"/>
                <a:ext cx="5859567" cy="12153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i="1" dirty="0">
                    <a:latin typeface="Cambria Math"/>
                  </a:rPr>
                  <a:t>PHASE II 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𝛼</m:t>
                      </m:r>
                      <m:r>
                        <a:rPr lang="en-US">
                          <a:latin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</a:rPr>
                        <m:t>𝛽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𝐻𝑃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𝜀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pPr algn="ctr"/>
                <a:r>
                  <a:rPr lang="en-US" dirty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/>
                              </a:rPr>
                              <m:t>𝑊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>
                        <a:latin typeface="Cambria Math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𝛽</m:t>
                        </m:r>
                      </m:e>
                    </m:acc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𝐻𝑃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𝜀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,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4833" y="2298309"/>
                <a:ext cx="5859567" cy="1215333"/>
              </a:xfrm>
              <a:prstGeom prst="rect">
                <a:avLst/>
              </a:prstGeom>
              <a:blipFill rotWithShape="0">
                <a:blip r:embed="rId4"/>
                <a:stretch>
                  <a:fillRect l="-937" t="-3015" b="-7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667000" y="3513642"/>
                <a:ext cx="6096000" cy="121533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i="1" dirty="0" smtClean="0">
                    <a:latin typeface="Cambria Math"/>
                  </a:rPr>
                  <a:t>PHASE III 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𝛼</m:t>
                      </m:r>
                      <m:r>
                        <a:rPr lang="en-US">
                          <a:latin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</a:rPr>
                        <m:t>𝛽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𝐻𝑃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𝜀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𝑊</m:t>
                              </m:r>
                            </m:e>
                          </m:acc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>
                          <a:latin typeface="Cambria Math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/>
                            </a:rPr>
                            <m:t>𝛽</m:t>
                          </m:r>
                        </m:e>
                      </m:acc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𝐻𝑃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𝜀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3513642"/>
                <a:ext cx="6096000" cy="1215333"/>
              </a:xfrm>
              <a:prstGeom prst="rect">
                <a:avLst/>
              </a:prstGeom>
              <a:blipFill rotWithShape="0">
                <a:blip r:embed="rId5"/>
                <a:stretch>
                  <a:fillRect l="-900" t="-3000" b="-3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049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3) Test best proxies of Welfare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3427" y="1690688"/>
            <a:ext cx="8736227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Basic tabulations</a:t>
            </a:r>
          </a:p>
          <a:p>
            <a:endParaRPr lang="en-US" dirty="0" smtClean="0"/>
          </a:p>
          <a:p>
            <a:r>
              <a:rPr lang="en-US" dirty="0" smtClean="0"/>
              <a:t>Univariate regressions on 185 variables</a:t>
            </a:r>
          </a:p>
          <a:p>
            <a:endParaRPr lang="en-US" dirty="0" smtClean="0"/>
          </a:p>
          <a:p>
            <a:r>
              <a:rPr lang="en-US" dirty="0" smtClean="0"/>
              <a:t>Ranking by R2</a:t>
            </a:r>
          </a:p>
          <a:p>
            <a:endParaRPr lang="en-US" dirty="0" smtClean="0"/>
          </a:p>
          <a:p>
            <a:r>
              <a:rPr lang="en-US" dirty="0" smtClean="0"/>
              <a:t>Multivariate tests: Backward and forward regressions</a:t>
            </a:r>
          </a:p>
          <a:p>
            <a:endParaRPr lang="en-US" dirty="0" smtClean="0"/>
          </a:p>
          <a:p>
            <a:r>
              <a:rPr lang="en-US" dirty="0" smtClean="0"/>
              <a:t>Manual tests of key explanatory variables</a:t>
            </a:r>
          </a:p>
          <a:p>
            <a:endParaRPr lang="en-US" dirty="0"/>
          </a:p>
          <a:p>
            <a:r>
              <a:rPr lang="en-US" dirty="0" smtClean="0"/>
              <a:t>Tests repeated for composite welfare indicators</a:t>
            </a:r>
          </a:p>
          <a:p>
            <a:endParaRPr lang="en-US" dirty="0" smtClean="0"/>
          </a:p>
          <a:p>
            <a:r>
              <a:rPr lang="en-US" dirty="0" smtClean="0"/>
              <a:t>Maximizing R squared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19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3) Test best proxies of Welfare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/>
          </p:nvPr>
        </p:nvGraphicFramePr>
        <p:xfrm>
          <a:off x="2169319" y="1811671"/>
          <a:ext cx="7459423" cy="4930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944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1274</TotalTime>
  <Words>1062</Words>
  <Application>Microsoft Office PowerPoint</Application>
  <PresentationFormat>Widescreen</PresentationFormat>
  <Paragraphs>442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Symbol</vt:lpstr>
      <vt:lpstr>Office Theme</vt:lpstr>
      <vt:lpstr>Using Survey Data to Improve Registry Data  The Case of Syrian Refugees</vt:lpstr>
      <vt:lpstr>Motivation</vt:lpstr>
      <vt:lpstr>Background</vt:lpstr>
      <vt:lpstr>Basic Idea</vt:lpstr>
      <vt:lpstr>1) Construct Welfare Aggregate</vt:lpstr>
      <vt:lpstr>1) Construct Welfare Aggregate</vt:lpstr>
      <vt:lpstr>2) Construct Welfare Models</vt:lpstr>
      <vt:lpstr>3) Test best proxies of Welfare</vt:lpstr>
      <vt:lpstr>3) Test best proxies of Welfare</vt:lpstr>
      <vt:lpstr>3) Test best proxies of Welfare</vt:lpstr>
      <vt:lpstr>4) Test Composite Indexes of Welfare</vt:lpstr>
      <vt:lpstr>4) Test Composite Indexes of Welfare</vt:lpstr>
      <vt:lpstr>5) Derive the optimal Welfare Model (PG+HV)</vt:lpstr>
      <vt:lpstr>Welfare Model (Cont.)</vt:lpstr>
      <vt:lpstr>6) Select the Best Variables to Add to PG Data</vt:lpstr>
      <vt:lpstr>7) Predict Welfare using new PG model</vt:lpstr>
      <vt:lpstr>8) Use New PG Model to Target Assistance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Survey Data to Improve Registry Data The Case of Syrian Refugees</dc:title>
  <dc:creator>Paolo Verme</dc:creator>
  <cp:lastModifiedBy>Paolo Verme</cp:lastModifiedBy>
  <cp:revision>26</cp:revision>
  <dcterms:created xsi:type="dcterms:W3CDTF">2015-11-17T14:43:10Z</dcterms:created>
  <dcterms:modified xsi:type="dcterms:W3CDTF">2015-11-20T16:11:07Z</dcterms:modified>
</cp:coreProperties>
</file>