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2" r:id="rId1"/>
  </p:sldMasterIdLst>
  <p:notesMasterIdLst>
    <p:notesMasterId r:id="rId14"/>
  </p:notesMasterIdLst>
  <p:handoutMasterIdLst>
    <p:handoutMasterId r:id="rId15"/>
  </p:handoutMasterIdLst>
  <p:sldIdLst>
    <p:sldId id="309" r:id="rId2"/>
    <p:sldId id="313" r:id="rId3"/>
    <p:sldId id="329" r:id="rId4"/>
    <p:sldId id="330" r:id="rId5"/>
    <p:sldId id="319" r:id="rId6"/>
    <p:sldId id="321" r:id="rId7"/>
    <p:sldId id="322" r:id="rId8"/>
    <p:sldId id="323" r:id="rId9"/>
    <p:sldId id="324" r:id="rId10"/>
    <p:sldId id="327" r:id="rId11"/>
    <p:sldId id="325" r:id="rId12"/>
    <p:sldId id="310" r:id="rId13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>
          <p15:clr>
            <a:srgbClr val="A4A3A4"/>
          </p15:clr>
        </p15:guide>
        <p15:guide id="2" orient="horz" pos="2251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164">
          <p15:clr>
            <a:srgbClr val="A4A3A4"/>
          </p15:clr>
        </p15:guide>
        <p15:guide id="5" orient="horz" pos="527">
          <p15:clr>
            <a:srgbClr val="A4A3A4"/>
          </p15:clr>
        </p15:guide>
        <p15:guide id="6" orient="horz" pos="2341">
          <p15:clr>
            <a:srgbClr val="A4A3A4"/>
          </p15:clr>
        </p15:guide>
        <p15:guide id="7" orient="horz" pos="1525">
          <p15:clr>
            <a:srgbClr val="A4A3A4"/>
          </p15:clr>
        </p15:guide>
        <p15:guide id="8" orient="horz" pos="2931">
          <p15:clr>
            <a:srgbClr val="A4A3A4"/>
          </p15:clr>
        </p15:guide>
        <p15:guide id="9" orient="horz" pos="3929">
          <p15:clr>
            <a:srgbClr val="A4A3A4"/>
          </p15:clr>
        </p15:guide>
        <p15:guide id="10" pos="204">
          <p15:clr>
            <a:srgbClr val="A4A3A4"/>
          </p15:clr>
        </p15:guide>
        <p15:guide id="11" pos="5556">
          <p15:clr>
            <a:srgbClr val="A4A3A4"/>
          </p15:clr>
        </p15:guide>
        <p15:guide id="12" pos="2835">
          <p15:clr>
            <a:srgbClr val="A4A3A4"/>
          </p15:clr>
        </p15:guide>
        <p15:guide id="13" pos="29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BB"/>
    <a:srgbClr val="009FDA"/>
    <a:srgbClr val="007BFF"/>
    <a:srgbClr val="A5A5A5"/>
    <a:srgbClr val="BEDA00"/>
    <a:srgbClr val="280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29" autoAdjust="0"/>
  </p:normalViewPr>
  <p:slideViewPr>
    <p:cSldViewPr snapToGrid="0">
      <p:cViewPr varScale="1">
        <p:scale>
          <a:sx n="76" d="100"/>
          <a:sy n="76" d="100"/>
        </p:scale>
        <p:origin x="1236" y="54"/>
      </p:cViewPr>
      <p:guideLst>
        <p:guide orient="horz" pos="799"/>
        <p:guide orient="horz" pos="2251"/>
        <p:guide orient="horz" pos="3793"/>
        <p:guide orient="horz" pos="164"/>
        <p:guide orient="horz" pos="527"/>
        <p:guide orient="horz" pos="2341"/>
        <p:guide orient="horz" pos="1525"/>
        <p:guide orient="horz" pos="2931"/>
        <p:guide orient="horz" pos="3929"/>
        <p:guide pos="204"/>
        <p:guide pos="5556"/>
        <p:guide pos="2835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5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85DA8-909C-2B44-98AB-88377507D758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FFCFC-4C46-5F4E-8C8D-6975AD993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965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41DCA-8854-448C-9373-477C8DA8AD38}" type="datetimeFigureOut">
              <a:rPr lang="de-DE" smtClean="0"/>
              <a:pPr/>
              <a:t>20.11.2015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B22FE-F869-4CFE-92A0-938D0E41CCB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08986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Master Title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12"/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3133426" y="1130968"/>
            <a:ext cx="5938818" cy="5938818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065177" y="3958989"/>
            <a:ext cx="7538185" cy="1011238"/>
          </a:xfrm>
        </p:spPr>
        <p:txBody>
          <a:bodyPr bIns="0"/>
          <a:lstStyle>
            <a:lvl1pPr>
              <a:defRPr sz="35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Master Title: Version 2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065327" y="5131316"/>
            <a:ext cx="7539711" cy="6477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 b="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Name of the contributor</a:t>
            </a:r>
          </a:p>
          <a:p>
            <a:pPr lvl="0"/>
            <a:r>
              <a:rPr lang="en-US" noProof="0" dirty="0" smtClean="0"/>
              <a:t>Name of the event, venue, 00 Month 2012</a:t>
            </a:r>
          </a:p>
        </p:txBody>
      </p:sp>
    </p:spTree>
    <p:extLst>
      <p:ext uri="{BB962C8B-B14F-4D97-AF65-F5344CB8AC3E}">
        <p14:creationId xmlns:p14="http://schemas.microsoft.com/office/powerpoint/2010/main" val="375227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/>
        <p:txBody>
          <a:bodyPr/>
          <a:lstStyle>
            <a:lvl3pPr marL="361950" indent="-3619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noProof="0" dirty="0" err="1" smtClean="0"/>
              <a:t>Textmaster</a:t>
            </a:r>
            <a:endParaRPr lang="en-US" noProof="0" dirty="0" smtClean="0"/>
          </a:p>
          <a:p>
            <a:pPr lvl="1"/>
            <a:r>
              <a:rPr lang="en-US" noProof="0" dirty="0" smtClean="0"/>
              <a:t>Second Layer</a:t>
            </a:r>
          </a:p>
          <a:p>
            <a:pPr lvl="2"/>
            <a:r>
              <a:rPr lang="en-US" noProof="0" dirty="0" smtClean="0"/>
              <a:t>Third Layer</a:t>
            </a:r>
          </a:p>
          <a:p>
            <a:pPr lvl="3"/>
            <a:r>
              <a:rPr lang="en-US" noProof="0" dirty="0" smtClean="0"/>
              <a:t>Fourth Layer</a:t>
            </a:r>
          </a:p>
          <a:p>
            <a:pPr lvl="4"/>
            <a:r>
              <a:rPr lang="en-US" noProof="0" dirty="0" smtClean="0"/>
              <a:t>Fifth Layer</a:t>
            </a:r>
          </a:p>
          <a:p>
            <a:pPr lvl="5"/>
            <a:r>
              <a:rPr lang="en-US" noProof="0" dirty="0" smtClean="0"/>
              <a:t>6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86614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losing Slide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1278000"/>
            <a:ext cx="9144000" cy="5580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Bild 13"/>
          <p:cNvPicPr>
            <a:picLocks noChangeAspect="1"/>
          </p:cNvPicPr>
          <p:nvPr userDrawn="1"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3059832" y="1057374"/>
            <a:ext cx="6012412" cy="6012412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52800" y="1272561"/>
            <a:ext cx="7017314" cy="1011238"/>
          </a:xfrm>
        </p:spPr>
        <p:txBody>
          <a:bodyPr bIns="0"/>
          <a:lstStyle>
            <a:lvl1pPr>
              <a:defRPr sz="35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Thank you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52968" y="4026716"/>
            <a:ext cx="7018734" cy="2089444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World Bank Group</a:t>
            </a:r>
          </a:p>
          <a:p>
            <a:pPr lvl="0"/>
            <a:r>
              <a:rPr lang="en-US" noProof="0" dirty="0" smtClean="0"/>
              <a:t>Address Line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Address Line 1</a:t>
            </a:r>
          </a:p>
          <a:p>
            <a:pPr lvl="0"/>
            <a:r>
              <a:rPr lang="en-US" noProof="0" dirty="0" smtClean="0"/>
              <a:t>City ABC</a:t>
            </a:r>
          </a:p>
          <a:p>
            <a:pPr lvl="0"/>
            <a:r>
              <a:rPr lang="en-US" noProof="0" dirty="0" smtClean="0"/>
              <a:t>State DEFG</a:t>
            </a:r>
          </a:p>
        </p:txBody>
      </p:sp>
    </p:spTree>
    <p:extLst>
      <p:ext uri="{BB962C8B-B14F-4D97-AF65-F5344CB8AC3E}">
        <p14:creationId xmlns:p14="http://schemas.microsoft.com/office/powerpoint/2010/main" val="239607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 Title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6288504"/>
            <a:ext cx="9144000" cy="47805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I:\_GregW\1322550 WBGIS - ITS Sub Branding\WBGIS_ITS-PPT_footer-06.jpg"/>
          <p:cNvPicPr>
            <a:picLocks noChangeAspect="1" noChangeArrowheads="1"/>
          </p:cNvPicPr>
          <p:nvPr userDrawn="1"/>
        </p:nvPicPr>
        <p:blipFill>
          <a:blip r:embed="rId2"/>
          <a:srcRect b="82105"/>
          <a:stretch>
            <a:fillRect/>
          </a:stretch>
        </p:blipFill>
        <p:spPr bwMode="auto">
          <a:xfrm>
            <a:off x="0" y="1379624"/>
            <a:ext cx="9144000" cy="136358"/>
          </a:xfrm>
          <a:prstGeom prst="rect">
            <a:avLst/>
          </a:prstGeom>
          <a:noFill/>
        </p:spPr>
      </p:pic>
      <p:sp>
        <p:nvSpPr>
          <p:cNvPr id="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219074" y="3980752"/>
            <a:ext cx="4384288" cy="1011238"/>
          </a:xfrm>
        </p:spPr>
        <p:txBody>
          <a:bodyPr bIns="0"/>
          <a:lstStyle>
            <a:lvl1pPr>
              <a:defRPr sz="35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Master Title: </a:t>
            </a:r>
            <a:br>
              <a:rPr lang="en-US" noProof="0" dirty="0" smtClean="0"/>
            </a:br>
            <a:r>
              <a:rPr lang="en-US" noProof="0" dirty="0" smtClean="0"/>
              <a:t>Version 1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88042" y="5153078"/>
            <a:ext cx="4034590" cy="11274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 b="0" baseline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Name of the contributor</a:t>
            </a:r>
          </a:p>
          <a:p>
            <a:pPr lvl="0"/>
            <a:r>
              <a:rPr lang="en-US" noProof="0" dirty="0" smtClean="0"/>
              <a:t>Name of the event, venue</a:t>
            </a:r>
          </a:p>
          <a:p>
            <a:pPr lvl="0"/>
            <a:r>
              <a:rPr lang="en-US" noProof="0" dirty="0" smtClean="0"/>
              <a:t>00 Month 2012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1283371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76656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0" y="3858768"/>
            <a:ext cx="4379976" cy="2999232"/>
          </a:xfrm>
          <a:prstGeom prst="rect">
            <a:avLst/>
          </a:prstGeom>
          <a:blipFill dpi="0" rotWithShape="1">
            <a:blip r:embed="rId3">
              <a:alphaModFix amt="30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99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50" y="3716338"/>
            <a:ext cx="8496300" cy="2305050"/>
          </a:xfrm>
        </p:spPr>
        <p:txBody>
          <a:bodyPr anchor="ctr" anchorCtr="1"/>
          <a:lstStyle>
            <a:lvl1pPr algn="ctr">
              <a:buFontTx/>
              <a:buNone/>
              <a:defRPr sz="2500">
                <a:solidFill>
                  <a:schemeClr val="accent1"/>
                </a:solidFill>
              </a:defRPr>
            </a:lvl1pPr>
            <a:lvl2pPr algn="ctr">
              <a:buFontTx/>
              <a:buNone/>
              <a:defRPr sz="2500">
                <a:solidFill>
                  <a:schemeClr val="accent1"/>
                </a:solidFill>
              </a:defRPr>
            </a:lvl2pPr>
            <a:lvl3pPr marL="0" indent="0" algn="ctr">
              <a:buFontTx/>
              <a:buNone/>
              <a:defRPr sz="2500">
                <a:solidFill>
                  <a:schemeClr val="accent1"/>
                </a:solidFill>
              </a:defRPr>
            </a:lvl3pPr>
            <a:lvl4pPr marL="0" indent="0" algn="ctr">
              <a:buFontTx/>
              <a:buNone/>
              <a:defRPr sz="2500">
                <a:solidFill>
                  <a:schemeClr val="accent1"/>
                </a:solidFill>
              </a:defRPr>
            </a:lvl4pPr>
            <a:lvl5pPr marL="0" indent="0" algn="ctr">
              <a:buFontTx/>
              <a:buNone/>
              <a:defRPr sz="25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 err="1" smtClean="0"/>
              <a:t>Textmaster</a:t>
            </a:r>
            <a:endParaRPr lang="en-US" noProof="0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323850" y="1268413"/>
            <a:ext cx="8496300" cy="2305050"/>
          </a:xfrm>
        </p:spPr>
        <p:txBody>
          <a:bodyPr/>
          <a:lstStyle/>
          <a:p>
            <a:r>
              <a:rPr lang="en-US" noProof="0" dirty="0" smtClean="0"/>
              <a:t>Images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89624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 hasCustomPrompt="1"/>
          </p:nvPr>
        </p:nvSpPr>
        <p:spPr>
          <a:xfrm>
            <a:off x="323851" y="1268413"/>
            <a:ext cx="4176712" cy="4752975"/>
          </a:xfrm>
        </p:spPr>
        <p:txBody>
          <a:bodyPr/>
          <a:lstStyle>
            <a:lvl1pPr algn="l">
              <a:buFontTx/>
              <a:buNone/>
              <a:defRPr sz="2500">
                <a:solidFill>
                  <a:schemeClr val="accent1"/>
                </a:solidFill>
              </a:defRPr>
            </a:lvl1pPr>
            <a:lvl2pPr algn="ctr">
              <a:buFontTx/>
              <a:buNone/>
              <a:defRPr sz="2500">
                <a:solidFill>
                  <a:schemeClr val="accent1"/>
                </a:solidFill>
              </a:defRPr>
            </a:lvl2pPr>
            <a:lvl3pPr marL="0" indent="0" algn="ctr">
              <a:buFontTx/>
              <a:buNone/>
              <a:defRPr sz="2500">
                <a:solidFill>
                  <a:schemeClr val="accent1"/>
                </a:solidFill>
              </a:defRPr>
            </a:lvl3pPr>
            <a:lvl4pPr marL="0" indent="0" algn="ctr">
              <a:buFontTx/>
              <a:buNone/>
              <a:defRPr sz="2500">
                <a:solidFill>
                  <a:schemeClr val="accent1"/>
                </a:solidFill>
              </a:defRPr>
            </a:lvl4pPr>
            <a:lvl5pPr marL="0" indent="0" algn="ctr">
              <a:buFontTx/>
              <a:buNone/>
              <a:defRPr sz="25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 dirty="0" err="1" smtClean="0"/>
              <a:t>Textmaster</a:t>
            </a:r>
            <a:endParaRPr lang="en-US" noProof="0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 hasCustomPrompt="1"/>
          </p:nvPr>
        </p:nvSpPr>
        <p:spPr>
          <a:xfrm>
            <a:off x="4643438" y="1268413"/>
            <a:ext cx="4176712" cy="4752975"/>
          </a:xfrm>
        </p:spPr>
        <p:txBody>
          <a:bodyPr/>
          <a:lstStyle/>
          <a:p>
            <a:r>
              <a:rPr lang="en-US" noProof="0" dirty="0" smtClean="0"/>
              <a:t>Images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419232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err="1" smtClean="0"/>
              <a:t>Titlemaster</a:t>
            </a:r>
            <a:endParaRPr lang="en-US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479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I:\_GregW\1322550 WBGIS - ITS Sub Branding\WBGIS_ITS-PPT_footer-06.jpg"/>
          <p:cNvPicPr>
            <a:picLocks noChangeAspect="1" noChangeArrowheads="1"/>
          </p:cNvPicPr>
          <p:nvPr userDrawn="1"/>
        </p:nvPicPr>
        <p:blipFill>
          <a:blip r:embed="rId2"/>
          <a:srcRect b="82105"/>
          <a:stretch>
            <a:fillRect/>
          </a:stretch>
        </p:blipFill>
        <p:spPr bwMode="auto">
          <a:xfrm>
            <a:off x="0" y="1379624"/>
            <a:ext cx="9144000" cy="13635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 userDrawn="1"/>
        </p:nvSpPr>
        <p:spPr>
          <a:xfrm>
            <a:off x="0" y="1283371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288504"/>
            <a:ext cx="9144000" cy="47805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80546" y="2986248"/>
            <a:ext cx="3349461" cy="1011238"/>
          </a:xfrm>
        </p:spPr>
        <p:txBody>
          <a:bodyPr bIns="0"/>
          <a:lstStyle>
            <a:lvl1pPr>
              <a:defRPr sz="3500">
                <a:solidFill>
                  <a:srgbClr val="002345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Thank you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80547" y="4026716"/>
            <a:ext cx="3391154" cy="2089444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baseline="0">
                <a:solidFill>
                  <a:srgbClr val="00ADE4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smtClean="0"/>
              <a:t>World Bank Group</a:t>
            </a:r>
          </a:p>
          <a:p>
            <a:pPr lvl="0"/>
            <a:r>
              <a:rPr lang="en-US" noProof="0" dirty="0" smtClean="0"/>
              <a:t>Address Line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/>
              <a:t>Address Line 1</a:t>
            </a:r>
          </a:p>
          <a:p>
            <a:pPr lvl="0"/>
            <a:r>
              <a:rPr lang="en-US" noProof="0" dirty="0" smtClean="0"/>
              <a:t>City ABC</a:t>
            </a:r>
          </a:p>
          <a:p>
            <a:pPr lvl="0"/>
            <a:r>
              <a:rPr lang="en-US" noProof="0" dirty="0" smtClean="0"/>
              <a:t>State DEFG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66560"/>
            <a:ext cx="9144000" cy="91440"/>
          </a:xfrm>
          <a:prstGeom prst="rect">
            <a:avLst/>
          </a:prstGeom>
          <a:solidFill>
            <a:schemeClr val="accent2"/>
          </a:solidFill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3858768"/>
            <a:ext cx="4379976" cy="2999232"/>
          </a:xfrm>
          <a:prstGeom prst="rect">
            <a:avLst/>
          </a:prstGeom>
          <a:blipFill dpi="0" rotWithShape="1">
            <a:blip r:embed="rId3">
              <a:alphaModFix amt="30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63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665" r:id="rId15"/>
    <p:sldLayoutId id="2147483660" r:id="rId16"/>
    <p:sldLayoutId id="2147483661" r:id="rId17"/>
    <p:sldLayoutId id="2147483659" r:id="rId18"/>
    <p:sldLayoutId id="2147483680" r:id="rId19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177" y="2703401"/>
            <a:ext cx="7538185" cy="10112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The Impact of Syrian Refugees on the Turkish Labor Market</a:t>
            </a:r>
            <a:endParaRPr lang="en-US" sz="3600" b="1" dirty="0">
              <a:latin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9015" y="4000833"/>
            <a:ext cx="7539711" cy="647700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50000"/>
              </a:lnSpc>
            </a:pPr>
            <a:r>
              <a:rPr lang="en-US" sz="7400" b="1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November 20, 2015</a:t>
            </a:r>
          </a:p>
          <a:p>
            <a:pPr algn="ctr">
              <a:lnSpc>
                <a:spcPct val="150000"/>
              </a:lnSpc>
            </a:pPr>
            <a:endParaRPr lang="en-US" sz="7400" b="1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US" sz="9600" b="1" dirty="0">
                <a:solidFill>
                  <a:srgbClr val="0000FF"/>
                </a:solidFill>
                <a:latin typeface="Cambria" panose="02040503050406030204" pitchFamily="18" charset="0"/>
              </a:rPr>
              <a:t>Ximena Del </a:t>
            </a:r>
            <a:r>
              <a:rPr lang="en-US" sz="9600" b="1" dirty="0" err="1">
                <a:solidFill>
                  <a:srgbClr val="0000FF"/>
                </a:solidFill>
                <a:latin typeface="Cambria" panose="02040503050406030204" pitchFamily="18" charset="0"/>
              </a:rPr>
              <a:t>Carpio</a:t>
            </a:r>
            <a:r>
              <a:rPr lang="en-US" sz="9600" b="1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sz="9600" b="1" dirty="0" smtClean="0">
                <a:solidFill>
                  <a:srgbClr val="0000FF"/>
                </a:solidFill>
                <a:latin typeface="Cambria" panose="02040503050406030204" pitchFamily="18" charset="0"/>
              </a:rPr>
              <a:t>(GSPDR)</a:t>
            </a:r>
            <a:endParaRPr lang="en-US" sz="9600" b="1" dirty="0">
              <a:solidFill>
                <a:srgbClr val="0000FF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en-US" sz="9600" b="1" dirty="0" smtClean="0">
                <a:solidFill>
                  <a:srgbClr val="0000FF"/>
                </a:solidFill>
                <a:latin typeface="Cambria" panose="02040503050406030204" pitchFamily="18" charset="0"/>
              </a:rPr>
              <a:t>Mathis Wagner (Boston College)</a:t>
            </a:r>
            <a:endParaRPr lang="en-US" sz="9600" b="1" dirty="0">
              <a:solidFill>
                <a:srgbClr val="0000FF"/>
              </a:solidFill>
              <a:latin typeface="Cambria" panose="02040503050406030204" pitchFamily="18" charset="0"/>
            </a:endParaRPr>
          </a:p>
          <a:p>
            <a:pPr algn="ctr"/>
            <a:endParaRPr lang="en-US" sz="1800" b="1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clrChange>
              <a:clrFrom>
                <a:srgbClr val="F8F8F9"/>
              </a:clrFrom>
              <a:clrTo>
                <a:srgbClr val="F8F8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3843" y="183502"/>
            <a:ext cx="4304538" cy="9210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val="201308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Wage Impact</a:t>
            </a:r>
            <a:endParaRPr lang="en-US" sz="2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864230"/>
              </p:ext>
            </p:extLst>
          </p:nvPr>
        </p:nvGraphicFramePr>
        <p:xfrm>
          <a:off x="747080" y="1927950"/>
          <a:ext cx="7670800" cy="2862580"/>
        </p:xfrm>
        <a:graphic>
          <a:graphicData uri="http://schemas.openxmlformats.org/drawingml/2006/table">
            <a:tbl>
              <a:tblPr/>
              <a:tblGrid>
                <a:gridCol w="2184400"/>
                <a:gridCol w="1371600"/>
                <a:gridCol w="1371600"/>
                <a:gridCol w="1371600"/>
                <a:gridCol w="1371600"/>
              </a:tblGrid>
              <a:tr h="254000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Decomposition (in 2011 Turkish Lira - at 2% refugee / popn)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Absolute Wage Change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Explained by: 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Observables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Marginal Product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IV Estimates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Refugee / Popn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7.228*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4.572**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2.409*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3.544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(4.292)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(2.091)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(1.429)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-2.275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720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Placebo Tests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dirty="0" smtClean="0"/>
              <a:t>2009-11 pre-trends:</a:t>
            </a:r>
          </a:p>
          <a:p>
            <a:pPr marL="731520" lvl="1" indent="-457200">
              <a:spcBef>
                <a:spcPts val="648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700" dirty="0" smtClean="0">
                <a:solidFill>
                  <a:schemeClr val="tx1"/>
                </a:solidFill>
              </a:rPr>
              <a:t>correlated </a:t>
            </a:r>
            <a:r>
              <a:rPr lang="en-US" sz="2700" dirty="0">
                <a:solidFill>
                  <a:schemeClr val="tx1"/>
                </a:solidFill>
              </a:rPr>
              <a:t>with refugee flows (border subregions) and instrument,</a:t>
            </a:r>
          </a:p>
          <a:p>
            <a:pPr marL="731520" lvl="1" indent="-457200">
              <a:spcBef>
                <a:spcPts val="648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700" dirty="0">
                <a:solidFill>
                  <a:schemeClr val="tx1"/>
                </a:solidFill>
              </a:rPr>
              <a:t>but not significant with distance controls.</a:t>
            </a:r>
          </a:p>
          <a:p>
            <a:pPr>
              <a:spcBef>
                <a:spcPts val="648"/>
              </a:spcBef>
              <a:spcAft>
                <a:spcPts val="600"/>
              </a:spcAft>
            </a:pPr>
            <a:endParaRPr lang="en-US" dirty="0" smtClean="0"/>
          </a:p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dirty="0" smtClean="0"/>
              <a:t>2012 education reform:</a:t>
            </a:r>
          </a:p>
          <a:p>
            <a:pPr marL="731520" lvl="1" indent="-457200">
              <a:spcBef>
                <a:spcPts val="648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700" dirty="0">
                <a:solidFill>
                  <a:schemeClr val="tx1"/>
                </a:solidFill>
              </a:rPr>
              <a:t>strongly correlated with refugee flows</a:t>
            </a:r>
            <a:r>
              <a:rPr lang="en-US" sz="2700" dirty="0" smtClean="0">
                <a:solidFill>
                  <a:schemeClr val="tx1"/>
                </a:solidFill>
              </a:rPr>
              <a:t>,</a:t>
            </a:r>
          </a:p>
          <a:p>
            <a:pPr marL="731520" lvl="1" indent="-457200">
              <a:spcBef>
                <a:spcPts val="648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700" dirty="0" smtClean="0">
                <a:solidFill>
                  <a:schemeClr val="tx1"/>
                </a:solidFill>
              </a:rPr>
              <a:t>but </a:t>
            </a:r>
            <a:r>
              <a:rPr lang="en-US" sz="2700" dirty="0">
                <a:solidFill>
                  <a:schemeClr val="tx1"/>
                </a:solidFill>
              </a:rPr>
              <a:t>not significant with distance controls.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279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04007" y="3435333"/>
            <a:ext cx="7017314" cy="226916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Andes Bold" pitchFamily="50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Andes Bold" pitchFamily="50" charset="0"/>
              </a:rPr>
            </a:br>
            <a:r>
              <a:rPr lang="en-US" dirty="0" smtClean="0">
                <a:solidFill>
                  <a:srgbClr val="0070C0"/>
                </a:solidFill>
                <a:latin typeface="Andes Bold" pitchFamily="50" charset="0"/>
              </a:rPr>
              <a:t>Thank you!</a:t>
            </a:r>
            <a:br>
              <a:rPr lang="en-US" dirty="0" smtClean="0">
                <a:solidFill>
                  <a:srgbClr val="0070C0"/>
                </a:solidFill>
                <a:latin typeface="Andes Bold" pitchFamily="50" charset="0"/>
              </a:rPr>
            </a:br>
            <a:r>
              <a:rPr lang="en-US" dirty="0" smtClean="0">
                <a:solidFill>
                  <a:srgbClr val="0070C0"/>
                </a:solidFill>
                <a:latin typeface="Andes Bold" pitchFamily="50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Andes Bold" pitchFamily="50" charset="0"/>
              </a:rPr>
            </a:br>
            <a:r>
              <a:rPr lang="en-US" dirty="0" err="1" smtClean="0">
                <a:latin typeface="Andes Bold" pitchFamily="50" charset="0"/>
              </a:rPr>
              <a:t>Ximena</a:t>
            </a:r>
            <a:r>
              <a:rPr lang="en-US" dirty="0" smtClean="0">
                <a:latin typeface="Andes Bold" pitchFamily="50" charset="0"/>
              </a:rPr>
              <a:t> Del </a:t>
            </a:r>
            <a:r>
              <a:rPr lang="en-US" dirty="0" err="1" smtClean="0">
                <a:latin typeface="Andes Bold" pitchFamily="50" charset="0"/>
              </a:rPr>
              <a:t>Carpio</a:t>
            </a:r>
            <a:r>
              <a:rPr lang="en-US" dirty="0" smtClean="0">
                <a:latin typeface="Andes Bold" pitchFamily="50" charset="0"/>
              </a:rPr>
              <a:t>(GSPDR)</a:t>
            </a:r>
            <a:br>
              <a:rPr lang="en-US" dirty="0" smtClean="0">
                <a:latin typeface="Andes Bold" pitchFamily="50" charset="0"/>
              </a:rPr>
            </a:br>
            <a:r>
              <a:rPr lang="en-US" dirty="0" smtClean="0">
                <a:latin typeface="Andes Bold" pitchFamily="50" charset="0"/>
              </a:rPr>
              <a:t>Mathis Wagner  (Boston College)</a:t>
            </a:r>
            <a:r>
              <a:rPr lang="en-US" dirty="0" smtClean="0">
                <a:solidFill>
                  <a:srgbClr val="0070C0"/>
                </a:solidFill>
                <a:latin typeface="Andes Bold" pitchFamily="50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Andes Bold" pitchFamily="50" charset="0"/>
              </a:rPr>
            </a:br>
            <a:r>
              <a:rPr lang="en-US" dirty="0" smtClean="0">
                <a:solidFill>
                  <a:srgbClr val="0070C0"/>
                </a:solidFill>
                <a:latin typeface="Andes Bold" pitchFamily="50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Andes Bold" pitchFamily="50" charset="0"/>
              </a:rPr>
            </a:br>
            <a:endParaRPr lang="en-US" dirty="0">
              <a:solidFill>
                <a:srgbClr val="0070C0"/>
              </a:solidFill>
              <a:latin typeface="Andes Bold" pitchFamily="50" charset="0"/>
            </a:endParaRPr>
          </a:p>
        </p:txBody>
      </p:sp>
      <p:pic>
        <p:nvPicPr>
          <p:cNvPr id="7" name="Picture 6"/>
          <p:cNvPicPr/>
          <p:nvPr/>
        </p:nvPicPr>
        <p:blipFill rotWithShape="1">
          <a:blip r:embed="rId2" cstate="print">
            <a:clrChange>
              <a:clrFrom>
                <a:srgbClr val="F8F8F9"/>
              </a:clrFrom>
              <a:clrTo>
                <a:srgbClr val="F8F8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3843" y="183502"/>
            <a:ext cx="4304538" cy="9210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val="16364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Syrian Refugees in Turkey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dirty="0" smtClean="0"/>
              <a:t>War in Syria: 4 million refugees, nearly 8 million internally displaced.</a:t>
            </a:r>
          </a:p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dirty="0" smtClean="0"/>
              <a:t>1.8 million in Turkey (remainder primarily in Jordan and Lebanon, and moving west)</a:t>
            </a:r>
          </a:p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dirty="0"/>
              <a:t>85% have left </a:t>
            </a:r>
            <a:r>
              <a:rPr lang="en-US" dirty="0" smtClean="0"/>
              <a:t>camps, but without work permits (for foreseeable future)</a:t>
            </a:r>
          </a:p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dirty="0" smtClean="0"/>
              <a:t>2014 </a:t>
            </a:r>
            <a:r>
              <a:rPr lang="en-US" dirty="0"/>
              <a:t>survey </a:t>
            </a:r>
            <a:r>
              <a:rPr lang="en-US" dirty="0" smtClean="0"/>
              <a:t>finds 56% of </a:t>
            </a:r>
            <a:r>
              <a:rPr lang="en-US" dirty="0"/>
              <a:t>Turkish </a:t>
            </a:r>
            <a:r>
              <a:rPr lang="en-US" dirty="0" smtClean="0"/>
              <a:t>agree with </a:t>
            </a:r>
            <a:r>
              <a:rPr lang="en-US" dirty="0"/>
              <a:t>“Syrians take our </a:t>
            </a:r>
            <a:r>
              <a:rPr lang="en-US" dirty="0" smtClean="0"/>
              <a:t>jobs” </a:t>
            </a:r>
            <a:r>
              <a:rPr lang="en-US" dirty="0"/>
              <a:t>(</a:t>
            </a:r>
            <a:r>
              <a:rPr lang="en-US" dirty="0" smtClean="0"/>
              <a:t>69% in border provinces).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291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Literature Review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2600" dirty="0"/>
              <a:t>V</a:t>
            </a:r>
            <a:r>
              <a:rPr lang="en-US" sz="2600" dirty="0" smtClean="0"/>
              <a:t>ast </a:t>
            </a:r>
            <a:r>
              <a:rPr lang="en-US" sz="2600" dirty="0"/>
              <a:t>literature on </a:t>
            </a:r>
            <a:r>
              <a:rPr lang="en-US" sz="2600" dirty="0" smtClean="0"/>
              <a:t>‘</a:t>
            </a:r>
            <a:r>
              <a:rPr lang="en-US" sz="2600" dirty="0"/>
              <a:t>voluntary’ migration</a:t>
            </a:r>
            <a:r>
              <a:rPr lang="en-US" sz="2600" dirty="0" smtClean="0"/>
              <a:t>, lack </a:t>
            </a:r>
            <a:r>
              <a:rPr lang="en-US" sz="2600" dirty="0"/>
              <a:t>of evidence </a:t>
            </a:r>
            <a:r>
              <a:rPr lang="en-US" sz="2600" dirty="0" smtClean="0"/>
              <a:t>on labor market effects of forced</a:t>
            </a:r>
            <a:r>
              <a:rPr lang="en-US" sz="2600" dirty="0"/>
              <a:t> </a:t>
            </a:r>
            <a:r>
              <a:rPr lang="en-US" sz="2600" dirty="0" smtClean="0"/>
              <a:t>displacement (Ruiz, </a:t>
            </a:r>
            <a:r>
              <a:rPr lang="en-US" sz="2600" dirty="0"/>
              <a:t>Vargas-</a:t>
            </a:r>
            <a:r>
              <a:rPr lang="en-US" sz="2600" dirty="0" smtClean="0"/>
              <a:t>Silva </a:t>
            </a:r>
            <a:r>
              <a:rPr lang="en-US" sz="2600" dirty="0"/>
              <a:t>2013</a:t>
            </a:r>
            <a:r>
              <a:rPr lang="en-US" sz="2600" dirty="0" smtClean="0"/>
              <a:t>, </a:t>
            </a:r>
            <a:r>
              <a:rPr lang="en-US" sz="2600" dirty="0" err="1"/>
              <a:t>Mabiso</a:t>
            </a:r>
            <a:r>
              <a:rPr lang="en-US" sz="2600" dirty="0"/>
              <a:t> et </a:t>
            </a:r>
            <a:r>
              <a:rPr lang="en-US" sz="2600" dirty="0" smtClean="0"/>
              <a:t>al </a:t>
            </a:r>
            <a:r>
              <a:rPr lang="en-US" sz="2600" dirty="0"/>
              <a:t>2014</a:t>
            </a:r>
            <a:r>
              <a:rPr lang="en-US" sz="2600" dirty="0" smtClean="0"/>
              <a:t>).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Most of that is on camps: </a:t>
            </a:r>
            <a:r>
              <a:rPr lang="en-US" sz="2600" dirty="0" err="1" smtClean="0"/>
              <a:t>Alix</a:t>
            </a:r>
            <a:r>
              <a:rPr lang="en-US" sz="2600" dirty="0"/>
              <a:t>-</a:t>
            </a:r>
            <a:r>
              <a:rPr lang="en-US" sz="2600" dirty="0" smtClean="0"/>
              <a:t>Garcia </a:t>
            </a:r>
            <a:r>
              <a:rPr lang="en-US" sz="2600" dirty="0" err="1"/>
              <a:t>Saah</a:t>
            </a:r>
            <a:r>
              <a:rPr lang="en-US" sz="2600" dirty="0"/>
              <a:t> </a:t>
            </a:r>
            <a:r>
              <a:rPr lang="en-US" sz="2600" dirty="0" smtClean="0"/>
              <a:t>2009, </a:t>
            </a:r>
            <a:r>
              <a:rPr lang="en-US" sz="2600" dirty="0" err="1" smtClean="0"/>
              <a:t>Maystadt</a:t>
            </a:r>
            <a:r>
              <a:rPr lang="en-US" sz="2600" dirty="0" smtClean="0"/>
              <a:t> </a:t>
            </a:r>
            <a:r>
              <a:rPr lang="en-US" sz="2600" dirty="0" err="1"/>
              <a:t>Verwimp</a:t>
            </a:r>
            <a:r>
              <a:rPr lang="en-US" sz="2600" dirty="0"/>
              <a:t> </a:t>
            </a:r>
            <a:r>
              <a:rPr lang="en-US" sz="2600" dirty="0" smtClean="0"/>
              <a:t>2014, Ruiz </a:t>
            </a:r>
            <a:r>
              <a:rPr lang="en-US" sz="2600" dirty="0"/>
              <a:t>Vargas-Silva </a:t>
            </a:r>
            <a:r>
              <a:rPr lang="en-US" sz="2600" dirty="0" smtClean="0"/>
              <a:t>2015, </a:t>
            </a:r>
            <a:r>
              <a:rPr lang="en-US" sz="2600" dirty="0" err="1"/>
              <a:t>Kreibaum</a:t>
            </a:r>
            <a:r>
              <a:rPr lang="en-US" sz="2600" dirty="0"/>
              <a:t> </a:t>
            </a:r>
            <a:r>
              <a:rPr lang="en-US" sz="2600" dirty="0" smtClean="0"/>
              <a:t>2014. 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Closest to work on immigration shocks, e.g. Card 1990, Friedberg 2001, Glitz 2011, </a:t>
            </a:r>
            <a:r>
              <a:rPr lang="en-US" sz="2600" dirty="0" err="1" smtClean="0"/>
              <a:t>Ayedemir</a:t>
            </a:r>
            <a:r>
              <a:rPr lang="en-US" sz="2600" dirty="0" smtClean="0"/>
              <a:t> </a:t>
            </a:r>
            <a:r>
              <a:rPr lang="en-US" sz="2600" dirty="0" err="1" smtClean="0"/>
              <a:t>Kirdar</a:t>
            </a:r>
            <a:r>
              <a:rPr lang="en-US" sz="2600" dirty="0" smtClean="0"/>
              <a:t> 2013, </a:t>
            </a:r>
            <a:r>
              <a:rPr lang="en-US" sz="2600" dirty="0" err="1" smtClean="0"/>
              <a:t>Dustmann</a:t>
            </a:r>
            <a:r>
              <a:rPr lang="en-US" sz="2600" dirty="0" smtClean="0"/>
              <a:t> </a:t>
            </a:r>
            <a:r>
              <a:rPr lang="en-US" sz="2600" dirty="0" err="1" smtClean="0"/>
              <a:t>Schönberg</a:t>
            </a:r>
            <a:r>
              <a:rPr lang="en-US" sz="2600" dirty="0" smtClean="0"/>
              <a:t> </a:t>
            </a:r>
            <a:r>
              <a:rPr lang="en-US" sz="2600" dirty="0" err="1" smtClean="0"/>
              <a:t>Stuhler</a:t>
            </a:r>
            <a:r>
              <a:rPr lang="en-US" sz="2600" dirty="0" smtClean="0"/>
              <a:t> 2015, Calderon Ibanez 2015.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Complementary to </a:t>
            </a:r>
            <a:r>
              <a:rPr lang="en-US" sz="2600" dirty="0" err="1" smtClean="0"/>
              <a:t>Akgunduz</a:t>
            </a:r>
            <a:r>
              <a:rPr lang="en-US" sz="2600" dirty="0" smtClean="0"/>
              <a:t> </a:t>
            </a:r>
            <a:r>
              <a:rPr lang="en-US" sz="2600" dirty="0"/>
              <a:t>et al </a:t>
            </a:r>
            <a:r>
              <a:rPr lang="en-US" sz="2600" dirty="0" smtClean="0"/>
              <a:t>2015 </a:t>
            </a:r>
            <a:r>
              <a:rPr lang="en-US" sz="2600" dirty="0"/>
              <a:t>and </a:t>
            </a:r>
            <a:r>
              <a:rPr lang="en-US" sz="2600" dirty="0" err="1"/>
              <a:t>Ceritoglu</a:t>
            </a:r>
            <a:r>
              <a:rPr lang="en-US" sz="2600" dirty="0"/>
              <a:t> et al </a:t>
            </a:r>
            <a:r>
              <a:rPr lang="en-US" sz="2600" dirty="0" smtClean="0"/>
              <a:t>2015 which use diff-in-diff and 2012 data to </a:t>
            </a:r>
            <a:r>
              <a:rPr lang="en-US" sz="2600" dirty="0"/>
              <a:t>estimate impact of Syrians in </a:t>
            </a:r>
            <a:r>
              <a:rPr lang="en-US" sz="2600" dirty="0" smtClean="0"/>
              <a:t>camps.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48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Data and Conceptual Framework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For Turkish: annual labor force survey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For refugees: number in 26 regions in 2014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 smtClean="0"/>
              <a:t>Idea: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R</a:t>
            </a:r>
            <a:r>
              <a:rPr lang="en-US" dirty="0" smtClean="0"/>
              <a:t>efugees have not been issued work permits and so will work informally.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Look at impact across groups of Turkish.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“Model”: supply shock for those working informally, demand shock for those working formally.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IV deals with measurement error.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535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Descriptive Statistics </a:t>
            </a:r>
            <a:r>
              <a:rPr lang="en-US" sz="2200" dirty="0" smtClean="0"/>
              <a:t>(For Employed in 2011)</a:t>
            </a:r>
            <a:endParaRPr lang="en-US" sz="2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87159"/>
              </p:ext>
            </p:extLst>
          </p:nvPr>
        </p:nvGraphicFramePr>
        <p:xfrm>
          <a:off x="707514" y="1770427"/>
          <a:ext cx="7635939" cy="3827940"/>
        </p:xfrm>
        <a:graphic>
          <a:graphicData uri="http://schemas.openxmlformats.org/drawingml/2006/table">
            <a:tbl>
              <a:tblPr/>
              <a:tblGrid>
                <a:gridCol w="1725806"/>
                <a:gridCol w="1230278"/>
                <a:gridCol w="937760"/>
                <a:gridCol w="1281539"/>
                <a:gridCol w="1230278"/>
                <a:gridCol w="1230278"/>
              </a:tblGrid>
              <a:tr h="284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Employment Type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By Category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Informal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Full/Part Time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By Category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Informal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5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Employee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Full-time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5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Employer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Part-time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Self Employed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Gender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Unpaid family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50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59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Employed (Regular, Self or Employer)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 (years)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Workplace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15 - 24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54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Field, garden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25 - 64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59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Regular workplace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Education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Market place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Primary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Mobile or Irregular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 School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 home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Higher Educ.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254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Estimating Equation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48"/>
              </a:spcBef>
              <a:spcAft>
                <a:spcPts val="600"/>
              </a:spcAft>
              <a:buNone/>
            </a:pPr>
            <a:endParaRPr lang="en-US" dirty="0"/>
          </a:p>
          <a:p>
            <a:pPr marL="0" indent="0" algn="ctr">
              <a:spcBef>
                <a:spcPts val="648"/>
              </a:spcBef>
              <a:spcAft>
                <a:spcPts val="600"/>
              </a:spcAft>
              <a:buNone/>
            </a:pPr>
            <a:r>
              <a:rPr lang="en-US" i="1" dirty="0" err="1" smtClean="0"/>
              <a:t>Y</a:t>
            </a:r>
            <a:r>
              <a:rPr lang="en-US" i="1" baseline="-25000" dirty="0" err="1" smtClean="0"/>
              <a:t>itr</a:t>
            </a:r>
            <a:r>
              <a:rPr lang="en-US" i="1" baseline="-25000" dirty="0" smtClean="0"/>
              <a:t> </a:t>
            </a:r>
            <a:r>
              <a:rPr lang="en-US" i="1" dirty="0" smtClean="0"/>
              <a:t>= </a:t>
            </a:r>
            <a:r>
              <a:rPr lang="en-US" i="1" dirty="0" err="1" smtClean="0"/>
              <a:t>γR</a:t>
            </a:r>
            <a:r>
              <a:rPr lang="en-US" i="1" baseline="-25000" dirty="0" err="1" smtClean="0"/>
              <a:t>rt</a:t>
            </a:r>
            <a:r>
              <a:rPr lang="en-US" i="1" baseline="-25000" dirty="0" smtClean="0"/>
              <a:t> </a:t>
            </a:r>
            <a:r>
              <a:rPr lang="en-US" i="1" dirty="0" smtClean="0"/>
              <a:t>+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t</a:t>
            </a:r>
            <a:r>
              <a:rPr lang="en-US" i="1" dirty="0"/>
              <a:t>(</a:t>
            </a:r>
            <a:r>
              <a:rPr lang="en-US" i="1" dirty="0" err="1"/>
              <a:t>D</a:t>
            </a:r>
            <a:r>
              <a:rPr lang="en-US" i="1" baseline="-25000" dirty="0" err="1"/>
              <a:t>r</a:t>
            </a:r>
            <a:r>
              <a:rPr lang="en-US" i="1" dirty="0" smtClean="0"/>
              <a:t>) + g</a:t>
            </a:r>
            <a:r>
              <a:rPr lang="en-US" i="1" dirty="0"/>
              <a:t>(</a:t>
            </a:r>
            <a:r>
              <a:rPr lang="en-US" i="1" dirty="0" err="1"/>
              <a:t>X</a:t>
            </a:r>
            <a:r>
              <a:rPr lang="en-US" i="1" baseline="-25000" dirty="0" err="1"/>
              <a:t>irt</a:t>
            </a:r>
            <a:r>
              <a:rPr lang="en-US" i="1" dirty="0" smtClean="0"/>
              <a:t>) + </a:t>
            </a:r>
            <a:r>
              <a:rPr lang="en-US" i="1" dirty="0" err="1" smtClean="0"/>
              <a:t>δ</a:t>
            </a:r>
            <a:r>
              <a:rPr lang="en-US" i="1" baseline="-25000" dirty="0" err="1" smtClean="0"/>
              <a:t>r</a:t>
            </a:r>
            <a:r>
              <a:rPr lang="en-US" i="1" baseline="-25000" dirty="0" smtClean="0"/>
              <a:t> </a:t>
            </a:r>
            <a:r>
              <a:rPr lang="en-US" i="1" dirty="0" smtClean="0"/>
              <a:t>+ </a:t>
            </a:r>
            <a:r>
              <a:rPr lang="en-US" i="1" dirty="0" err="1" smtClean="0"/>
              <a:t>δ</a:t>
            </a:r>
            <a:r>
              <a:rPr lang="en-US" i="1" baseline="-25000" dirty="0" err="1" smtClean="0"/>
              <a:t>t</a:t>
            </a:r>
            <a:r>
              <a:rPr lang="en-US" i="1" baseline="-25000" dirty="0" smtClean="0"/>
              <a:t> </a:t>
            </a:r>
            <a:r>
              <a:rPr lang="en-US" i="1" dirty="0" smtClean="0"/>
              <a:t>+ </a:t>
            </a:r>
            <a:r>
              <a:rPr lang="en-US" i="1" dirty="0" err="1" smtClean="0"/>
              <a:t>ε</a:t>
            </a:r>
            <a:r>
              <a:rPr lang="en-US" i="1" baseline="-25000" dirty="0" err="1" smtClean="0"/>
              <a:t>irt</a:t>
            </a:r>
            <a:endParaRPr lang="en-US" i="1" baseline="-25000" dirty="0" smtClean="0"/>
          </a:p>
          <a:p>
            <a:pPr algn="ctr">
              <a:spcBef>
                <a:spcPts val="648"/>
              </a:spcBef>
              <a:spcAft>
                <a:spcPts val="600"/>
              </a:spcAft>
            </a:pPr>
            <a:endParaRPr lang="en-US" sz="2000" i="1" baseline="-25000" dirty="0"/>
          </a:p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sz="1800" dirty="0" err="1"/>
              <a:t>Y</a:t>
            </a:r>
            <a:r>
              <a:rPr lang="en-US" sz="1800" baseline="-25000" dirty="0" err="1"/>
              <a:t>itr</a:t>
            </a:r>
            <a:r>
              <a:rPr lang="en-US" sz="1800" dirty="0" smtClean="0"/>
              <a:t>= outcome of person </a:t>
            </a:r>
            <a:r>
              <a:rPr lang="en-US" sz="1800" dirty="0" err="1" smtClean="0"/>
              <a:t>i</a:t>
            </a:r>
            <a:r>
              <a:rPr lang="en-US" sz="1800" dirty="0" smtClean="0"/>
              <a:t> in subregion r and year t</a:t>
            </a:r>
          </a:p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sz="1800" dirty="0" err="1" smtClean="0"/>
              <a:t>R</a:t>
            </a:r>
            <a:r>
              <a:rPr lang="en-US" sz="1800" baseline="-25000" dirty="0" err="1" smtClean="0"/>
              <a:t>rt</a:t>
            </a:r>
            <a:r>
              <a:rPr lang="en-US" sz="1800" dirty="0"/>
              <a:t> </a:t>
            </a:r>
            <a:r>
              <a:rPr lang="en-US" sz="1800" dirty="0" smtClean="0"/>
              <a:t>= refugee / population</a:t>
            </a:r>
          </a:p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sz="1800" dirty="0" err="1"/>
              <a:t>f</a:t>
            </a:r>
            <a:r>
              <a:rPr lang="en-US" sz="1800" baseline="-25000" dirty="0" err="1"/>
              <a:t>t</a:t>
            </a:r>
            <a:r>
              <a:rPr lang="en-US" sz="1800" dirty="0"/>
              <a:t>(</a:t>
            </a:r>
            <a:r>
              <a:rPr lang="en-US" sz="1800" dirty="0" err="1"/>
              <a:t>D</a:t>
            </a:r>
            <a:r>
              <a:rPr lang="en-US" sz="1800" baseline="-25000" dirty="0" err="1"/>
              <a:t>r</a:t>
            </a:r>
            <a:r>
              <a:rPr lang="en-US" sz="1800" dirty="0" smtClean="0"/>
              <a:t>) = year-specific fourth-order polynomial of distance to border</a:t>
            </a:r>
          </a:p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sz="1800" dirty="0" err="1"/>
              <a:t>δ</a:t>
            </a:r>
            <a:r>
              <a:rPr lang="en-US" sz="1800" baseline="-25000" dirty="0" err="1"/>
              <a:t>r</a:t>
            </a:r>
            <a:r>
              <a:rPr lang="en-US" sz="1800" baseline="-25000" dirty="0"/>
              <a:t> 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= subregion fixed effects</a:t>
            </a:r>
          </a:p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sz="1800" dirty="0" err="1" smtClean="0"/>
              <a:t>δ</a:t>
            </a:r>
            <a:r>
              <a:rPr lang="en-US" sz="1800" baseline="-25000" dirty="0" err="1" smtClean="0"/>
              <a:t>t</a:t>
            </a:r>
            <a:r>
              <a:rPr lang="en-US" sz="1800" baseline="-25000" dirty="0" smtClean="0"/>
              <a:t>  </a:t>
            </a:r>
            <a:r>
              <a:rPr lang="en-US" sz="1800" dirty="0"/>
              <a:t>= </a:t>
            </a:r>
            <a:r>
              <a:rPr lang="en-US" sz="1800" dirty="0" smtClean="0"/>
              <a:t>year </a:t>
            </a:r>
            <a:r>
              <a:rPr lang="en-US" sz="1800" dirty="0"/>
              <a:t>fixed </a:t>
            </a:r>
            <a:r>
              <a:rPr lang="en-US" sz="1800" dirty="0" smtClean="0"/>
              <a:t>effects</a:t>
            </a:r>
          </a:p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sz="1800" dirty="0"/>
              <a:t>g(</a:t>
            </a:r>
            <a:r>
              <a:rPr lang="en-US" sz="1800" dirty="0" err="1"/>
              <a:t>X</a:t>
            </a:r>
            <a:r>
              <a:rPr lang="en-US" sz="1800" baseline="-25000" dirty="0" err="1"/>
              <a:t>irt</a:t>
            </a:r>
            <a:r>
              <a:rPr lang="en-US" sz="1800" dirty="0"/>
              <a:t>) </a:t>
            </a:r>
            <a:r>
              <a:rPr lang="en-US" sz="1800" dirty="0" smtClean="0"/>
              <a:t>= individual covariates</a:t>
            </a:r>
          </a:p>
          <a:p>
            <a:pPr>
              <a:spcBef>
                <a:spcPts val="648"/>
              </a:spcBef>
              <a:spcAft>
                <a:spcPts val="600"/>
              </a:spcAft>
            </a:pPr>
            <a:endParaRPr lang="en-US" sz="2000" i="1" dirty="0"/>
          </a:p>
          <a:p>
            <a:pPr>
              <a:spcBef>
                <a:spcPts val="648"/>
              </a:spcBef>
              <a:spcAft>
                <a:spcPts val="600"/>
              </a:spcAft>
            </a:pPr>
            <a:endParaRPr lang="en-US" sz="20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780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Instrument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48"/>
              </a:spcBef>
              <a:spcAft>
                <a:spcPts val="600"/>
              </a:spcAft>
              <a:buNone/>
            </a:pPr>
            <a:endParaRPr lang="en-US" dirty="0"/>
          </a:p>
          <a:p>
            <a:pPr>
              <a:spcBef>
                <a:spcPts val="648"/>
              </a:spcBef>
              <a:spcAft>
                <a:spcPts val="600"/>
              </a:spcAft>
            </a:pPr>
            <a:endParaRPr lang="en-US" sz="1800" i="1" dirty="0" smtClean="0"/>
          </a:p>
          <a:p>
            <a:pPr>
              <a:spcBef>
                <a:spcPts val="648"/>
              </a:spcBef>
              <a:spcAft>
                <a:spcPts val="600"/>
              </a:spcAft>
            </a:pPr>
            <a:endParaRPr lang="en-US" sz="1800" i="1" dirty="0"/>
          </a:p>
          <a:p>
            <a:pPr>
              <a:spcBef>
                <a:spcPts val="648"/>
              </a:spcBef>
              <a:spcAft>
                <a:spcPts val="600"/>
              </a:spcAft>
            </a:pPr>
            <a:endParaRPr lang="en-US" sz="1800" i="1" dirty="0" smtClean="0"/>
          </a:p>
          <a:p>
            <a:pPr>
              <a:spcBef>
                <a:spcPts val="648"/>
              </a:spcBef>
              <a:spcAft>
                <a:spcPts val="600"/>
              </a:spcAft>
            </a:pPr>
            <a:endParaRPr lang="en-US" sz="1800" i="1" dirty="0" smtClean="0"/>
          </a:p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sz="1800" dirty="0" err="1" smtClean="0"/>
              <a:t>T</a:t>
            </a:r>
            <a:r>
              <a:rPr lang="en-US" sz="1800" baseline="-25000" dirty="0" err="1" smtClean="0"/>
              <a:t>sr</a:t>
            </a:r>
            <a:r>
              <a:rPr lang="en-US" sz="1800" dirty="0" smtClean="0"/>
              <a:t>= distance between Syrian governorate s and Turkish subregion r</a:t>
            </a:r>
          </a:p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sz="1800" dirty="0" smtClean="0"/>
              <a:t>π</a:t>
            </a:r>
            <a:r>
              <a:rPr lang="en-US" sz="1800" baseline="-25000" dirty="0"/>
              <a:t>s</a:t>
            </a:r>
            <a:r>
              <a:rPr lang="en-US" sz="1800" dirty="0" smtClean="0"/>
              <a:t> = share of all refugees from Syrian governorate s</a:t>
            </a:r>
          </a:p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sz="1800" dirty="0" err="1" smtClean="0"/>
              <a:t>R</a:t>
            </a:r>
            <a:r>
              <a:rPr lang="en-US" sz="1800" baseline="-25000" dirty="0" err="1" smtClean="0"/>
              <a:t>t</a:t>
            </a:r>
            <a:r>
              <a:rPr lang="en-US" sz="1800" dirty="0" smtClean="0"/>
              <a:t> = total number of refugees</a:t>
            </a:r>
          </a:p>
          <a:p>
            <a:pPr>
              <a:spcBef>
                <a:spcPts val="648"/>
              </a:spcBef>
              <a:spcAft>
                <a:spcPts val="600"/>
              </a:spcAft>
            </a:pPr>
            <a:endParaRPr lang="en-US" sz="1800" dirty="0"/>
          </a:p>
          <a:p>
            <a:pPr>
              <a:spcBef>
                <a:spcPts val="648"/>
              </a:spcBef>
              <a:spcAft>
                <a:spcPts val="600"/>
              </a:spcAft>
            </a:pPr>
            <a:r>
              <a:rPr lang="en-US" sz="1800" dirty="0" smtClean="0"/>
              <a:t>First-stage t-statistic = 3.6</a:t>
            </a:r>
            <a:endParaRPr lang="en-US" sz="2000" dirty="0"/>
          </a:p>
          <a:p>
            <a:pPr>
              <a:spcBef>
                <a:spcPts val="648"/>
              </a:spcBef>
              <a:spcAft>
                <a:spcPts val="600"/>
              </a:spcAft>
            </a:pPr>
            <a:endParaRPr lang="en-US" sz="2000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5955725"/>
              </p:ext>
            </p:extLst>
          </p:nvPr>
        </p:nvGraphicFramePr>
        <p:xfrm>
          <a:off x="3065645" y="2080725"/>
          <a:ext cx="2507344" cy="1100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3" imgW="1041400" imgH="457200" progId="Equation.3">
                  <p:embed/>
                </p:oleObj>
              </mc:Choice>
              <mc:Fallback>
                <p:oleObj name="Equation" r:id="rId3" imgW="10414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65645" y="2080725"/>
                        <a:ext cx="2507344" cy="11007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587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Employment Impact 1 – IV Estimates</a:t>
            </a:r>
            <a:endParaRPr lang="en-US" sz="22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256191"/>
              </p:ext>
            </p:extLst>
          </p:nvPr>
        </p:nvGraphicFramePr>
        <p:xfrm>
          <a:off x="942225" y="1761434"/>
          <a:ext cx="7303425" cy="3489898"/>
        </p:xfrm>
        <a:graphic>
          <a:graphicData uri="http://schemas.openxmlformats.org/drawingml/2006/table">
            <a:tbl>
              <a:tblPr/>
              <a:tblGrid>
                <a:gridCol w="1460685"/>
                <a:gridCol w="1460685"/>
                <a:gridCol w="1460685"/>
                <a:gridCol w="1460685"/>
                <a:gridCol w="1460685"/>
              </a:tblGrid>
              <a:tr h="36037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Regular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Irregular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Formal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Informal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40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OLS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14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Refugee / Popn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0.269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0.019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0.626***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-0.359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40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(0.166)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(0.299)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(0.140)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(0.290)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37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403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IV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03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Refugee / Popn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1.115***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-2.425***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1.474***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-2.612***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37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(0.339)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(0.891)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(0.555)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(0.935)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40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403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Note: regular is defined as employee in regular workplace, irregular is other employees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175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Employment Impact 2 – IV Estimates</a:t>
            </a:r>
            <a:endParaRPr lang="en-US" sz="22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865604" y="1523999"/>
          <a:ext cx="5406442" cy="4598991"/>
        </p:xfrm>
        <a:graphic>
          <a:graphicData uri="http://schemas.openxmlformats.org/drawingml/2006/table">
            <a:tbl>
              <a:tblPr/>
              <a:tblGrid>
                <a:gridCol w="1193630"/>
                <a:gridCol w="1053203"/>
                <a:gridCol w="1053203"/>
                <a:gridCol w="1053203"/>
                <a:gridCol w="1053203"/>
              </a:tblGrid>
              <a:tr h="22234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Regular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Irregular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Formal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Informal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34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Female</a:t>
                      </a: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064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Refugee / Popn</a:t>
                      </a: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-0.043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-2.578***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0.218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-2.922***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41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(0.213)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(0.738)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(0.270)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(0.887)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Rescaled</a:t>
                      </a: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-0.02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-1.32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-1.49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34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</a:t>
                      </a: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064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Refugee / Popn</a:t>
                      </a: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2.165***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-2.305**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2.550***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-2.330**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34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(0.618)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(1.078)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(0.896)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(1.027)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Rescaled</a:t>
                      </a: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-1.13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-1.14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34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Primary</a:t>
                      </a: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Refugee / Popn</a:t>
                      </a: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1.507***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-3.043***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1.497***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-3.016***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41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(0.543)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(1.025)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(0.546)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(0.977)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Rescaled</a:t>
                      </a: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0.82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-1.65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0.81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-1.64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34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Secondary</a:t>
                      </a: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Refugee / Popn</a:t>
                      </a: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1.190**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-1.352**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0.690**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-2.414***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34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(0.470)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(0.601)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(0.321)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(0.702)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34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Rescaled</a:t>
                      </a: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-0.17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-0.29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34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Higher</a:t>
                      </a: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064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Refugee / Popn</a:t>
                      </a: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0.172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-0.098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1.781***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-0.863**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343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(0.875)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(0.144)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(0.608)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(0.343)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64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Rescaled</a:t>
                      </a:r>
                    </a:p>
                  </a:txBody>
                  <a:tcPr marL="11702" marR="11702" marT="117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-0.01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-0.09</a:t>
                      </a:r>
                    </a:p>
                  </a:txBody>
                  <a:tcPr marL="11702" marR="11702" marT="1170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Impact Syrian Refugees - Del Carpio and Wagner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2D93A-3BA0-8848-BFA3-D7046C1B55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810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5497</TotalTime>
  <Words>914</Words>
  <Application>Microsoft Office PowerPoint</Application>
  <PresentationFormat>On-screen Show (4:3)</PresentationFormat>
  <Paragraphs>278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Andes Bold</vt:lpstr>
      <vt:lpstr>Arial</vt:lpstr>
      <vt:lpstr>Calibri</vt:lpstr>
      <vt:lpstr>Cambria</vt:lpstr>
      <vt:lpstr>Georgia</vt:lpstr>
      <vt:lpstr>Times New Roman</vt:lpstr>
      <vt:lpstr>Wingdings</vt:lpstr>
      <vt:lpstr>Wingdings 2</vt:lpstr>
      <vt:lpstr>Civic</vt:lpstr>
      <vt:lpstr>Equation</vt:lpstr>
      <vt:lpstr>The Impact of Syrian Refugees on the Turkish Labor Market</vt:lpstr>
      <vt:lpstr>Syrian Refugees in Turkey</vt:lpstr>
      <vt:lpstr>Literature Review</vt:lpstr>
      <vt:lpstr>Data and Conceptual Framework</vt:lpstr>
      <vt:lpstr>Descriptive Statistics (For Employed in 2011)</vt:lpstr>
      <vt:lpstr>Estimating Equation</vt:lpstr>
      <vt:lpstr>Instrument</vt:lpstr>
      <vt:lpstr>Employment Impact 1 – IV Estimates</vt:lpstr>
      <vt:lpstr>Employment Impact 2 – IV Estimates</vt:lpstr>
      <vt:lpstr>Wage Impact</vt:lpstr>
      <vt:lpstr>Placebo Tests</vt:lpstr>
      <vt:lpstr> Thank you!  Ximena Del Carpio(GSPDR) Mathis Wagner  (Boston College)  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Poverty, Vulnerability and Inequality in Malaysia</dc:title>
  <dc:creator>Mauro Testaverde</dc:creator>
  <dc:description>Presentation Template;_x000d_
Version 001;_x000d_
2012-11-16;</dc:description>
  <cp:lastModifiedBy>Kirsten Schuettler</cp:lastModifiedBy>
  <cp:revision>222</cp:revision>
  <cp:lastPrinted>2013-01-22T16:20:56Z</cp:lastPrinted>
  <dcterms:created xsi:type="dcterms:W3CDTF">2014-09-10T20:55:34Z</dcterms:created>
  <dcterms:modified xsi:type="dcterms:W3CDTF">2015-11-20T21:04:00Z</dcterms:modified>
</cp:coreProperties>
</file>