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9"/>
  </p:notesMasterIdLst>
  <p:sldIdLst>
    <p:sldId id="262" r:id="rId2"/>
    <p:sldId id="263" r:id="rId3"/>
    <p:sldId id="256" r:id="rId4"/>
    <p:sldId id="271" r:id="rId5"/>
    <p:sldId id="278" r:id="rId6"/>
    <p:sldId id="279" r:id="rId7"/>
    <p:sldId id="257" r:id="rId8"/>
    <p:sldId id="264" r:id="rId9"/>
    <p:sldId id="267" r:id="rId10"/>
    <p:sldId id="276" r:id="rId11"/>
    <p:sldId id="268" r:id="rId12"/>
    <p:sldId id="270" r:id="rId13"/>
    <p:sldId id="272" r:id="rId14"/>
    <p:sldId id="273" r:id="rId15"/>
    <p:sldId id="274" r:id="rId16"/>
    <p:sldId id="275" r:id="rId17"/>
    <p:sldId id="28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50E28-8921-4D2D-8E91-AE7B3C43080E}" type="datetimeFigureOut">
              <a:rPr lang="en-AU" smtClean="0"/>
              <a:t>20/11/2015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D9376E-295F-44F2-A8D8-5529FDC8AB5A}" type="slidenum">
              <a:rPr lang="en-AU" smtClean="0"/>
              <a:t>‹#›</a:t>
            </a:fld>
            <a:endParaRPr lang="en-AU"/>
          </a:p>
        </p:txBody>
      </p:sp>
    </p:spTree>
    <p:extLst>
      <p:ext uri="{BB962C8B-B14F-4D97-AF65-F5344CB8AC3E}">
        <p14:creationId xmlns:p14="http://schemas.microsoft.com/office/powerpoint/2010/main" val="178301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AD9376E-295F-44F2-A8D8-5529FDC8AB5A}" type="slidenum">
              <a:rPr lang="en-AU" smtClean="0"/>
              <a:t>1</a:t>
            </a:fld>
            <a:endParaRPr lang="en-AU"/>
          </a:p>
        </p:txBody>
      </p:sp>
    </p:spTree>
    <p:extLst>
      <p:ext uri="{BB962C8B-B14F-4D97-AF65-F5344CB8AC3E}">
        <p14:creationId xmlns:p14="http://schemas.microsoft.com/office/powerpoint/2010/main" val="33403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AD9376E-295F-44F2-A8D8-5529FDC8AB5A}" type="slidenum">
              <a:rPr lang="en-AU" smtClean="0"/>
              <a:t>2</a:t>
            </a:fld>
            <a:endParaRPr lang="en-AU"/>
          </a:p>
        </p:txBody>
      </p:sp>
    </p:spTree>
    <p:extLst>
      <p:ext uri="{BB962C8B-B14F-4D97-AF65-F5344CB8AC3E}">
        <p14:creationId xmlns:p14="http://schemas.microsoft.com/office/powerpoint/2010/main" val="1896850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BD7643-779B-41BA-B328-D729728E3BCC}" type="datetimeFigureOut">
              <a:rPr lang="en-AU" smtClean="0"/>
              <a:t>20/11/2015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E32AB8-0A7A-4D30-9316-70717A83F722}" type="slidenum">
              <a:rPr lang="en-AU" smtClean="0"/>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D7643-779B-41BA-B328-D729728E3BCC}" type="datetimeFigureOut">
              <a:rPr lang="en-AU" smtClean="0"/>
              <a:t>20/11/2015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E32AB8-0A7A-4D30-9316-70717A83F722}"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D7643-779B-41BA-B328-D729728E3BCC}" type="datetimeFigureOut">
              <a:rPr lang="en-AU" smtClean="0"/>
              <a:t>20/11/2015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E32AB8-0A7A-4D30-9316-70717A83F722}" type="slidenum">
              <a:rPr lang="en-AU" smtClean="0"/>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D7643-779B-41BA-B328-D729728E3BCC}" type="datetimeFigureOut">
              <a:rPr lang="en-AU" smtClean="0"/>
              <a:t>20/11/2015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E32AB8-0A7A-4D30-9316-70717A83F722}" type="slidenum">
              <a:rPr lang="en-AU" smtClean="0"/>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D7643-779B-41BA-B328-D729728E3BCC}" type="datetimeFigureOut">
              <a:rPr lang="en-AU" smtClean="0"/>
              <a:t>20/11/2015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E32AB8-0A7A-4D30-9316-70717A83F722}" type="slidenum">
              <a:rPr lang="en-AU" smtClean="0"/>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CBD7643-779B-41BA-B328-D729728E3BCC}" type="datetimeFigureOut">
              <a:rPr lang="en-AU" smtClean="0"/>
              <a:t>20/11/2015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CE32AB8-0A7A-4D30-9316-70717A83F722}" type="slidenum">
              <a:rPr lang="en-AU" smtClean="0"/>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BD7643-779B-41BA-B328-D729728E3BCC}" type="datetimeFigureOut">
              <a:rPr lang="en-AU" smtClean="0"/>
              <a:t>20/11/2015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CE32AB8-0A7A-4D30-9316-70717A83F722}" type="slidenum">
              <a:rPr lang="en-AU" smtClean="0"/>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BD7643-779B-41BA-B328-D729728E3BCC}" type="datetimeFigureOut">
              <a:rPr lang="en-AU" smtClean="0"/>
              <a:t>20/11/2015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CE32AB8-0A7A-4D30-9316-70717A83F722}"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D7643-779B-41BA-B328-D729728E3BCC}" type="datetimeFigureOut">
              <a:rPr lang="en-AU" smtClean="0"/>
              <a:t>20/11/2015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CE32AB8-0A7A-4D30-9316-70717A83F722}"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D7643-779B-41BA-B328-D729728E3BCC}" type="datetimeFigureOut">
              <a:rPr lang="en-AU" smtClean="0"/>
              <a:t>20/11/2015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CE32AB8-0A7A-4D30-9316-70717A83F722}" type="slidenum">
              <a:rPr lang="en-AU" smtClean="0"/>
              <a:t>‹#›</a:t>
            </a:fld>
            <a:endParaRPr lang="en-AU"/>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CBD7643-779B-41BA-B328-D729728E3BCC}" type="datetimeFigureOut">
              <a:rPr lang="en-AU" smtClean="0"/>
              <a:t>20/11/2015</a:t>
            </a:fld>
            <a:endParaRPr lang="en-AU"/>
          </a:p>
        </p:txBody>
      </p:sp>
      <p:sp>
        <p:nvSpPr>
          <p:cNvPr id="9" name="Slide Number Placeholder 8"/>
          <p:cNvSpPr>
            <a:spLocks noGrp="1"/>
          </p:cNvSpPr>
          <p:nvPr>
            <p:ph type="sldNum" sz="quarter" idx="11"/>
          </p:nvPr>
        </p:nvSpPr>
        <p:spPr/>
        <p:txBody>
          <a:bodyPr/>
          <a:lstStyle/>
          <a:p>
            <a:fld id="{CCE32AB8-0A7A-4D30-9316-70717A83F722}" type="slidenum">
              <a:rPr lang="en-AU" smtClean="0"/>
              <a:t>‹#›</a:t>
            </a:fld>
            <a:endParaRPr lang="en-AU"/>
          </a:p>
        </p:txBody>
      </p:sp>
      <p:sp>
        <p:nvSpPr>
          <p:cNvPr id="10" name="Footer Placeholder 9"/>
          <p:cNvSpPr>
            <a:spLocks noGrp="1"/>
          </p:cNvSpPr>
          <p:nvPr>
            <p:ph type="ftr" sz="quarter" idx="12"/>
          </p:nvPr>
        </p:nvSpPr>
        <p:spPr/>
        <p:txBody>
          <a:bodyPr/>
          <a:lstStyle/>
          <a:p>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CCE32AB8-0A7A-4D30-9316-70717A83F722}" type="slidenum">
              <a:rPr lang="en-AU" smtClean="0"/>
              <a:t>‹#›</a:t>
            </a:fld>
            <a:endParaRPr lang="en-AU"/>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AU"/>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5CBD7643-779B-41BA-B328-D729728E3BCC}" type="datetimeFigureOut">
              <a:rPr lang="en-AU" smtClean="0"/>
              <a:t>20/11/2015</a:t>
            </a:fld>
            <a:endParaRPr lang="en-A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base.com/bubajafarli/sudan_sdarfur_070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4" descr="Bird view of Nyal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46043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980728"/>
            <a:ext cx="8460432" cy="707886"/>
          </a:xfrm>
          <a:prstGeom prst="rect">
            <a:avLst/>
          </a:prstGeom>
          <a:solidFill>
            <a:schemeClr val="tx2">
              <a:lumMod val="75000"/>
              <a:alpha val="50000"/>
            </a:schemeClr>
          </a:solidFill>
          <a:ln>
            <a:noFill/>
          </a:ln>
        </p:spPr>
        <p:txBody>
          <a:bodyPr wrap="square">
            <a:spAutoFit/>
          </a:bodyPr>
          <a:lstStyle/>
          <a:p>
            <a:r>
              <a:rPr lang="en-AU" sz="2000" dirty="0" smtClean="0">
                <a:solidFill>
                  <a:schemeClr val="bg1"/>
                </a:solidFill>
                <a:latin typeface="+mj-lt"/>
              </a:rPr>
              <a:t>Impacts of Refugees and IDPs on Host Countries and Host Communities </a:t>
            </a:r>
          </a:p>
          <a:p>
            <a:pPr algn="ctr"/>
            <a:r>
              <a:rPr lang="en-AU" sz="2000" dirty="0" smtClean="0">
                <a:solidFill>
                  <a:schemeClr val="bg1"/>
                </a:solidFill>
                <a:latin typeface="+mj-lt"/>
              </a:rPr>
              <a:t>Case Study: Darfur </a:t>
            </a:r>
            <a:endParaRPr lang="en-AU" sz="2000" dirty="0">
              <a:solidFill>
                <a:schemeClr val="bg1"/>
              </a:solidFill>
            </a:endParaRPr>
          </a:p>
        </p:txBody>
      </p:sp>
      <p:sp>
        <p:nvSpPr>
          <p:cNvPr id="6" name="Rectangle 5"/>
          <p:cNvSpPr/>
          <p:nvPr/>
        </p:nvSpPr>
        <p:spPr>
          <a:xfrm>
            <a:off x="6372200" y="5711829"/>
            <a:ext cx="2088232" cy="707886"/>
          </a:xfrm>
          <a:prstGeom prst="rect">
            <a:avLst/>
          </a:prstGeom>
          <a:solidFill>
            <a:schemeClr val="tx2">
              <a:lumMod val="75000"/>
              <a:alpha val="60000"/>
            </a:schemeClr>
          </a:solidFill>
          <a:ln>
            <a:solidFill>
              <a:schemeClr val="accent1"/>
            </a:solidFill>
          </a:ln>
        </p:spPr>
        <p:txBody>
          <a:bodyPr wrap="square">
            <a:spAutoFit/>
          </a:bodyPr>
          <a:lstStyle/>
          <a:p>
            <a:pPr algn="ctr"/>
            <a:r>
              <a:rPr lang="en-AU" sz="2000" dirty="0" smtClean="0">
                <a:solidFill>
                  <a:schemeClr val="bg1"/>
                </a:solidFill>
                <a:latin typeface="+mj-lt"/>
              </a:rPr>
              <a:t>Anne Bartlett   </a:t>
            </a:r>
          </a:p>
          <a:p>
            <a:pPr algn="ctr"/>
            <a:r>
              <a:rPr lang="en-AU" sz="2000" dirty="0" smtClean="0">
                <a:solidFill>
                  <a:schemeClr val="bg1"/>
                </a:solidFill>
                <a:latin typeface="+mj-lt"/>
              </a:rPr>
              <a:t> UNSW, Australia</a:t>
            </a:r>
            <a:endParaRPr lang="en-AU" sz="2000" dirty="0">
              <a:solidFill>
                <a:schemeClr val="bg1"/>
              </a:solidFill>
              <a:latin typeface="+mj-lt"/>
            </a:endParaRPr>
          </a:p>
        </p:txBody>
      </p:sp>
      <p:pic>
        <p:nvPicPr>
          <p:cNvPr id="8" name="Picture 7"/>
          <p:cNvPicPr/>
          <p:nvPr/>
        </p:nvPicPr>
        <p:blipFill rotWithShape="1">
          <a:blip r:embed="rId5" cstate="print">
            <a:extLst>
              <a:ext uri="{28A0092B-C50C-407E-A947-70E740481C1C}">
                <a14:useLocalDpi xmlns:a14="http://schemas.microsoft.com/office/drawing/2010/main" val="0"/>
              </a:ext>
            </a:extLst>
          </a:blip>
          <a:srcRect l="2" r="71948"/>
          <a:stretch/>
        </p:blipFill>
        <p:spPr bwMode="auto">
          <a:xfrm>
            <a:off x="8460432" y="5711827"/>
            <a:ext cx="679876" cy="707888"/>
          </a:xfrm>
          <a:prstGeom prst="rect">
            <a:avLst/>
          </a:prstGeom>
          <a:noFill/>
          <a:ln w="9525">
            <a:noFill/>
            <a:miter lim="800000"/>
            <a:headEnd/>
            <a:tailEnd/>
          </a:ln>
        </p:spPr>
      </p:pic>
    </p:spTree>
    <p:extLst>
      <p:ext uri="{BB962C8B-B14F-4D97-AF65-F5344CB8AC3E}">
        <p14:creationId xmlns:p14="http://schemas.microsoft.com/office/powerpoint/2010/main" val="1155388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457200" y="1465"/>
            <a:ext cx="7494905" cy="6858000"/>
          </a:xfrm>
          <a:prstGeom prst="rect">
            <a:avLst/>
          </a:prstGeom>
        </p:spPr>
      </p:pic>
    </p:spTree>
    <p:extLst>
      <p:ext uri="{BB962C8B-B14F-4D97-AF65-F5344CB8AC3E}">
        <p14:creationId xmlns:p14="http://schemas.microsoft.com/office/powerpoint/2010/main" val="3577982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AU" dirty="0" smtClean="0"/>
          </a:p>
          <a:p>
            <a:endParaRPr lang="en-AU" dirty="0" smtClean="0"/>
          </a:p>
          <a:p>
            <a:r>
              <a:rPr lang="en-AU" sz="1800" dirty="0" smtClean="0">
                <a:latin typeface="+mj-lt"/>
              </a:rPr>
              <a:t>Reliability is always an issue in conflict settings like Darfur. Lots of issues with replicability of data – particularly qualitative data. Can triangulate with multiple sources to resolve some of these issues.  </a:t>
            </a:r>
          </a:p>
          <a:p>
            <a:r>
              <a:rPr lang="en-AU" sz="1800" dirty="0" smtClean="0">
                <a:latin typeface="+mj-lt"/>
              </a:rPr>
              <a:t>We used control cities – such as El-Obeid (before fighting starting in South Kordofan in 2011) for </a:t>
            </a:r>
            <a:r>
              <a:rPr lang="en-AU" sz="1800" dirty="0" err="1" smtClean="0">
                <a:latin typeface="+mj-lt"/>
              </a:rPr>
              <a:t>labor</a:t>
            </a:r>
            <a:r>
              <a:rPr lang="en-AU" sz="1800" dirty="0" smtClean="0">
                <a:latin typeface="+mj-lt"/>
              </a:rPr>
              <a:t>-market studies.</a:t>
            </a:r>
          </a:p>
          <a:p>
            <a:r>
              <a:rPr lang="en-AU" sz="1800" dirty="0" smtClean="0">
                <a:latin typeface="+mj-lt"/>
              </a:rPr>
              <a:t>Found an unintended, qualitative control for the housing price data in Nyala.</a:t>
            </a:r>
          </a:p>
          <a:p>
            <a:r>
              <a:rPr lang="en-AU" sz="1800" dirty="0" smtClean="0">
                <a:latin typeface="+mj-lt"/>
              </a:rPr>
              <a:t>Finding a control for price data more difficult since it would necessitate finding a similar city in Sudan where there are no IDPs or aid deliveries and where data is available on prices and markets. </a:t>
            </a:r>
          </a:p>
        </p:txBody>
      </p:sp>
      <p:sp>
        <p:nvSpPr>
          <p:cNvPr id="4" name="Rectangle 3"/>
          <p:cNvSpPr/>
          <p:nvPr/>
        </p:nvSpPr>
        <p:spPr>
          <a:xfrm>
            <a:off x="6627" y="188640"/>
            <a:ext cx="8460432" cy="1015663"/>
          </a:xfrm>
          <a:prstGeom prst="rect">
            <a:avLst/>
          </a:prstGeom>
          <a:solidFill>
            <a:schemeClr val="tx2">
              <a:lumMod val="75000"/>
              <a:alpha val="81000"/>
            </a:schemeClr>
          </a:solidFill>
          <a:ln>
            <a:noFill/>
          </a:ln>
        </p:spPr>
        <p:txBody>
          <a:bodyPr wrap="square">
            <a:spAutoFit/>
          </a:bodyPr>
          <a:lstStyle/>
          <a:p>
            <a:pPr algn="ctr"/>
            <a:endParaRPr lang="en-US" sz="2000" dirty="0" smtClean="0">
              <a:solidFill>
                <a:schemeClr val="bg1"/>
              </a:solidFill>
            </a:endParaRPr>
          </a:p>
          <a:p>
            <a:pPr algn="ctr"/>
            <a:r>
              <a:rPr lang="en-AU" sz="2000" dirty="0" smtClean="0">
                <a:solidFill>
                  <a:schemeClr val="bg1"/>
                </a:solidFill>
                <a:latin typeface="+mj-lt"/>
              </a:rPr>
              <a:t>Reliability &amp; Validity  </a:t>
            </a:r>
          </a:p>
          <a:p>
            <a:pPr algn="ctr"/>
            <a:endParaRPr lang="en-AU" sz="2000" dirty="0">
              <a:solidFill>
                <a:schemeClr val="bg1"/>
              </a:solidFill>
              <a:latin typeface="+mj-lt"/>
            </a:endParaRPr>
          </a:p>
        </p:txBody>
      </p:sp>
    </p:spTree>
    <p:extLst>
      <p:ext uri="{BB962C8B-B14F-4D97-AF65-F5344CB8AC3E}">
        <p14:creationId xmlns:p14="http://schemas.microsoft.com/office/powerpoint/2010/main" val="2155913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7" y="188640"/>
            <a:ext cx="8460432" cy="1323439"/>
          </a:xfrm>
          <a:prstGeom prst="rect">
            <a:avLst/>
          </a:prstGeom>
          <a:solidFill>
            <a:schemeClr val="tx2">
              <a:lumMod val="75000"/>
              <a:alpha val="81000"/>
            </a:schemeClr>
          </a:solidFill>
          <a:ln>
            <a:noFill/>
          </a:ln>
        </p:spPr>
        <p:txBody>
          <a:bodyPr wrap="square">
            <a:spAutoFit/>
          </a:bodyPr>
          <a:lstStyle/>
          <a:p>
            <a:pPr algn="ctr"/>
            <a:endParaRPr lang="en-US" sz="2000" dirty="0" smtClean="0">
              <a:solidFill>
                <a:schemeClr val="bg1"/>
              </a:solidFill>
            </a:endParaRPr>
          </a:p>
          <a:p>
            <a:pPr algn="ctr"/>
            <a:r>
              <a:rPr lang="en-AU" sz="2000" dirty="0" smtClean="0">
                <a:solidFill>
                  <a:schemeClr val="bg1"/>
                </a:solidFill>
                <a:latin typeface="+mj-lt"/>
              </a:rPr>
              <a:t>Markets and Prices</a:t>
            </a:r>
          </a:p>
          <a:p>
            <a:pPr algn="ctr"/>
            <a:r>
              <a:rPr lang="en-AU" sz="2000" dirty="0" smtClean="0">
                <a:solidFill>
                  <a:schemeClr val="bg1"/>
                </a:solidFill>
                <a:latin typeface="+mj-lt"/>
              </a:rPr>
              <a:t>Food Aid Deliveries   </a:t>
            </a:r>
          </a:p>
          <a:p>
            <a:pPr algn="ctr"/>
            <a:endParaRPr lang="en-AU" sz="2000" dirty="0">
              <a:solidFill>
                <a:schemeClr val="bg1"/>
              </a:solidFill>
              <a:latin typeface="+mj-lt"/>
            </a:endParaRPr>
          </a:p>
        </p:txBody>
      </p:sp>
      <p:sp>
        <p:nvSpPr>
          <p:cNvPr id="6" name="Content Placeholder 5"/>
          <p:cNvSpPr>
            <a:spLocks noGrp="1"/>
          </p:cNvSpPr>
          <p:nvPr>
            <p:ph idx="1"/>
          </p:nvPr>
        </p:nvSpPr>
        <p:spPr>
          <a:xfrm>
            <a:off x="457200" y="1600200"/>
            <a:ext cx="7620000" cy="5257800"/>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114300" indent="0">
              <a:buNone/>
            </a:pPr>
            <a:r>
              <a:rPr lang="en-US" dirty="0" smtClean="0"/>
              <a:t>Source: WFP</a:t>
            </a:r>
          </a:p>
          <a:p>
            <a:endParaRPr lang="en-US" dirty="0"/>
          </a:p>
          <a:p>
            <a:endParaRPr lang="en-US" dirty="0" smtClean="0"/>
          </a:p>
          <a:p>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66875"/>
            <a:ext cx="7344816" cy="4426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137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27" y="188640"/>
            <a:ext cx="8460432" cy="1323439"/>
          </a:xfrm>
          <a:prstGeom prst="rect">
            <a:avLst/>
          </a:prstGeom>
          <a:solidFill>
            <a:schemeClr val="tx2">
              <a:lumMod val="75000"/>
              <a:alpha val="81000"/>
            </a:schemeClr>
          </a:solidFill>
          <a:ln>
            <a:noFill/>
          </a:ln>
        </p:spPr>
        <p:txBody>
          <a:bodyPr wrap="square">
            <a:spAutoFit/>
          </a:bodyPr>
          <a:lstStyle/>
          <a:p>
            <a:pPr algn="ctr"/>
            <a:endParaRPr lang="en-US" sz="2000" dirty="0" smtClean="0">
              <a:solidFill>
                <a:schemeClr val="bg1"/>
              </a:solidFill>
            </a:endParaRPr>
          </a:p>
          <a:p>
            <a:pPr algn="ctr"/>
            <a:r>
              <a:rPr lang="en-AU" sz="2000" dirty="0" smtClean="0">
                <a:solidFill>
                  <a:schemeClr val="bg1"/>
                </a:solidFill>
                <a:latin typeface="+mj-lt"/>
              </a:rPr>
              <a:t>Markets and Prices</a:t>
            </a:r>
          </a:p>
          <a:p>
            <a:pPr algn="ctr"/>
            <a:r>
              <a:rPr lang="en-AU" sz="2000" dirty="0" smtClean="0">
                <a:solidFill>
                  <a:schemeClr val="bg1"/>
                </a:solidFill>
                <a:latin typeface="+mj-lt"/>
              </a:rPr>
              <a:t>Grain prices and Preferences</a:t>
            </a:r>
          </a:p>
          <a:p>
            <a:pPr algn="ctr"/>
            <a:endParaRPr lang="en-AU" sz="2000" dirty="0">
              <a:solidFill>
                <a:schemeClr val="bg1"/>
              </a:solidFill>
              <a:latin typeface="+mj-lt"/>
            </a:endParaRPr>
          </a:p>
        </p:txBody>
      </p:sp>
      <p:sp>
        <p:nvSpPr>
          <p:cNvPr id="7" name="Content Placeholder 6"/>
          <p:cNvSpPr>
            <a:spLocks noGrp="1"/>
          </p:cNvSpPr>
          <p:nvPr>
            <p:ph idx="1"/>
          </p:nvPr>
        </p:nvSpPr>
        <p:spPr>
          <a:xfrm>
            <a:off x="457200" y="1600200"/>
            <a:ext cx="7620000" cy="5141168"/>
          </a:xfrm>
        </p:spPr>
        <p:txBody>
          <a:bodyPr>
            <a:normAutofit fontScale="92500" lnSpcReduction="10000"/>
          </a:bodyPr>
          <a:lstStyle/>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r>
              <a:rPr lang="en-US" dirty="0"/>
              <a:t> </a:t>
            </a:r>
            <a:r>
              <a:rPr lang="en-US" dirty="0" smtClean="0"/>
              <a:t>Source</a:t>
            </a:r>
            <a:r>
              <a:rPr lang="en-US" dirty="0"/>
              <a:t>: WFP</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8" name="Content Placeholder 5"/>
          <p:cNvPicPr>
            <a:picLocks/>
          </p:cNvPicPr>
          <p:nvPr/>
        </p:nvPicPr>
        <p:blipFill>
          <a:blip r:embed="rId2"/>
          <a:stretch>
            <a:fillRect/>
          </a:stretch>
        </p:blipFill>
        <p:spPr>
          <a:xfrm>
            <a:off x="539552" y="1881187"/>
            <a:ext cx="7632848" cy="4238625"/>
          </a:xfrm>
          <a:prstGeom prst="rect">
            <a:avLst/>
          </a:prstGeom>
        </p:spPr>
      </p:pic>
    </p:spTree>
    <p:extLst>
      <p:ext uri="{BB962C8B-B14F-4D97-AF65-F5344CB8AC3E}">
        <p14:creationId xmlns:p14="http://schemas.microsoft.com/office/powerpoint/2010/main" val="2724782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53931"/>
            <a:ext cx="7620000" cy="4800600"/>
          </a:xfrm>
        </p:spPr>
        <p:txBody>
          <a:bodyPr/>
          <a:lstStyle/>
          <a:p>
            <a:endParaRPr lang="en-US" dirty="0" smtClean="0"/>
          </a:p>
          <a:p>
            <a:endParaRPr lang="en-US" dirty="0"/>
          </a:p>
        </p:txBody>
      </p:sp>
      <p:sp>
        <p:nvSpPr>
          <p:cNvPr id="4" name="Title 5"/>
          <p:cNvSpPr>
            <a:spLocks noGrp="1"/>
          </p:cNvSpPr>
          <p:nvPr>
            <p:ph type="title"/>
          </p:nvPr>
        </p:nvSpPr>
        <p:spPr>
          <a:xfrm>
            <a:off x="0" y="184419"/>
            <a:ext cx="8532440" cy="1323439"/>
          </a:xfrm>
          <a:prstGeom prst="rect">
            <a:avLst/>
          </a:prstGeom>
          <a:solidFill>
            <a:schemeClr val="tx2">
              <a:lumMod val="75000"/>
              <a:alpha val="81000"/>
            </a:schemeClr>
          </a:solidFill>
          <a:ln>
            <a:noFill/>
          </a:ln>
        </p:spPr>
        <p:txBody>
          <a:bodyPr wrap="square">
            <a:spAutoFit/>
          </a:bodyPr>
          <a:lstStyle/>
          <a:p>
            <a:pPr algn="ctr"/>
            <a:endParaRPr lang="en-US" sz="2000" dirty="0" smtClean="0">
              <a:solidFill>
                <a:schemeClr val="bg1"/>
              </a:solidFill>
            </a:endParaRPr>
          </a:p>
          <a:p>
            <a:pPr algn="ctr"/>
            <a:r>
              <a:rPr lang="en-AU" sz="2000" dirty="0" smtClean="0">
                <a:solidFill>
                  <a:schemeClr val="bg1"/>
                </a:solidFill>
                <a:latin typeface="+mj-lt"/>
              </a:rPr>
              <a:t>Markets and Prices</a:t>
            </a:r>
          </a:p>
          <a:p>
            <a:pPr algn="ctr"/>
            <a:r>
              <a:rPr lang="en-AU" sz="2000" dirty="0" smtClean="0">
                <a:solidFill>
                  <a:schemeClr val="bg1"/>
                </a:solidFill>
                <a:latin typeface="+mj-lt"/>
              </a:rPr>
              <a:t>Housing</a:t>
            </a:r>
            <a:br>
              <a:rPr lang="en-AU" sz="2000" dirty="0" smtClean="0">
                <a:solidFill>
                  <a:schemeClr val="bg1"/>
                </a:solidFill>
                <a:latin typeface="+mj-lt"/>
              </a:rPr>
            </a:br>
            <a:endParaRPr lang="en-AU" sz="2000" dirty="0">
              <a:solidFill>
                <a:schemeClr val="bg1"/>
              </a:solidFill>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3652241274"/>
              </p:ext>
            </p:extLst>
          </p:nvPr>
        </p:nvGraphicFramePr>
        <p:xfrm>
          <a:off x="323527" y="2110545"/>
          <a:ext cx="7344817" cy="3046644"/>
        </p:xfrm>
        <a:graphic>
          <a:graphicData uri="http://schemas.openxmlformats.org/drawingml/2006/table">
            <a:tbl>
              <a:tblPr firstRow="1" firstCol="1" bandRow="1">
                <a:tableStyleId>{5C22544A-7EE6-4342-B048-85BDC9FD1C3A}</a:tableStyleId>
              </a:tblPr>
              <a:tblGrid>
                <a:gridCol w="1558404"/>
                <a:gridCol w="2093175"/>
                <a:gridCol w="2093175"/>
                <a:gridCol w="1600063"/>
              </a:tblGrid>
              <a:tr h="338516">
                <a:tc>
                  <a:txBody>
                    <a:bodyPr/>
                    <a:lstStyle/>
                    <a:p>
                      <a:pPr marL="76200" marR="0" indent="0" algn="l">
                        <a:lnSpc>
                          <a:spcPct val="107000"/>
                        </a:lnSpc>
                        <a:spcBef>
                          <a:spcPts val="0"/>
                        </a:spcBef>
                        <a:spcAft>
                          <a:spcPts val="0"/>
                        </a:spcAft>
                      </a:pPr>
                      <a:r>
                        <a:rPr lang="en-US" sz="1200" dirty="0">
                          <a:effectLst/>
                        </a:rPr>
                        <a:t>District Name</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89535" marR="0" indent="0" algn="l">
                        <a:lnSpc>
                          <a:spcPct val="107000"/>
                        </a:lnSpc>
                        <a:spcBef>
                          <a:spcPts val="0"/>
                        </a:spcBef>
                        <a:spcAft>
                          <a:spcPts val="0"/>
                        </a:spcAft>
                      </a:pPr>
                      <a:r>
                        <a:rPr lang="en-US" sz="1200">
                          <a:effectLst/>
                        </a:rPr>
                        <a:t>Before the Conflict</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148590" marR="0" indent="0" algn="l">
                        <a:lnSpc>
                          <a:spcPct val="107000"/>
                        </a:lnSpc>
                        <a:spcBef>
                          <a:spcPts val="0"/>
                        </a:spcBef>
                        <a:spcAft>
                          <a:spcPts val="0"/>
                        </a:spcAft>
                      </a:pPr>
                      <a:r>
                        <a:rPr lang="en-US" sz="1200">
                          <a:effectLst/>
                        </a:rPr>
                        <a:t>After the conflict</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0" marR="0" indent="0" algn="l">
                        <a:lnSpc>
                          <a:spcPct val="107000"/>
                        </a:lnSpc>
                        <a:spcBef>
                          <a:spcPts val="0"/>
                        </a:spcBef>
                        <a:spcAft>
                          <a:spcPts val="0"/>
                        </a:spcAft>
                      </a:pPr>
                      <a:r>
                        <a:rPr lang="en-US" sz="1200">
                          <a:effectLst/>
                        </a:rPr>
                        <a:t>Number of rental</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r>
              <a:tr h="338516">
                <a:tc>
                  <a:txBody>
                    <a:bodyPr/>
                    <a:lstStyle/>
                    <a:p>
                      <a:pPr marL="0" marR="0" indent="0" algn="l">
                        <a:lnSpc>
                          <a:spcPct val="107000"/>
                        </a:lnSpc>
                        <a:spcBef>
                          <a:spcPts val="0"/>
                        </a:spcBef>
                        <a:spcAft>
                          <a:spcPts val="800"/>
                        </a:spcAft>
                      </a:pPr>
                      <a:r>
                        <a:rPr lang="en-US" sz="1200">
                          <a:effectLst/>
                        </a:rPr>
                        <a:t> </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0" marR="0" indent="0" algn="l">
                        <a:lnSpc>
                          <a:spcPct val="107000"/>
                        </a:lnSpc>
                        <a:spcBef>
                          <a:spcPts val="0"/>
                        </a:spcBef>
                        <a:spcAft>
                          <a:spcPts val="0"/>
                        </a:spcAft>
                      </a:pPr>
                      <a:r>
                        <a:rPr lang="en-US" sz="1200">
                          <a:effectLst/>
                        </a:rPr>
                        <a:t>(in Sudanese Pounds)</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0" marR="0" indent="0" algn="l">
                        <a:lnSpc>
                          <a:spcPct val="107000"/>
                        </a:lnSpc>
                        <a:spcBef>
                          <a:spcPts val="0"/>
                        </a:spcBef>
                        <a:spcAft>
                          <a:spcPts val="0"/>
                        </a:spcAft>
                      </a:pPr>
                      <a:r>
                        <a:rPr lang="en-US" sz="1200" dirty="0">
                          <a:effectLst/>
                        </a:rPr>
                        <a:t>(in Sudanese Pounds)</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11430" marR="0" indent="0" algn="l">
                        <a:lnSpc>
                          <a:spcPct val="107000"/>
                        </a:lnSpc>
                        <a:spcBef>
                          <a:spcPts val="0"/>
                        </a:spcBef>
                        <a:spcAft>
                          <a:spcPts val="0"/>
                        </a:spcAft>
                      </a:pPr>
                      <a:r>
                        <a:rPr lang="en-US" sz="1200">
                          <a:effectLst/>
                        </a:rPr>
                        <a:t>INGO properties</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r>
              <a:tr h="338516">
                <a:tc>
                  <a:txBody>
                    <a:bodyPr/>
                    <a:lstStyle/>
                    <a:p>
                      <a:pPr marL="76200" marR="0" indent="0" algn="l">
                        <a:lnSpc>
                          <a:spcPct val="107000"/>
                        </a:lnSpc>
                        <a:spcBef>
                          <a:spcPts val="0"/>
                        </a:spcBef>
                        <a:spcAft>
                          <a:spcPts val="0"/>
                        </a:spcAft>
                      </a:pPr>
                      <a:r>
                        <a:rPr lang="en-US" sz="1200">
                          <a:effectLst/>
                        </a:rPr>
                        <a:t>El-Matar</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458470" marR="0" indent="0" algn="l">
                        <a:lnSpc>
                          <a:spcPct val="107000"/>
                        </a:lnSpc>
                        <a:spcBef>
                          <a:spcPts val="0"/>
                        </a:spcBef>
                        <a:spcAft>
                          <a:spcPts val="0"/>
                        </a:spcAft>
                      </a:pPr>
                      <a:r>
                        <a:rPr lang="en-US" sz="1200">
                          <a:effectLst/>
                        </a:rPr>
                        <a:t>250-600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383540" marR="0" indent="0" algn="l">
                        <a:lnSpc>
                          <a:spcPct val="107000"/>
                        </a:lnSpc>
                        <a:spcBef>
                          <a:spcPts val="0"/>
                        </a:spcBef>
                        <a:spcAft>
                          <a:spcPts val="0"/>
                        </a:spcAft>
                      </a:pPr>
                      <a:r>
                        <a:rPr lang="en-US" sz="1200">
                          <a:effectLst/>
                        </a:rPr>
                        <a:t>2000-6000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0" marR="2540" indent="0" algn="ctr">
                        <a:lnSpc>
                          <a:spcPct val="107000"/>
                        </a:lnSpc>
                        <a:spcBef>
                          <a:spcPts val="0"/>
                        </a:spcBef>
                        <a:spcAft>
                          <a:spcPts val="0"/>
                        </a:spcAft>
                      </a:pPr>
                      <a:r>
                        <a:rPr lang="en-US" sz="1200">
                          <a:effectLst/>
                        </a:rPr>
                        <a:t>61</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r>
              <a:tr h="338516">
                <a:tc>
                  <a:txBody>
                    <a:bodyPr/>
                    <a:lstStyle/>
                    <a:p>
                      <a:pPr marL="76200" marR="0" indent="0" algn="l">
                        <a:lnSpc>
                          <a:spcPct val="107000"/>
                        </a:lnSpc>
                        <a:spcBef>
                          <a:spcPts val="0"/>
                        </a:spcBef>
                        <a:spcAft>
                          <a:spcPts val="0"/>
                        </a:spcAft>
                      </a:pPr>
                      <a:r>
                        <a:rPr lang="en-US" sz="1200">
                          <a:effectLst/>
                        </a:rPr>
                        <a:t>El-Cinema</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458470" marR="0" indent="0" algn="l">
                        <a:lnSpc>
                          <a:spcPct val="107000"/>
                        </a:lnSpc>
                        <a:spcBef>
                          <a:spcPts val="0"/>
                        </a:spcBef>
                        <a:spcAft>
                          <a:spcPts val="0"/>
                        </a:spcAft>
                      </a:pPr>
                      <a:r>
                        <a:rPr lang="en-US" sz="1200" dirty="0">
                          <a:effectLst/>
                        </a:rPr>
                        <a:t>400-600</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383540" marR="0" indent="0" algn="l">
                        <a:lnSpc>
                          <a:spcPct val="107000"/>
                        </a:lnSpc>
                        <a:spcBef>
                          <a:spcPts val="0"/>
                        </a:spcBef>
                        <a:spcAft>
                          <a:spcPts val="0"/>
                        </a:spcAft>
                      </a:pPr>
                      <a:r>
                        <a:rPr lang="en-US" sz="1200">
                          <a:effectLst/>
                        </a:rPr>
                        <a:t>2000-4000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0" marR="2540" indent="0" algn="ctr">
                        <a:lnSpc>
                          <a:spcPct val="107000"/>
                        </a:lnSpc>
                        <a:spcBef>
                          <a:spcPts val="0"/>
                        </a:spcBef>
                        <a:spcAft>
                          <a:spcPts val="0"/>
                        </a:spcAft>
                      </a:pPr>
                      <a:r>
                        <a:rPr lang="en-US" sz="1200">
                          <a:effectLst/>
                        </a:rPr>
                        <a:t>44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r>
              <a:tr h="338516">
                <a:tc>
                  <a:txBody>
                    <a:bodyPr/>
                    <a:lstStyle/>
                    <a:p>
                      <a:pPr marL="76200" marR="0" indent="0" algn="l">
                        <a:lnSpc>
                          <a:spcPct val="107000"/>
                        </a:lnSpc>
                        <a:spcBef>
                          <a:spcPts val="0"/>
                        </a:spcBef>
                        <a:spcAft>
                          <a:spcPts val="0"/>
                        </a:spcAft>
                      </a:pPr>
                      <a:r>
                        <a:rPr lang="en-US" sz="1200">
                          <a:effectLst/>
                        </a:rPr>
                        <a:t>Sham Elnasim</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458470" marR="0" indent="0" algn="l">
                        <a:lnSpc>
                          <a:spcPct val="107000"/>
                        </a:lnSpc>
                        <a:spcBef>
                          <a:spcPts val="0"/>
                        </a:spcBef>
                        <a:spcAft>
                          <a:spcPts val="0"/>
                        </a:spcAft>
                      </a:pPr>
                      <a:r>
                        <a:rPr lang="en-US" sz="1200">
                          <a:effectLst/>
                        </a:rPr>
                        <a:t>300-600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383540" marR="0" indent="0" algn="l">
                        <a:lnSpc>
                          <a:spcPct val="107000"/>
                        </a:lnSpc>
                        <a:spcBef>
                          <a:spcPts val="0"/>
                        </a:spcBef>
                        <a:spcAft>
                          <a:spcPts val="0"/>
                        </a:spcAft>
                      </a:pPr>
                      <a:r>
                        <a:rPr lang="en-US" sz="1200">
                          <a:effectLst/>
                        </a:rPr>
                        <a:t>2000-5000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0" marR="2540" indent="0" algn="ctr">
                        <a:lnSpc>
                          <a:spcPct val="107000"/>
                        </a:lnSpc>
                        <a:spcBef>
                          <a:spcPts val="0"/>
                        </a:spcBef>
                        <a:spcAft>
                          <a:spcPts val="0"/>
                        </a:spcAft>
                      </a:pPr>
                      <a:r>
                        <a:rPr lang="en-US" sz="1200">
                          <a:effectLst/>
                        </a:rPr>
                        <a:t>27</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r>
              <a:tr h="338516">
                <a:tc>
                  <a:txBody>
                    <a:bodyPr/>
                    <a:lstStyle/>
                    <a:p>
                      <a:pPr marL="76200" marR="0" indent="0" algn="l">
                        <a:lnSpc>
                          <a:spcPct val="107000"/>
                        </a:lnSpc>
                        <a:spcBef>
                          <a:spcPts val="0"/>
                        </a:spcBef>
                        <a:spcAft>
                          <a:spcPts val="0"/>
                        </a:spcAft>
                      </a:pPr>
                      <a:r>
                        <a:rPr lang="en-US" sz="1200">
                          <a:effectLst/>
                        </a:rPr>
                        <a:t>El-Nahadah</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458470" marR="0" indent="0" algn="l">
                        <a:lnSpc>
                          <a:spcPct val="107000"/>
                        </a:lnSpc>
                        <a:spcBef>
                          <a:spcPts val="0"/>
                        </a:spcBef>
                        <a:spcAft>
                          <a:spcPts val="0"/>
                        </a:spcAft>
                      </a:pPr>
                      <a:r>
                        <a:rPr lang="en-US" sz="1200">
                          <a:effectLst/>
                        </a:rPr>
                        <a:t>250-500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383540" marR="0" indent="0" algn="l">
                        <a:lnSpc>
                          <a:spcPct val="107000"/>
                        </a:lnSpc>
                        <a:spcBef>
                          <a:spcPts val="0"/>
                        </a:spcBef>
                        <a:spcAft>
                          <a:spcPts val="0"/>
                        </a:spcAft>
                      </a:pPr>
                      <a:r>
                        <a:rPr lang="en-US" sz="1200">
                          <a:effectLst/>
                        </a:rPr>
                        <a:t>2000-4000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0" marR="2540" indent="0" algn="ctr">
                        <a:lnSpc>
                          <a:spcPct val="107000"/>
                        </a:lnSpc>
                        <a:spcBef>
                          <a:spcPts val="0"/>
                        </a:spcBef>
                        <a:spcAft>
                          <a:spcPts val="0"/>
                        </a:spcAft>
                      </a:pPr>
                      <a:r>
                        <a:rPr lang="en-US" sz="1200">
                          <a:effectLst/>
                        </a:rPr>
                        <a:t>24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r>
              <a:tr h="338516">
                <a:tc>
                  <a:txBody>
                    <a:bodyPr/>
                    <a:lstStyle/>
                    <a:p>
                      <a:pPr marL="76200" marR="0" indent="0" algn="l">
                        <a:lnSpc>
                          <a:spcPct val="107000"/>
                        </a:lnSpc>
                        <a:spcBef>
                          <a:spcPts val="0"/>
                        </a:spcBef>
                        <a:spcAft>
                          <a:spcPts val="0"/>
                        </a:spcAft>
                      </a:pPr>
                      <a:r>
                        <a:rPr lang="en-US" sz="1200">
                          <a:effectLst/>
                        </a:rPr>
                        <a:t>El-Jamhuria</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458470" marR="0" indent="0" algn="l">
                        <a:lnSpc>
                          <a:spcPct val="107000"/>
                        </a:lnSpc>
                        <a:spcBef>
                          <a:spcPts val="0"/>
                        </a:spcBef>
                        <a:spcAft>
                          <a:spcPts val="0"/>
                        </a:spcAft>
                      </a:pPr>
                      <a:r>
                        <a:rPr lang="en-US" sz="1200">
                          <a:effectLst/>
                        </a:rPr>
                        <a:t>300-500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383540" marR="0" indent="0" algn="l">
                        <a:lnSpc>
                          <a:spcPct val="107000"/>
                        </a:lnSpc>
                        <a:spcBef>
                          <a:spcPts val="0"/>
                        </a:spcBef>
                        <a:spcAft>
                          <a:spcPts val="0"/>
                        </a:spcAft>
                      </a:pPr>
                      <a:r>
                        <a:rPr lang="en-US" sz="1200" dirty="0">
                          <a:effectLst/>
                        </a:rPr>
                        <a:t>1500-3000</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0" marR="2540" indent="0" algn="ctr">
                        <a:lnSpc>
                          <a:spcPct val="107000"/>
                        </a:lnSpc>
                        <a:spcBef>
                          <a:spcPts val="0"/>
                        </a:spcBef>
                        <a:spcAft>
                          <a:spcPts val="0"/>
                        </a:spcAft>
                      </a:pPr>
                      <a:r>
                        <a:rPr lang="en-US" sz="1200">
                          <a:effectLst/>
                        </a:rPr>
                        <a:t>23</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r>
              <a:tr h="338516">
                <a:tc>
                  <a:txBody>
                    <a:bodyPr/>
                    <a:lstStyle/>
                    <a:p>
                      <a:pPr marL="76200" marR="0" indent="0" algn="l">
                        <a:lnSpc>
                          <a:spcPct val="107000"/>
                        </a:lnSpc>
                        <a:spcBef>
                          <a:spcPts val="0"/>
                        </a:spcBef>
                        <a:spcAft>
                          <a:spcPts val="0"/>
                        </a:spcAft>
                      </a:pPr>
                      <a:r>
                        <a:rPr lang="en-US" sz="1200">
                          <a:effectLst/>
                        </a:rPr>
                        <a:t>El-Mtidat</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457835" marR="0" indent="0" algn="l">
                        <a:lnSpc>
                          <a:spcPct val="107000"/>
                        </a:lnSpc>
                        <a:spcBef>
                          <a:spcPts val="0"/>
                        </a:spcBef>
                        <a:spcAft>
                          <a:spcPts val="0"/>
                        </a:spcAft>
                      </a:pPr>
                      <a:r>
                        <a:rPr lang="en-US" sz="1200">
                          <a:effectLst/>
                        </a:rPr>
                        <a:t>400-500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384175" marR="0" indent="0" algn="l">
                        <a:lnSpc>
                          <a:spcPct val="107000"/>
                        </a:lnSpc>
                        <a:spcBef>
                          <a:spcPts val="0"/>
                        </a:spcBef>
                        <a:spcAft>
                          <a:spcPts val="0"/>
                        </a:spcAft>
                      </a:pPr>
                      <a:r>
                        <a:rPr lang="en-US" sz="1200">
                          <a:effectLst/>
                        </a:rPr>
                        <a:t>1500-3000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0" marR="2540" indent="0" algn="ctr">
                        <a:lnSpc>
                          <a:spcPct val="107000"/>
                        </a:lnSpc>
                        <a:spcBef>
                          <a:spcPts val="0"/>
                        </a:spcBef>
                        <a:spcAft>
                          <a:spcPts val="0"/>
                        </a:spcAft>
                      </a:pPr>
                      <a:r>
                        <a:rPr lang="en-US" sz="1200">
                          <a:effectLst/>
                        </a:rPr>
                        <a:t>13</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r>
              <a:tr h="338516">
                <a:tc>
                  <a:txBody>
                    <a:bodyPr/>
                    <a:lstStyle/>
                    <a:p>
                      <a:pPr marL="76200" marR="0" indent="0" algn="l">
                        <a:lnSpc>
                          <a:spcPct val="107000"/>
                        </a:lnSpc>
                        <a:spcBef>
                          <a:spcPts val="0"/>
                        </a:spcBef>
                        <a:spcAft>
                          <a:spcPts val="0"/>
                        </a:spcAft>
                      </a:pPr>
                      <a:r>
                        <a:rPr lang="en-US" sz="1200">
                          <a:effectLst/>
                        </a:rPr>
                        <a:t>El-Mazad</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457835" marR="0" indent="0" algn="l">
                        <a:lnSpc>
                          <a:spcPct val="107000"/>
                        </a:lnSpc>
                        <a:spcBef>
                          <a:spcPts val="0"/>
                        </a:spcBef>
                        <a:spcAft>
                          <a:spcPts val="0"/>
                        </a:spcAft>
                      </a:pPr>
                      <a:r>
                        <a:rPr lang="en-US" sz="1200">
                          <a:effectLst/>
                        </a:rPr>
                        <a:t>300-500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384175" marR="0" indent="0" algn="l">
                        <a:lnSpc>
                          <a:spcPct val="107000"/>
                        </a:lnSpc>
                        <a:spcBef>
                          <a:spcPts val="0"/>
                        </a:spcBef>
                        <a:spcAft>
                          <a:spcPts val="0"/>
                        </a:spcAft>
                      </a:pPr>
                      <a:r>
                        <a:rPr lang="en-US" sz="1200">
                          <a:effectLst/>
                        </a:rPr>
                        <a:t>1500-2500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c>
                  <a:txBody>
                    <a:bodyPr/>
                    <a:lstStyle/>
                    <a:p>
                      <a:pPr marL="0" marR="2540" indent="0" algn="ctr">
                        <a:lnSpc>
                          <a:spcPct val="107000"/>
                        </a:lnSpc>
                        <a:spcBef>
                          <a:spcPts val="0"/>
                        </a:spcBef>
                        <a:spcAft>
                          <a:spcPts val="0"/>
                        </a:spcAft>
                      </a:pPr>
                      <a:r>
                        <a:rPr lang="en-US" sz="1200" dirty="0">
                          <a:effectLst/>
                        </a:rPr>
                        <a:t>5</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0" marR="73025" marT="24130" marB="0"/>
                </a:tc>
              </a:tr>
            </a:tbl>
          </a:graphicData>
        </a:graphic>
      </p:graphicFrame>
      <p:sp>
        <p:nvSpPr>
          <p:cNvPr id="8" name="Rectangle 2"/>
          <p:cNvSpPr>
            <a:spLocks noChangeArrowheads="1"/>
          </p:cNvSpPr>
          <p:nvPr/>
        </p:nvSpPr>
        <p:spPr bwMode="auto">
          <a:xfrm>
            <a:off x="1187624" y="580526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anose="020B0604020202020204" pitchFamily="34" charset="0"/>
                <a:ea typeface="Cambria" panose="02040503050406030204" pitchFamily="18" charset="0"/>
                <a:cs typeface="Cambria" panose="02040503050406030204" pitchFamily="18" charset="0"/>
              </a:rPr>
              <a:t>Table 3: Rental property pricing and location</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smtClean="0">
                <a:ln>
                  <a:noFill/>
                </a:ln>
                <a:solidFill>
                  <a:srgbClr val="000000"/>
                </a:solidFill>
                <a:effectLst/>
                <a:latin typeface="Arial" panose="020B0604020202020204" pitchFamily="34" charset="0"/>
                <a:ea typeface="Cambria" panose="02040503050406030204" pitchFamily="18" charset="0"/>
                <a:cs typeface="Cambria" panose="02040503050406030204" pitchFamily="18" charset="0"/>
              </a:rPr>
              <a:t>Source: USF, Economic Geography of Conflict in Darfur Research Project</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78095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274638"/>
            <a:ext cx="7416824" cy="6322714"/>
          </a:xfrm>
        </p:spPr>
      </p:pic>
    </p:spTree>
    <p:extLst>
      <p:ext uri="{BB962C8B-B14F-4D97-AF65-F5344CB8AC3E}">
        <p14:creationId xmlns:p14="http://schemas.microsoft.com/office/powerpoint/2010/main" val="3530073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620000" cy="5257800"/>
          </a:xfrm>
        </p:spPr>
        <p:txBody>
          <a:bodyPr>
            <a:normAutofit/>
          </a:bodyPr>
          <a:lstStyle/>
          <a:p>
            <a:pPr marL="114300" indent="0">
              <a:buNone/>
            </a:pPr>
            <a:r>
              <a:rPr lang="en-US" sz="1800" dirty="0" smtClean="0">
                <a:latin typeface="+mj-lt"/>
              </a:rPr>
              <a:t>No methodological magic bullet, but … considering the potential impacts of large scale flows of people (markets, prices, informal remittances, security, land use and environmental effects) there are some methods we found helpful:</a:t>
            </a:r>
          </a:p>
          <a:p>
            <a:pPr marL="114300" indent="0">
              <a:buNone/>
            </a:pPr>
            <a:endParaRPr lang="en-US" sz="1800" u="sng" dirty="0">
              <a:latin typeface="+mj-lt"/>
            </a:endParaRPr>
          </a:p>
          <a:p>
            <a:pPr marL="114300" indent="0">
              <a:buNone/>
            </a:pPr>
            <a:r>
              <a:rPr lang="en-US" sz="1800" u="sng" dirty="0" smtClean="0">
                <a:latin typeface="+mj-lt"/>
              </a:rPr>
              <a:t>Markets and Prices</a:t>
            </a:r>
          </a:p>
          <a:p>
            <a:pPr marL="114300" indent="0">
              <a:buNone/>
            </a:pPr>
            <a:r>
              <a:rPr lang="en-US" sz="1800" dirty="0" smtClean="0">
                <a:latin typeface="+mj-lt"/>
              </a:rPr>
              <a:t>Quantitative analysis - regression , descriptive stats (SECONDARY) </a:t>
            </a:r>
          </a:p>
          <a:p>
            <a:pPr marL="114300" indent="0">
              <a:buNone/>
            </a:pPr>
            <a:r>
              <a:rPr lang="en-US" sz="1800" dirty="0" smtClean="0">
                <a:latin typeface="+mj-lt"/>
              </a:rPr>
              <a:t>Household Surveys (PRIMARY) </a:t>
            </a:r>
          </a:p>
          <a:p>
            <a:pPr marL="114300" indent="0">
              <a:buNone/>
            </a:pPr>
            <a:r>
              <a:rPr lang="en-US" sz="1800" dirty="0" smtClean="0">
                <a:latin typeface="+mj-lt"/>
              </a:rPr>
              <a:t>Interviews and Ethnography to obtain information about aid substitution effects, changes to prices of housing, niche markets (PRIMARY)  </a:t>
            </a:r>
          </a:p>
          <a:p>
            <a:pPr marL="114300" indent="0">
              <a:buNone/>
            </a:pPr>
            <a:endParaRPr lang="en-US" sz="1800" dirty="0" smtClean="0">
              <a:latin typeface="+mj-lt"/>
            </a:endParaRPr>
          </a:p>
          <a:p>
            <a:pPr marL="114300" indent="0">
              <a:buNone/>
            </a:pPr>
            <a:r>
              <a:rPr lang="en-US" sz="1800" dirty="0" smtClean="0">
                <a:latin typeface="+mj-lt"/>
              </a:rPr>
              <a:t>N.B. Remote management of fieldwork teams an option in poor security situations, where teams can be brought outside for training.  </a:t>
            </a:r>
          </a:p>
          <a:p>
            <a:pPr marL="114300" indent="0">
              <a:buNone/>
            </a:pPr>
            <a:endParaRPr lang="en-US" sz="1800" dirty="0">
              <a:latin typeface="+mj-lt"/>
            </a:endParaRPr>
          </a:p>
          <a:p>
            <a:pPr marL="114300" indent="0">
              <a:buNone/>
            </a:pPr>
            <a:r>
              <a:rPr lang="en-US" sz="1800" u="sng" dirty="0" smtClean="0">
                <a:latin typeface="+mj-lt"/>
              </a:rPr>
              <a:t>Remittances</a:t>
            </a:r>
          </a:p>
          <a:p>
            <a:pPr marL="114300" indent="0">
              <a:buNone/>
            </a:pPr>
            <a:r>
              <a:rPr lang="en-US" sz="1800" dirty="0" smtClean="0">
                <a:latin typeface="+mj-lt"/>
              </a:rPr>
              <a:t>Qualitative fieldwork and surveys  (PRIMARY)</a:t>
            </a:r>
          </a:p>
          <a:p>
            <a:pPr marL="114300" indent="0">
              <a:buNone/>
            </a:pPr>
            <a:endParaRPr lang="en-US" sz="1600" dirty="0">
              <a:latin typeface="+mj-lt"/>
            </a:endParaRPr>
          </a:p>
          <a:p>
            <a:pPr marL="114300" indent="0">
              <a:buNone/>
            </a:pPr>
            <a:endParaRPr lang="en-US" sz="1900" dirty="0" smtClean="0">
              <a:latin typeface="+mj-lt"/>
            </a:endParaRPr>
          </a:p>
          <a:p>
            <a:pPr marL="114300" indent="0">
              <a:buNone/>
            </a:pPr>
            <a:endParaRPr lang="en-US" sz="1900" dirty="0" smtClean="0">
              <a:latin typeface="+mj-lt"/>
            </a:endParaRPr>
          </a:p>
          <a:p>
            <a:pPr marL="114300" indent="0">
              <a:buNone/>
            </a:pPr>
            <a:endParaRPr lang="en-US" sz="1800" u="sng" dirty="0" smtClean="0">
              <a:latin typeface="+mj-lt"/>
            </a:endParaRPr>
          </a:p>
          <a:p>
            <a:pPr marL="114300" indent="0">
              <a:buNone/>
            </a:pPr>
            <a:endParaRPr lang="en-US" sz="1800" u="sng" dirty="0">
              <a:latin typeface="+mj-lt"/>
            </a:endParaRPr>
          </a:p>
          <a:p>
            <a:pPr marL="114300" indent="0">
              <a:buNone/>
            </a:pPr>
            <a:endParaRPr lang="en-US" sz="1900" dirty="0">
              <a:latin typeface="+mj-lt"/>
            </a:endParaRPr>
          </a:p>
          <a:p>
            <a:pPr marL="114300" indent="0">
              <a:buNone/>
            </a:pPr>
            <a:endParaRPr lang="en-US" dirty="0" smtClean="0"/>
          </a:p>
          <a:p>
            <a:endParaRPr lang="en-US" sz="1800" dirty="0" smtClean="0">
              <a:latin typeface="+mj-lt"/>
            </a:endParaRPr>
          </a:p>
        </p:txBody>
      </p:sp>
      <p:sp>
        <p:nvSpPr>
          <p:cNvPr id="4" name="Title 5"/>
          <p:cNvSpPr>
            <a:spLocks noGrp="1"/>
          </p:cNvSpPr>
          <p:nvPr>
            <p:ph type="title"/>
          </p:nvPr>
        </p:nvSpPr>
        <p:spPr>
          <a:xfrm>
            <a:off x="25742" y="167431"/>
            <a:ext cx="8532440" cy="1323439"/>
          </a:xfrm>
          <a:prstGeom prst="rect">
            <a:avLst/>
          </a:prstGeom>
          <a:solidFill>
            <a:schemeClr val="tx2">
              <a:lumMod val="75000"/>
              <a:alpha val="81000"/>
            </a:schemeClr>
          </a:solidFill>
          <a:ln>
            <a:noFill/>
          </a:ln>
        </p:spPr>
        <p:txBody>
          <a:bodyPr wrap="square">
            <a:spAutoFit/>
          </a:bodyPr>
          <a:lstStyle/>
          <a:p>
            <a:pPr algn="ctr"/>
            <a:r>
              <a:rPr lang="en-US" sz="2000" dirty="0" smtClean="0">
                <a:solidFill>
                  <a:schemeClr val="bg1"/>
                </a:solidFill>
              </a:rPr>
              <a:t/>
            </a:r>
            <a:br>
              <a:rPr lang="en-US" sz="2000" dirty="0" smtClean="0">
                <a:solidFill>
                  <a:schemeClr val="bg1"/>
                </a:solidFill>
              </a:rPr>
            </a:br>
            <a:r>
              <a:rPr lang="en-US" sz="2000" dirty="0" smtClean="0">
                <a:solidFill>
                  <a:schemeClr val="bg1"/>
                </a:solidFill>
              </a:rPr>
              <a:t>Methods and  Lessons learnt</a:t>
            </a:r>
            <a:br>
              <a:rPr lang="en-US" sz="2000" dirty="0" smtClean="0">
                <a:solidFill>
                  <a:schemeClr val="bg1"/>
                </a:solidFill>
              </a:rPr>
            </a:br>
            <a:r>
              <a:rPr lang="en-US" sz="2000" dirty="0">
                <a:solidFill>
                  <a:schemeClr val="bg1"/>
                </a:solidFill>
              </a:rPr>
              <a:t/>
            </a:r>
            <a:br>
              <a:rPr lang="en-US" sz="2000" dirty="0">
                <a:solidFill>
                  <a:schemeClr val="bg1"/>
                </a:solidFill>
              </a:rPr>
            </a:br>
            <a:endParaRPr lang="en-US" sz="2000" dirty="0" smtClean="0">
              <a:solidFill>
                <a:schemeClr val="bg1"/>
              </a:solidFill>
            </a:endParaRPr>
          </a:p>
        </p:txBody>
      </p:sp>
    </p:spTree>
    <p:extLst>
      <p:ext uri="{BB962C8B-B14F-4D97-AF65-F5344CB8AC3E}">
        <p14:creationId xmlns:p14="http://schemas.microsoft.com/office/powerpoint/2010/main" val="265150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114300" indent="0">
              <a:buNone/>
            </a:pPr>
            <a:r>
              <a:rPr lang="en-US" sz="1800" u="sng" dirty="0" smtClean="0">
                <a:latin typeface="+mj-lt"/>
              </a:rPr>
              <a:t>Changes </a:t>
            </a:r>
            <a:r>
              <a:rPr lang="en-US" sz="1800" u="sng" dirty="0">
                <a:latin typeface="+mj-lt"/>
              </a:rPr>
              <a:t>to Land Use and Environment </a:t>
            </a:r>
          </a:p>
          <a:p>
            <a:pPr marL="114300" indent="0">
              <a:buNone/>
            </a:pPr>
            <a:endParaRPr lang="en-US" sz="1800" u="sng" dirty="0">
              <a:latin typeface="+mj-lt"/>
            </a:endParaRPr>
          </a:p>
          <a:p>
            <a:pPr marL="114300" indent="0">
              <a:buNone/>
            </a:pPr>
            <a:r>
              <a:rPr lang="en-US" sz="1800" dirty="0">
                <a:latin typeface="+mj-lt"/>
              </a:rPr>
              <a:t>For understandings of spatial change and land use, analysis of Landsat images</a:t>
            </a:r>
            <a:r>
              <a:rPr lang="en-US" sz="1800" u="sng" dirty="0">
                <a:latin typeface="+mj-lt"/>
              </a:rPr>
              <a:t> </a:t>
            </a:r>
            <a:r>
              <a:rPr lang="en-US" sz="1800" dirty="0">
                <a:latin typeface="+mj-lt"/>
              </a:rPr>
              <a:t>(SECONDARY) </a:t>
            </a:r>
            <a:endParaRPr lang="en-US" sz="1800" dirty="0" smtClean="0">
              <a:latin typeface="+mj-lt"/>
            </a:endParaRPr>
          </a:p>
          <a:p>
            <a:pPr marL="114300" indent="0">
              <a:buNone/>
            </a:pPr>
            <a:r>
              <a:rPr lang="en-US" sz="1800" dirty="0" smtClean="0">
                <a:latin typeface="+mj-lt"/>
              </a:rPr>
              <a:t>Enhanced Vegetation Indices (EVI) (SECONDARY)</a:t>
            </a:r>
            <a:endParaRPr lang="en-US" sz="1800" dirty="0">
              <a:latin typeface="+mj-lt"/>
            </a:endParaRPr>
          </a:p>
          <a:p>
            <a:pPr marL="114300" indent="0">
              <a:buNone/>
            </a:pPr>
            <a:r>
              <a:rPr lang="en-US" sz="1800" dirty="0">
                <a:latin typeface="+mj-lt"/>
              </a:rPr>
              <a:t>Land Use, Land Cover, Landsat and MODIS satellite. ( MODIS more sensitive to canopy change and more useful for  arid areas) (SECONDARY)</a:t>
            </a:r>
          </a:p>
          <a:p>
            <a:pPr marL="114300" indent="0">
              <a:buNone/>
            </a:pPr>
            <a:r>
              <a:rPr lang="en-US" sz="1800" dirty="0">
                <a:latin typeface="+mj-lt"/>
              </a:rPr>
              <a:t>Qualitative Fieldwork to fill in gaps about why this is happening (i.e. land abandonment, brick making, firewood collection, political changes, presence of aid workers  and so on</a:t>
            </a:r>
            <a:r>
              <a:rPr lang="en-US" sz="1800" dirty="0" smtClean="0">
                <a:latin typeface="+mj-lt"/>
              </a:rPr>
              <a:t>)(PRIMARY)   </a:t>
            </a:r>
            <a:endParaRPr lang="en-US" sz="1800" dirty="0">
              <a:latin typeface="+mj-lt"/>
            </a:endParaRPr>
          </a:p>
          <a:p>
            <a:pPr marL="114300" indent="0">
              <a:buNone/>
            </a:pPr>
            <a:endParaRPr lang="en-US" sz="1800" dirty="0">
              <a:latin typeface="+mj-lt"/>
            </a:endParaRPr>
          </a:p>
          <a:p>
            <a:pPr marL="114300" indent="0">
              <a:buNone/>
            </a:pPr>
            <a:r>
              <a:rPr lang="en-US" sz="1800" u="sng" dirty="0" smtClean="0">
                <a:latin typeface="+mj-lt"/>
              </a:rPr>
              <a:t>Morphology, Population Dispersal and Security Issues</a:t>
            </a:r>
          </a:p>
          <a:p>
            <a:endParaRPr lang="en-US" sz="1800" u="sng" dirty="0" smtClean="0">
              <a:latin typeface="+mj-lt"/>
            </a:endParaRPr>
          </a:p>
          <a:p>
            <a:pPr marL="114300" indent="0">
              <a:buNone/>
            </a:pPr>
            <a:r>
              <a:rPr lang="en-US" sz="1800" dirty="0" smtClean="0">
                <a:latin typeface="+mj-lt"/>
              </a:rPr>
              <a:t>Landsat Analysis for Morphology  (SECONDARY)</a:t>
            </a:r>
          </a:p>
          <a:p>
            <a:pPr marL="114300" indent="0">
              <a:buNone/>
            </a:pPr>
            <a:r>
              <a:rPr lang="en-US" sz="1800" dirty="0" smtClean="0">
                <a:latin typeface="+mj-lt"/>
              </a:rPr>
              <a:t>Qualitative Fieldwork for population dispersal and understandings of changes to security (general) and risk (individual) (PRIMARY)</a:t>
            </a:r>
            <a:endParaRPr lang="en-US" sz="1800" dirty="0">
              <a:latin typeface="+mj-lt"/>
            </a:endParaRPr>
          </a:p>
          <a:p>
            <a:endParaRPr lang="en-US" sz="2400" dirty="0" smtClean="0"/>
          </a:p>
          <a:p>
            <a:endParaRPr lang="en-US" dirty="0"/>
          </a:p>
        </p:txBody>
      </p:sp>
      <p:sp>
        <p:nvSpPr>
          <p:cNvPr id="4" name="Title 5"/>
          <p:cNvSpPr>
            <a:spLocks noGrp="1"/>
          </p:cNvSpPr>
          <p:nvPr>
            <p:ph type="title"/>
          </p:nvPr>
        </p:nvSpPr>
        <p:spPr>
          <a:xfrm>
            <a:off x="25742" y="167431"/>
            <a:ext cx="8532440" cy="1323439"/>
          </a:xfrm>
          <a:prstGeom prst="rect">
            <a:avLst/>
          </a:prstGeom>
          <a:solidFill>
            <a:schemeClr val="tx2">
              <a:lumMod val="75000"/>
              <a:alpha val="81000"/>
            </a:schemeClr>
          </a:solidFill>
          <a:ln>
            <a:noFill/>
          </a:ln>
        </p:spPr>
        <p:txBody>
          <a:bodyPr wrap="square">
            <a:spAutoFit/>
          </a:bodyPr>
          <a:lstStyle/>
          <a:p>
            <a:pPr algn="ctr"/>
            <a:r>
              <a:rPr lang="en-US" sz="2000" dirty="0" smtClean="0">
                <a:solidFill>
                  <a:schemeClr val="bg1"/>
                </a:solidFill>
              </a:rPr>
              <a:t/>
            </a:r>
            <a:br>
              <a:rPr lang="en-US" sz="2000" dirty="0" smtClean="0">
                <a:solidFill>
                  <a:schemeClr val="bg1"/>
                </a:solidFill>
              </a:rPr>
            </a:br>
            <a:r>
              <a:rPr lang="en-US" sz="2000" dirty="0" smtClean="0">
                <a:solidFill>
                  <a:schemeClr val="bg1"/>
                </a:solidFill>
              </a:rPr>
              <a:t>Methodological Lessons learnt</a:t>
            </a:r>
            <a:br>
              <a:rPr lang="en-US" sz="2000" dirty="0" smtClean="0">
                <a:solidFill>
                  <a:schemeClr val="bg1"/>
                </a:solidFill>
              </a:rPr>
            </a:br>
            <a:r>
              <a:rPr lang="en-US" sz="2000" dirty="0">
                <a:solidFill>
                  <a:schemeClr val="bg1"/>
                </a:solidFill>
              </a:rPr>
              <a:t/>
            </a:r>
            <a:br>
              <a:rPr lang="en-US" sz="2000" dirty="0">
                <a:solidFill>
                  <a:schemeClr val="bg1"/>
                </a:solidFill>
              </a:rPr>
            </a:br>
            <a:endParaRPr lang="en-US" sz="2000" dirty="0" smtClean="0">
              <a:solidFill>
                <a:schemeClr val="bg1"/>
              </a:solidFill>
            </a:endParaRPr>
          </a:p>
        </p:txBody>
      </p:sp>
    </p:spTree>
    <p:extLst>
      <p:ext uri="{BB962C8B-B14F-4D97-AF65-F5344CB8AC3E}">
        <p14:creationId xmlns:p14="http://schemas.microsoft.com/office/powerpoint/2010/main" val="690961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3567"/>
            <a:ext cx="8460432" cy="1015663"/>
          </a:xfrm>
          <a:prstGeom prst="rect">
            <a:avLst/>
          </a:prstGeom>
          <a:solidFill>
            <a:schemeClr val="tx2">
              <a:lumMod val="75000"/>
              <a:alpha val="81000"/>
            </a:schemeClr>
          </a:solidFill>
          <a:ln>
            <a:noFill/>
          </a:ln>
        </p:spPr>
        <p:txBody>
          <a:bodyPr wrap="square">
            <a:spAutoFit/>
          </a:bodyPr>
          <a:lstStyle/>
          <a:p>
            <a:pPr algn="ctr"/>
            <a:endParaRPr lang="en-US" sz="2000" dirty="0" smtClean="0">
              <a:solidFill>
                <a:schemeClr val="bg1"/>
              </a:solidFill>
            </a:endParaRPr>
          </a:p>
          <a:p>
            <a:pPr algn="ctr"/>
            <a:r>
              <a:rPr lang="en-AU" sz="2000" dirty="0" err="1" smtClean="0">
                <a:solidFill>
                  <a:schemeClr val="bg1"/>
                </a:solidFill>
                <a:latin typeface="+mj-lt"/>
              </a:rPr>
              <a:t>Nyala</a:t>
            </a:r>
            <a:r>
              <a:rPr lang="en-AU" sz="2000" dirty="0" smtClean="0">
                <a:solidFill>
                  <a:schemeClr val="bg1"/>
                </a:solidFill>
                <a:latin typeface="+mj-lt"/>
              </a:rPr>
              <a:t>, South Darfur </a:t>
            </a:r>
          </a:p>
          <a:p>
            <a:pPr algn="ctr"/>
            <a:endParaRPr lang="en-AU" sz="2000" dirty="0">
              <a:solidFill>
                <a:schemeClr val="bg1"/>
              </a:solidFill>
              <a:latin typeface="+mj-lt"/>
            </a:endParaRPr>
          </a:p>
        </p:txBody>
      </p:sp>
      <p:pic>
        <p:nvPicPr>
          <p:cNvPr id="2053" name="Picture 5" descr="\\INFPWFS1402.ad.unsw.edu.au\Staff111$\z3504545\My Pictures\62301-050-E526E8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219230"/>
            <a:ext cx="5904656" cy="563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311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03567"/>
            <a:ext cx="8460432" cy="1015663"/>
          </a:xfrm>
          <a:prstGeom prst="rect">
            <a:avLst/>
          </a:prstGeom>
          <a:solidFill>
            <a:schemeClr val="tx2">
              <a:lumMod val="75000"/>
              <a:alpha val="81000"/>
            </a:schemeClr>
          </a:solidFill>
          <a:ln>
            <a:noFill/>
          </a:ln>
        </p:spPr>
        <p:txBody>
          <a:bodyPr wrap="square">
            <a:spAutoFit/>
          </a:bodyPr>
          <a:lstStyle/>
          <a:p>
            <a:pPr algn="ctr"/>
            <a:endParaRPr lang="en-US" sz="2000" dirty="0" smtClean="0">
              <a:solidFill>
                <a:schemeClr val="bg1"/>
              </a:solidFill>
            </a:endParaRPr>
          </a:p>
          <a:p>
            <a:pPr algn="ctr"/>
            <a:r>
              <a:rPr lang="en-US" sz="2000" dirty="0" smtClean="0">
                <a:solidFill>
                  <a:schemeClr val="bg1"/>
                </a:solidFill>
                <a:latin typeface="+mj-lt"/>
              </a:rPr>
              <a:t>Country</a:t>
            </a:r>
            <a:r>
              <a:rPr lang="en-US" sz="2000" dirty="0">
                <a:solidFill>
                  <a:schemeClr val="bg1"/>
                </a:solidFill>
                <a:latin typeface="+mj-lt"/>
              </a:rPr>
              <a:t>, Camp or </a:t>
            </a:r>
            <a:r>
              <a:rPr lang="en-US" sz="2000" dirty="0" smtClean="0">
                <a:solidFill>
                  <a:schemeClr val="bg1"/>
                </a:solidFill>
                <a:latin typeface="+mj-lt"/>
              </a:rPr>
              <a:t>Out </a:t>
            </a:r>
            <a:r>
              <a:rPr lang="en-US" sz="2000" dirty="0">
                <a:solidFill>
                  <a:schemeClr val="bg1"/>
                </a:solidFill>
                <a:latin typeface="+mj-lt"/>
              </a:rPr>
              <a:t>of </a:t>
            </a:r>
            <a:r>
              <a:rPr lang="en-US" sz="2000" dirty="0" smtClean="0">
                <a:solidFill>
                  <a:schemeClr val="bg1"/>
                </a:solidFill>
                <a:latin typeface="+mj-lt"/>
              </a:rPr>
              <a:t>Camp</a:t>
            </a:r>
            <a:r>
              <a:rPr lang="en-US" sz="2000" dirty="0">
                <a:solidFill>
                  <a:schemeClr val="bg1"/>
                </a:solidFill>
                <a:latin typeface="+mj-lt"/>
              </a:rPr>
              <a:t>; </a:t>
            </a:r>
            <a:r>
              <a:rPr lang="en-US" sz="2000" dirty="0" smtClean="0">
                <a:solidFill>
                  <a:schemeClr val="bg1"/>
                </a:solidFill>
                <a:latin typeface="+mj-lt"/>
              </a:rPr>
              <a:t>Urban </a:t>
            </a:r>
            <a:r>
              <a:rPr lang="en-US" sz="2000" dirty="0">
                <a:solidFill>
                  <a:schemeClr val="bg1"/>
                </a:solidFill>
                <a:latin typeface="+mj-lt"/>
              </a:rPr>
              <a:t>or </a:t>
            </a:r>
            <a:r>
              <a:rPr lang="en-US" sz="2000" dirty="0" smtClean="0">
                <a:solidFill>
                  <a:schemeClr val="bg1"/>
                </a:solidFill>
                <a:latin typeface="+mj-lt"/>
              </a:rPr>
              <a:t>Rural Setting</a:t>
            </a:r>
          </a:p>
          <a:p>
            <a:pPr algn="ctr"/>
            <a:endParaRPr lang="en-AU" sz="2000" dirty="0">
              <a:solidFill>
                <a:schemeClr val="bg1"/>
              </a:solidFill>
              <a:latin typeface="+mj-lt"/>
            </a:endParaRPr>
          </a:p>
        </p:txBody>
      </p:sp>
      <p:sp>
        <p:nvSpPr>
          <p:cNvPr id="13" name="Content Placeholder 12"/>
          <p:cNvSpPr>
            <a:spLocks noGrp="1"/>
          </p:cNvSpPr>
          <p:nvPr>
            <p:ph idx="1"/>
          </p:nvPr>
        </p:nvSpPr>
        <p:spPr/>
        <p:txBody>
          <a:bodyPr/>
          <a:lstStyle/>
          <a:p>
            <a:endParaRPr lang="en-AU" sz="1800" dirty="0" smtClean="0">
              <a:solidFill>
                <a:schemeClr val="tx2">
                  <a:lumMod val="75000"/>
                </a:schemeClr>
              </a:solidFill>
              <a:latin typeface="+mj-lt"/>
            </a:endParaRPr>
          </a:p>
          <a:p>
            <a:endParaRPr lang="en-AU" sz="1800" dirty="0">
              <a:solidFill>
                <a:schemeClr val="tx2">
                  <a:lumMod val="75000"/>
                </a:schemeClr>
              </a:solidFill>
              <a:latin typeface="+mj-lt"/>
            </a:endParaRPr>
          </a:p>
          <a:p>
            <a:r>
              <a:rPr lang="en-AU" sz="1800" dirty="0" smtClean="0">
                <a:solidFill>
                  <a:schemeClr val="tx2">
                    <a:lumMod val="75000"/>
                  </a:schemeClr>
                </a:solidFill>
                <a:latin typeface="+mj-lt"/>
              </a:rPr>
              <a:t>Sudan, camp and non-camp, urban setting, IDPs.</a:t>
            </a:r>
          </a:p>
          <a:p>
            <a:r>
              <a:rPr lang="en-AU" sz="1800" dirty="0" smtClean="0">
                <a:solidFill>
                  <a:schemeClr val="tx2">
                    <a:lumMod val="75000"/>
                  </a:schemeClr>
                </a:solidFill>
                <a:latin typeface="+mj-lt"/>
              </a:rPr>
              <a:t>During the conflict Nyala was a logistical nerve </a:t>
            </a:r>
            <a:r>
              <a:rPr lang="en-AU" sz="1800" dirty="0" err="1" smtClean="0">
                <a:solidFill>
                  <a:schemeClr val="tx2">
                    <a:lumMod val="75000"/>
                  </a:schemeClr>
                </a:solidFill>
                <a:latin typeface="+mj-lt"/>
              </a:rPr>
              <a:t>center</a:t>
            </a:r>
            <a:r>
              <a:rPr lang="en-AU" sz="1800" dirty="0" smtClean="0">
                <a:solidFill>
                  <a:schemeClr val="tx2">
                    <a:lumMod val="75000"/>
                  </a:schemeClr>
                </a:solidFill>
                <a:latin typeface="+mj-lt"/>
              </a:rPr>
              <a:t> due to presence of the airstrip and large humanitarian infrastructure. Rail linkages, which started in 1962, were non-functioning 2003 to 2013.</a:t>
            </a:r>
          </a:p>
          <a:p>
            <a:r>
              <a:rPr lang="en-AU" sz="1800" dirty="0" smtClean="0">
                <a:solidFill>
                  <a:schemeClr val="tx2">
                    <a:lumMod val="75000"/>
                  </a:schemeClr>
                </a:solidFill>
                <a:latin typeface="+mj-lt"/>
              </a:rPr>
              <a:t>Study involved camp and non-camp residents because IDPs are located in camps that encircle the town as well as living in the city. C</a:t>
            </a:r>
            <a:r>
              <a:rPr lang="en-US" altLang="en-US" sz="1800" dirty="0" smtClean="0">
                <a:latin typeface="+mj-lt"/>
              </a:rPr>
              <a:t>amps </a:t>
            </a:r>
            <a:r>
              <a:rPr lang="en-US" altLang="en-US" sz="1800" dirty="0">
                <a:latin typeface="+mj-lt"/>
              </a:rPr>
              <a:t>are either </a:t>
            </a:r>
            <a:r>
              <a:rPr lang="en-US" altLang="en-US" sz="1800" dirty="0" smtClean="0">
                <a:latin typeface="+mj-lt"/>
              </a:rPr>
              <a:t>just outside city boundaries  or are structurally </a:t>
            </a:r>
            <a:r>
              <a:rPr lang="en-US" altLang="en-US" sz="1800" dirty="0">
                <a:latin typeface="+mj-lt"/>
              </a:rPr>
              <a:t>intact yet the city has grown out to reach </a:t>
            </a:r>
            <a:r>
              <a:rPr lang="en-US" altLang="en-US" sz="1800" dirty="0" smtClean="0">
                <a:latin typeface="+mj-lt"/>
              </a:rPr>
              <a:t>them. Those who live within the city often live with relatives or they live in makeshift  housing at the </a:t>
            </a:r>
            <a:r>
              <a:rPr lang="en-US" altLang="en-US" sz="1800" dirty="0" err="1" smtClean="0">
                <a:latin typeface="+mj-lt"/>
              </a:rPr>
              <a:t>peri</a:t>
            </a:r>
            <a:r>
              <a:rPr lang="en-US" altLang="en-US" sz="1800" dirty="0" smtClean="0">
                <a:latin typeface="+mj-lt"/>
              </a:rPr>
              <a:t>-urban edge</a:t>
            </a:r>
            <a:r>
              <a:rPr lang="en-US" altLang="en-US" sz="1800" dirty="0" smtClean="0"/>
              <a:t>. </a:t>
            </a:r>
            <a:endParaRPr lang="en-AU" sz="1800" dirty="0">
              <a:solidFill>
                <a:schemeClr val="tx2">
                  <a:lumMod val="75000"/>
                </a:schemeClr>
              </a:solidFill>
            </a:endParaRPr>
          </a:p>
          <a:p>
            <a:endParaRPr lang="en-AU" sz="1800" dirty="0" smtClean="0">
              <a:solidFill>
                <a:schemeClr val="tx2">
                  <a:lumMod val="75000"/>
                </a:schemeClr>
              </a:solidFill>
            </a:endParaRPr>
          </a:p>
          <a:p>
            <a:pPr marL="114300" indent="0">
              <a:buNone/>
            </a:pPr>
            <a:endParaRPr lang="en-AU" sz="1800" dirty="0" smtClean="0">
              <a:solidFill>
                <a:schemeClr val="tx2">
                  <a:lumMod val="75000"/>
                </a:schemeClr>
              </a:solidFill>
            </a:endParaRPr>
          </a:p>
          <a:p>
            <a:pPr marL="114300" indent="0">
              <a:buNone/>
            </a:pPr>
            <a:endParaRPr lang="en-AU" sz="1800" dirty="0">
              <a:solidFill>
                <a:schemeClr val="tx2">
                  <a:lumMod val="75000"/>
                </a:schemeClr>
              </a:solidFill>
            </a:endParaRPr>
          </a:p>
          <a:p>
            <a:pPr marL="114300" indent="0">
              <a:buNone/>
            </a:pPr>
            <a:endParaRPr lang="en-AU" sz="1800" dirty="0">
              <a:solidFill>
                <a:schemeClr val="tx2">
                  <a:lumMod val="75000"/>
                </a:schemeClr>
              </a:solidFill>
            </a:endParaRPr>
          </a:p>
        </p:txBody>
      </p:sp>
    </p:spTree>
    <p:extLst>
      <p:ext uri="{BB962C8B-B14F-4D97-AF65-F5344CB8AC3E}">
        <p14:creationId xmlns:p14="http://schemas.microsoft.com/office/powerpoint/2010/main" val="2854204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4300" indent="0">
              <a:buNone/>
            </a:pPr>
            <a:r>
              <a:rPr lang="en-US" sz="1800" dirty="0" smtClean="0">
                <a:latin typeface="+mj-lt"/>
              </a:rPr>
              <a:t>To understand the effect of inflows of aid and IDPs on the host             community paying particular attention to:</a:t>
            </a:r>
          </a:p>
          <a:p>
            <a:endParaRPr lang="en-US" sz="1800" dirty="0" smtClean="0">
              <a:latin typeface="+mj-lt"/>
            </a:endParaRPr>
          </a:p>
          <a:p>
            <a:pPr marL="925830" lvl="1" indent="-514350">
              <a:buFont typeface="+mj-lt"/>
              <a:buAutoNum type="romanLcPeriod"/>
            </a:pPr>
            <a:r>
              <a:rPr lang="en-US" sz="1800" dirty="0" smtClean="0">
                <a:latin typeface="+mj-lt"/>
              </a:rPr>
              <a:t>Changes to prices and markets:  Grain and other staples, labor markets, housing markets</a:t>
            </a:r>
          </a:p>
          <a:p>
            <a:pPr marL="925830" lvl="1" indent="-514350">
              <a:buFont typeface="+mj-lt"/>
              <a:buAutoNum type="romanLcPeriod"/>
            </a:pPr>
            <a:r>
              <a:rPr lang="en-US" sz="1800" dirty="0" smtClean="0">
                <a:latin typeface="+mj-lt"/>
              </a:rPr>
              <a:t>Urban Morphology – Changes to urban form and function</a:t>
            </a:r>
          </a:p>
          <a:p>
            <a:pPr marL="925830" lvl="1" indent="-514350">
              <a:buFont typeface="+mj-lt"/>
              <a:buAutoNum type="romanLcPeriod"/>
            </a:pPr>
            <a:r>
              <a:rPr lang="en-US" sz="1800" dirty="0" smtClean="0">
                <a:latin typeface="+mj-lt"/>
              </a:rPr>
              <a:t>Environmental effects</a:t>
            </a:r>
          </a:p>
          <a:p>
            <a:pPr marL="411480" lvl="1" indent="0">
              <a:buNone/>
            </a:pPr>
            <a:endParaRPr lang="en-US" sz="1800" dirty="0">
              <a:latin typeface="+mj-lt"/>
            </a:endParaRPr>
          </a:p>
          <a:p>
            <a:pPr marL="114300" indent="0">
              <a:buNone/>
            </a:pPr>
            <a:r>
              <a:rPr lang="en-US" sz="1800" dirty="0" smtClean="0">
                <a:latin typeface="+mj-lt"/>
              </a:rPr>
              <a:t>While not originally a goal, we also noted major effects due to the presence of aid-workers, notably on house prices, host community dispersion and the emergence of niche markets. </a:t>
            </a:r>
            <a:endParaRPr lang="en-US" sz="1800" dirty="0">
              <a:latin typeface="+mj-lt"/>
            </a:endParaRPr>
          </a:p>
          <a:p>
            <a:endParaRPr lang="en-US" sz="2400" dirty="0"/>
          </a:p>
        </p:txBody>
      </p:sp>
      <p:sp>
        <p:nvSpPr>
          <p:cNvPr id="4" name="Rectangle 3"/>
          <p:cNvSpPr/>
          <p:nvPr/>
        </p:nvSpPr>
        <p:spPr>
          <a:xfrm>
            <a:off x="0" y="203567"/>
            <a:ext cx="8460432" cy="1015663"/>
          </a:xfrm>
          <a:prstGeom prst="rect">
            <a:avLst/>
          </a:prstGeom>
          <a:solidFill>
            <a:schemeClr val="tx2">
              <a:lumMod val="75000"/>
              <a:alpha val="81000"/>
            </a:schemeClr>
          </a:solidFill>
          <a:ln>
            <a:noFill/>
          </a:ln>
        </p:spPr>
        <p:txBody>
          <a:bodyPr wrap="square">
            <a:spAutoFit/>
          </a:bodyPr>
          <a:lstStyle/>
          <a:p>
            <a:pPr algn="ctr"/>
            <a:endParaRPr lang="en-US" sz="2000" dirty="0" smtClean="0">
              <a:solidFill>
                <a:schemeClr val="bg1"/>
              </a:solidFill>
            </a:endParaRPr>
          </a:p>
          <a:p>
            <a:pPr algn="ctr"/>
            <a:r>
              <a:rPr lang="en-AU" sz="2000" dirty="0" smtClean="0">
                <a:solidFill>
                  <a:schemeClr val="bg1"/>
                </a:solidFill>
                <a:latin typeface="+mj-lt"/>
              </a:rPr>
              <a:t>Goals of Nyala Project</a:t>
            </a:r>
          </a:p>
          <a:p>
            <a:pPr algn="ctr"/>
            <a:r>
              <a:rPr lang="en-AU" sz="2000" dirty="0" smtClean="0">
                <a:solidFill>
                  <a:schemeClr val="bg1"/>
                </a:solidFill>
                <a:latin typeface="+mj-lt"/>
              </a:rPr>
              <a:t> </a:t>
            </a:r>
            <a:endParaRPr lang="en-AU" sz="2000" dirty="0">
              <a:solidFill>
                <a:schemeClr val="bg1"/>
              </a:solidFill>
              <a:latin typeface="+mj-lt"/>
            </a:endParaRPr>
          </a:p>
        </p:txBody>
      </p:sp>
    </p:spTree>
    <p:extLst>
      <p:ext uri="{BB962C8B-B14F-4D97-AF65-F5344CB8AC3E}">
        <p14:creationId xmlns:p14="http://schemas.microsoft.com/office/powerpoint/2010/main" val="15015608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702804" y="1600200"/>
            <a:ext cx="7128792" cy="5085184"/>
          </a:xfrm>
          <a:prstGeom prst="rect">
            <a:avLst/>
          </a:prstGeom>
        </p:spPr>
      </p:pic>
      <p:sp>
        <p:nvSpPr>
          <p:cNvPr id="5" name="Title 5"/>
          <p:cNvSpPr>
            <a:spLocks noGrp="1"/>
          </p:cNvSpPr>
          <p:nvPr>
            <p:ph type="title"/>
          </p:nvPr>
        </p:nvSpPr>
        <p:spPr>
          <a:xfrm>
            <a:off x="0" y="184419"/>
            <a:ext cx="8532440" cy="1323439"/>
          </a:xfrm>
          <a:prstGeom prst="rect">
            <a:avLst/>
          </a:prstGeom>
          <a:solidFill>
            <a:schemeClr val="tx2">
              <a:lumMod val="75000"/>
              <a:alpha val="81000"/>
            </a:schemeClr>
          </a:solidFill>
          <a:ln>
            <a:noFill/>
          </a:ln>
        </p:spPr>
        <p:txBody>
          <a:bodyPr wrap="square">
            <a:spAutoFit/>
          </a:bodyPr>
          <a:lstStyle/>
          <a:p>
            <a:pPr algn="ctr"/>
            <a:r>
              <a:rPr lang="en-US" sz="2000" dirty="0" smtClean="0">
                <a:solidFill>
                  <a:schemeClr val="bg1"/>
                </a:solidFill>
              </a:rPr>
              <a:t/>
            </a:r>
            <a:br>
              <a:rPr lang="en-US" sz="2000" dirty="0" smtClean="0">
                <a:solidFill>
                  <a:schemeClr val="bg1"/>
                </a:solidFill>
              </a:rPr>
            </a:br>
            <a:r>
              <a:rPr lang="en-US" sz="2000" dirty="0" smtClean="0">
                <a:solidFill>
                  <a:schemeClr val="bg1"/>
                </a:solidFill>
              </a:rPr>
              <a:t>Inflows of IDPs</a:t>
            </a:r>
            <a:r>
              <a:rPr lang="en-US" sz="2000" dirty="0">
                <a:solidFill>
                  <a:schemeClr val="bg1"/>
                </a:solidFill>
              </a:rPr>
              <a:t/>
            </a:r>
            <a:br>
              <a:rPr lang="en-US" sz="2000" dirty="0">
                <a:solidFill>
                  <a:schemeClr val="bg1"/>
                </a:solidFill>
              </a:rPr>
            </a:br>
            <a:r>
              <a:rPr lang="en-US" sz="2000" dirty="0" smtClean="0">
                <a:solidFill>
                  <a:schemeClr val="bg1"/>
                </a:solidFill>
              </a:rPr>
              <a:t/>
            </a:r>
            <a:br>
              <a:rPr lang="en-US" sz="2000" dirty="0" smtClean="0">
                <a:solidFill>
                  <a:schemeClr val="bg1"/>
                </a:solidFill>
              </a:rPr>
            </a:br>
            <a:endParaRPr lang="en-US" sz="2000" dirty="0" smtClean="0">
              <a:solidFill>
                <a:schemeClr val="bg1"/>
              </a:solidFill>
            </a:endParaRPr>
          </a:p>
        </p:txBody>
      </p:sp>
    </p:spTree>
    <p:extLst>
      <p:ext uri="{BB962C8B-B14F-4D97-AF65-F5344CB8AC3E}">
        <p14:creationId xmlns:p14="http://schemas.microsoft.com/office/powerpoint/2010/main" val="32340560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272" t="1421" r="2462" b="978"/>
          <a:stretch/>
        </p:blipFill>
        <p:spPr>
          <a:xfrm>
            <a:off x="0" y="1219230"/>
            <a:ext cx="8460432" cy="5638770"/>
          </a:xfrm>
          <a:prstGeom prst="rect">
            <a:avLst/>
          </a:prstGeom>
        </p:spPr>
      </p:pic>
      <p:sp>
        <p:nvSpPr>
          <p:cNvPr id="5" name="Rectangle 4"/>
          <p:cNvSpPr/>
          <p:nvPr/>
        </p:nvSpPr>
        <p:spPr>
          <a:xfrm>
            <a:off x="0" y="203567"/>
            <a:ext cx="8460432" cy="1015663"/>
          </a:xfrm>
          <a:prstGeom prst="rect">
            <a:avLst/>
          </a:prstGeom>
          <a:solidFill>
            <a:schemeClr val="tx2">
              <a:lumMod val="75000"/>
              <a:alpha val="81000"/>
            </a:schemeClr>
          </a:solidFill>
          <a:ln>
            <a:noFill/>
          </a:ln>
        </p:spPr>
        <p:txBody>
          <a:bodyPr wrap="square">
            <a:spAutoFit/>
          </a:bodyPr>
          <a:lstStyle/>
          <a:p>
            <a:pPr algn="ctr"/>
            <a:endParaRPr lang="en-US" sz="2000" dirty="0" smtClean="0">
              <a:solidFill>
                <a:schemeClr val="bg1"/>
              </a:solidFill>
            </a:endParaRPr>
          </a:p>
          <a:p>
            <a:pPr algn="ctr"/>
            <a:r>
              <a:rPr lang="en-AU" sz="2000" dirty="0" smtClean="0">
                <a:solidFill>
                  <a:schemeClr val="bg1"/>
                </a:solidFill>
                <a:latin typeface="+mj-lt"/>
              </a:rPr>
              <a:t>LANDSAT Data, Nyala </a:t>
            </a:r>
          </a:p>
          <a:p>
            <a:pPr algn="ctr"/>
            <a:endParaRPr lang="en-AU" sz="2000" dirty="0">
              <a:solidFill>
                <a:schemeClr val="bg1"/>
              </a:solidFill>
              <a:latin typeface="+mj-lt"/>
            </a:endParaRPr>
          </a:p>
        </p:txBody>
      </p:sp>
    </p:spTree>
    <p:extLst>
      <p:ext uri="{BB962C8B-B14F-4D97-AF65-F5344CB8AC3E}">
        <p14:creationId xmlns:p14="http://schemas.microsoft.com/office/powerpoint/2010/main" val="13987186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03567"/>
            <a:ext cx="8460432" cy="1015663"/>
          </a:xfrm>
          <a:prstGeom prst="rect">
            <a:avLst/>
          </a:prstGeom>
          <a:solidFill>
            <a:schemeClr val="tx2">
              <a:lumMod val="75000"/>
              <a:alpha val="81000"/>
            </a:schemeClr>
          </a:solidFill>
          <a:ln>
            <a:noFill/>
          </a:ln>
        </p:spPr>
        <p:txBody>
          <a:bodyPr wrap="square">
            <a:spAutoFit/>
          </a:bodyPr>
          <a:lstStyle/>
          <a:p>
            <a:pPr algn="ctr"/>
            <a:endParaRPr lang="en-US" sz="2000" dirty="0" smtClean="0">
              <a:solidFill>
                <a:schemeClr val="bg1"/>
              </a:solidFill>
            </a:endParaRPr>
          </a:p>
          <a:p>
            <a:pPr algn="ctr"/>
            <a:r>
              <a:rPr lang="en-AU" sz="2000" dirty="0" smtClean="0">
                <a:solidFill>
                  <a:schemeClr val="bg1"/>
                </a:solidFill>
                <a:latin typeface="+mj-lt"/>
              </a:rPr>
              <a:t>Camp and Town, Nyala </a:t>
            </a:r>
          </a:p>
          <a:p>
            <a:pPr algn="ctr"/>
            <a:endParaRPr lang="en-AU" sz="2000" dirty="0">
              <a:solidFill>
                <a:schemeClr val="bg1"/>
              </a:solidFill>
              <a:latin typeface="+mj-lt"/>
            </a:endParaRPr>
          </a:p>
        </p:txBody>
      </p:sp>
      <p:pic>
        <p:nvPicPr>
          <p:cNvPr id="5" name="Picture 8" descr="Darfur_Morphology_Overl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95536" y="1219200"/>
            <a:ext cx="7920880" cy="5638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503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14300" indent="0">
              <a:buNone/>
            </a:pPr>
            <a:r>
              <a:rPr lang="en-AU" sz="1800" dirty="0" smtClean="0">
                <a:latin typeface="+mj-lt"/>
              </a:rPr>
              <a:t>Types of data used:</a:t>
            </a:r>
          </a:p>
          <a:p>
            <a:pPr marL="114300" indent="0">
              <a:buNone/>
            </a:pPr>
            <a:endParaRPr lang="en-AU" sz="1800" dirty="0" smtClean="0">
              <a:latin typeface="+mj-lt"/>
            </a:endParaRPr>
          </a:p>
          <a:p>
            <a:r>
              <a:rPr lang="en-AU" sz="1800" dirty="0" smtClean="0">
                <a:latin typeface="+mj-lt"/>
              </a:rPr>
              <a:t>Qualitative fieldwork in </a:t>
            </a:r>
            <a:r>
              <a:rPr lang="en-AU" sz="1800" dirty="0" err="1" smtClean="0">
                <a:latin typeface="+mj-lt"/>
              </a:rPr>
              <a:t>Nyala</a:t>
            </a:r>
            <a:r>
              <a:rPr lang="en-AU" sz="1800" dirty="0" smtClean="0">
                <a:latin typeface="+mj-lt"/>
              </a:rPr>
              <a:t> in 2008, that involved interviews in the main </a:t>
            </a:r>
            <a:r>
              <a:rPr lang="en-AU" sz="1800" i="1" dirty="0" err="1" smtClean="0">
                <a:latin typeface="+mj-lt"/>
              </a:rPr>
              <a:t>suqs</a:t>
            </a:r>
            <a:r>
              <a:rPr lang="en-AU" sz="1800" dirty="0" smtClean="0">
                <a:latin typeface="+mj-lt"/>
              </a:rPr>
              <a:t> and with business owners. We also interviewed residents and IDPs that were working in the town, together with NGO workers. </a:t>
            </a:r>
          </a:p>
          <a:p>
            <a:r>
              <a:rPr lang="en-AU" sz="1800" dirty="0" smtClean="0">
                <a:latin typeface="+mj-lt"/>
              </a:rPr>
              <a:t>Survey data </a:t>
            </a:r>
          </a:p>
          <a:p>
            <a:r>
              <a:rPr lang="en-AU" sz="1800" dirty="0" smtClean="0">
                <a:latin typeface="+mj-lt"/>
              </a:rPr>
              <a:t>WFP annual reports (for NGO worker data)</a:t>
            </a:r>
          </a:p>
          <a:p>
            <a:r>
              <a:rPr lang="en-AU" sz="1800" dirty="0" smtClean="0">
                <a:latin typeface="+mj-lt"/>
              </a:rPr>
              <a:t>WFP data food aid delivery data </a:t>
            </a:r>
          </a:p>
          <a:p>
            <a:r>
              <a:rPr lang="en-AU" sz="1800" dirty="0" smtClean="0">
                <a:latin typeface="+mj-lt"/>
              </a:rPr>
              <a:t>FAO price data from 2005 to 2007</a:t>
            </a:r>
          </a:p>
          <a:p>
            <a:r>
              <a:rPr lang="en-AU" sz="1800" dirty="0" smtClean="0">
                <a:latin typeface="+mj-lt"/>
              </a:rPr>
              <a:t>Landsat satellite images (1972, 1986, 1999-2008)</a:t>
            </a:r>
          </a:p>
          <a:p>
            <a:r>
              <a:rPr lang="en-AU" sz="1800" dirty="0" smtClean="0">
                <a:latin typeface="+mj-lt"/>
              </a:rPr>
              <a:t>MODIS satellite images 2000-2007 (Used to produce bi-weekly Enhanced Vegetation Index [EVI]). This measure is more sensitive to canopy cover.</a:t>
            </a:r>
          </a:p>
          <a:p>
            <a:r>
              <a:rPr lang="en-AU" sz="1800" smtClean="0">
                <a:latin typeface="+mj-lt"/>
              </a:rPr>
              <a:t>OCHA data</a:t>
            </a:r>
            <a:endParaRPr lang="en-AU" sz="1800" dirty="0" smtClean="0">
              <a:latin typeface="+mj-lt"/>
            </a:endParaRPr>
          </a:p>
          <a:p>
            <a:endParaRPr lang="en-AU" sz="1800" dirty="0">
              <a:latin typeface="+mj-lt"/>
            </a:endParaRPr>
          </a:p>
          <a:p>
            <a:endParaRPr lang="en-AU" sz="1800" dirty="0" smtClean="0">
              <a:latin typeface="+mj-lt"/>
            </a:endParaRPr>
          </a:p>
          <a:p>
            <a:endParaRPr lang="en-AU" sz="1800" dirty="0">
              <a:latin typeface="+mj-lt"/>
            </a:endParaRPr>
          </a:p>
          <a:p>
            <a:pPr marL="114300" indent="0">
              <a:buNone/>
            </a:pPr>
            <a:endParaRPr lang="en-AU" dirty="0" smtClean="0"/>
          </a:p>
        </p:txBody>
      </p:sp>
      <p:sp>
        <p:nvSpPr>
          <p:cNvPr id="5" name="Rectangle 4"/>
          <p:cNvSpPr/>
          <p:nvPr/>
        </p:nvSpPr>
        <p:spPr>
          <a:xfrm>
            <a:off x="0" y="203566"/>
            <a:ext cx="8460432" cy="1015663"/>
          </a:xfrm>
          <a:prstGeom prst="rect">
            <a:avLst/>
          </a:prstGeom>
          <a:solidFill>
            <a:schemeClr val="tx2">
              <a:lumMod val="75000"/>
              <a:alpha val="81000"/>
            </a:schemeClr>
          </a:solidFill>
          <a:ln>
            <a:noFill/>
          </a:ln>
        </p:spPr>
        <p:txBody>
          <a:bodyPr wrap="square">
            <a:spAutoFit/>
          </a:bodyPr>
          <a:lstStyle/>
          <a:p>
            <a:pPr algn="ctr"/>
            <a:endParaRPr lang="en-US" sz="2000" dirty="0" smtClean="0">
              <a:solidFill>
                <a:schemeClr val="bg1"/>
              </a:solidFill>
            </a:endParaRPr>
          </a:p>
          <a:p>
            <a:pPr algn="ctr"/>
            <a:r>
              <a:rPr lang="en-AU" sz="2000" dirty="0" smtClean="0">
                <a:solidFill>
                  <a:schemeClr val="bg1"/>
                </a:solidFill>
                <a:latin typeface="+mj-lt"/>
              </a:rPr>
              <a:t>Data</a:t>
            </a:r>
          </a:p>
          <a:p>
            <a:pPr algn="ctr"/>
            <a:endParaRPr lang="en-AU" sz="2000" dirty="0">
              <a:solidFill>
                <a:schemeClr val="bg1"/>
              </a:solidFill>
              <a:latin typeface="+mj-lt"/>
            </a:endParaRPr>
          </a:p>
        </p:txBody>
      </p:sp>
    </p:spTree>
    <p:extLst>
      <p:ext uri="{BB962C8B-B14F-4D97-AF65-F5344CB8AC3E}">
        <p14:creationId xmlns:p14="http://schemas.microsoft.com/office/powerpoint/2010/main" val="481653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216" y="1169216"/>
            <a:ext cx="7620000" cy="5688784"/>
          </a:xfrm>
        </p:spPr>
        <p:txBody>
          <a:bodyPr>
            <a:noAutofit/>
          </a:bodyPr>
          <a:lstStyle/>
          <a:p>
            <a:r>
              <a:rPr lang="en-AU" sz="1800" dirty="0" smtClean="0">
                <a:latin typeface="+mj-lt"/>
              </a:rPr>
              <a:t>Quantitative data can be patchy, not digitized, not accessible due to Sudanese government constraints or just plan unreliable. We used satellite data points in quadrants of the city to generate random sampling markers.</a:t>
            </a:r>
          </a:p>
          <a:p>
            <a:r>
              <a:rPr lang="en-AU" sz="1800" dirty="0" smtClean="0">
                <a:latin typeface="+mj-lt"/>
              </a:rPr>
              <a:t>Qualitative access is very difficult, relies on teams of researchers and needs extensive networks of contacts. There are multiple issues which include generalized insecurity, potential issues with security agents and militias, danger in random sampling situations, difficulty with collecting data, training difficulties and so on. </a:t>
            </a:r>
          </a:p>
          <a:p>
            <a:r>
              <a:rPr lang="en-AU" sz="1800" dirty="0" smtClean="0">
                <a:latin typeface="+mj-lt"/>
              </a:rPr>
              <a:t>Difficulties with conducting interviews and issues related to recall.  Usual problems with the potential to fabricate survey data, kidnapping of data, corruption, theft of hardware and so on. Needs close, well-trusted key-informants to manage enumerator pool.    </a:t>
            </a:r>
          </a:p>
          <a:p>
            <a:r>
              <a:rPr lang="en-AU" sz="1800" dirty="0" smtClean="0">
                <a:latin typeface="+mj-lt"/>
              </a:rPr>
              <a:t>In this case we input the data ourselves so we could scrutinize the surveys carefully. In other surveys elsewhere, we have uploaded data each night. </a:t>
            </a:r>
          </a:p>
        </p:txBody>
      </p:sp>
      <p:sp>
        <p:nvSpPr>
          <p:cNvPr id="5" name="Rectangle 4"/>
          <p:cNvSpPr/>
          <p:nvPr/>
        </p:nvSpPr>
        <p:spPr>
          <a:xfrm>
            <a:off x="0" y="203566"/>
            <a:ext cx="8460432" cy="1015663"/>
          </a:xfrm>
          <a:prstGeom prst="rect">
            <a:avLst/>
          </a:prstGeom>
          <a:solidFill>
            <a:schemeClr val="tx2">
              <a:lumMod val="75000"/>
              <a:alpha val="81000"/>
            </a:schemeClr>
          </a:solidFill>
          <a:ln>
            <a:noFill/>
          </a:ln>
        </p:spPr>
        <p:txBody>
          <a:bodyPr wrap="square">
            <a:spAutoFit/>
          </a:bodyPr>
          <a:lstStyle/>
          <a:p>
            <a:pPr algn="ctr"/>
            <a:endParaRPr lang="en-US" sz="2000" dirty="0" smtClean="0">
              <a:solidFill>
                <a:schemeClr val="bg1"/>
              </a:solidFill>
            </a:endParaRPr>
          </a:p>
          <a:p>
            <a:pPr algn="ctr"/>
            <a:r>
              <a:rPr lang="en-AU" sz="2000" dirty="0" smtClean="0">
                <a:solidFill>
                  <a:schemeClr val="bg1"/>
                </a:solidFill>
                <a:latin typeface="+mj-lt"/>
              </a:rPr>
              <a:t>Access</a:t>
            </a:r>
          </a:p>
          <a:p>
            <a:pPr algn="ctr"/>
            <a:endParaRPr lang="en-AU" sz="2000" dirty="0">
              <a:solidFill>
                <a:schemeClr val="bg1"/>
              </a:solidFill>
              <a:latin typeface="+mj-lt"/>
            </a:endParaRPr>
          </a:p>
        </p:txBody>
      </p:sp>
    </p:spTree>
    <p:extLst>
      <p:ext uri="{BB962C8B-B14F-4D97-AF65-F5344CB8AC3E}">
        <p14:creationId xmlns:p14="http://schemas.microsoft.com/office/powerpoint/2010/main" val="42691737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1098</TotalTime>
  <Words>957</Words>
  <Application>Microsoft Office PowerPoint</Application>
  <PresentationFormat>On-screen Show (4:3)</PresentationFormat>
  <Paragraphs>177</Paragraphs>
  <Slides>17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Cambria</vt:lpstr>
      <vt:lpstr>Adjacency</vt:lpstr>
      <vt:lpstr>PowerPoint Presentation</vt:lpstr>
      <vt:lpstr>PowerPoint Presentation</vt:lpstr>
      <vt:lpstr>PowerPoint Presentation</vt:lpstr>
      <vt:lpstr>PowerPoint Presentation</vt:lpstr>
      <vt:lpstr> Inflows of IDPs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Markets and Prices Housing </vt:lpstr>
      <vt:lpstr>PowerPoint Presentation</vt:lpstr>
      <vt:lpstr> Methods and  Lessons learnt  </vt:lpstr>
      <vt:lpstr> Methodological Lessons learnt  </vt:lpstr>
    </vt:vector>
  </TitlesOfParts>
  <Company>University of New South Wales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Bartlett</dc:creator>
  <cp:lastModifiedBy>albartlett</cp:lastModifiedBy>
  <cp:revision>71</cp:revision>
  <dcterms:created xsi:type="dcterms:W3CDTF">2015-11-02T00:58:11Z</dcterms:created>
  <dcterms:modified xsi:type="dcterms:W3CDTF">2015-11-20T21:26:41Z</dcterms:modified>
</cp:coreProperties>
</file>