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76" r:id="rId4"/>
    <p:sldId id="258" r:id="rId5"/>
    <p:sldId id="271" r:id="rId6"/>
    <p:sldId id="261" r:id="rId7"/>
    <p:sldId id="267" r:id="rId8"/>
    <p:sldId id="269" r:id="rId9"/>
    <p:sldId id="268" r:id="rId10"/>
    <p:sldId id="275" r:id="rId11"/>
    <p:sldId id="260" r:id="rId12"/>
    <p:sldId id="264" r:id="rId13"/>
    <p:sldId id="277" r:id="rId14"/>
    <p:sldId id="278" r:id="rId15"/>
    <p:sldId id="280" r:id="rId16"/>
    <p:sldId id="28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9" d="100"/>
          <a:sy n="69" d="100"/>
        </p:scale>
        <p:origin x="581" y="72"/>
      </p:cViewPr>
      <p:guideLst/>
    </p:cSldViewPr>
  </p:slideViewPr>
  <p:notesTextViewPr>
    <p:cViewPr>
      <p:scale>
        <a:sx n="1" d="1"/>
        <a:sy n="1" d="1"/>
      </p:scale>
      <p:origin x="0" y="0"/>
    </p:cViewPr>
  </p:notesTextViewPr>
  <p:sorterViewPr>
    <p:cViewPr>
      <p:scale>
        <a:sx n="1969" d="2000"/>
        <a:sy n="1969" d="20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ED636C-9AEC-40D3-9933-D09E82AB10DA}"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CDABF-A630-42CA-987E-5D1C4D347102}" type="slidenum">
              <a:rPr lang="en-US" smtClean="0"/>
              <a:t>‹#›</a:t>
            </a:fld>
            <a:endParaRPr lang="en-US"/>
          </a:p>
        </p:txBody>
      </p:sp>
    </p:spTree>
    <p:extLst>
      <p:ext uri="{BB962C8B-B14F-4D97-AF65-F5344CB8AC3E}">
        <p14:creationId xmlns:p14="http://schemas.microsoft.com/office/powerpoint/2010/main" val="671494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ED636C-9AEC-40D3-9933-D09E82AB10DA}"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CDABF-A630-42CA-987E-5D1C4D347102}" type="slidenum">
              <a:rPr lang="en-US" smtClean="0"/>
              <a:t>‹#›</a:t>
            </a:fld>
            <a:endParaRPr lang="en-US"/>
          </a:p>
        </p:txBody>
      </p:sp>
    </p:spTree>
    <p:extLst>
      <p:ext uri="{BB962C8B-B14F-4D97-AF65-F5344CB8AC3E}">
        <p14:creationId xmlns:p14="http://schemas.microsoft.com/office/powerpoint/2010/main" val="1439243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ED636C-9AEC-40D3-9933-D09E82AB10DA}"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CDABF-A630-42CA-987E-5D1C4D347102}" type="slidenum">
              <a:rPr lang="en-US" smtClean="0"/>
              <a:t>‹#›</a:t>
            </a:fld>
            <a:endParaRPr lang="en-US"/>
          </a:p>
        </p:txBody>
      </p:sp>
    </p:spTree>
    <p:extLst>
      <p:ext uri="{BB962C8B-B14F-4D97-AF65-F5344CB8AC3E}">
        <p14:creationId xmlns:p14="http://schemas.microsoft.com/office/powerpoint/2010/main" val="1416644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ED636C-9AEC-40D3-9933-D09E82AB10DA}"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CDABF-A630-42CA-987E-5D1C4D347102}" type="slidenum">
              <a:rPr lang="en-US" smtClean="0"/>
              <a:t>‹#›</a:t>
            </a:fld>
            <a:endParaRPr lang="en-US"/>
          </a:p>
        </p:txBody>
      </p:sp>
    </p:spTree>
    <p:extLst>
      <p:ext uri="{BB962C8B-B14F-4D97-AF65-F5344CB8AC3E}">
        <p14:creationId xmlns:p14="http://schemas.microsoft.com/office/powerpoint/2010/main" val="2901890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ED636C-9AEC-40D3-9933-D09E82AB10DA}"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CDABF-A630-42CA-987E-5D1C4D347102}" type="slidenum">
              <a:rPr lang="en-US" smtClean="0"/>
              <a:t>‹#›</a:t>
            </a:fld>
            <a:endParaRPr lang="en-US"/>
          </a:p>
        </p:txBody>
      </p:sp>
    </p:spTree>
    <p:extLst>
      <p:ext uri="{BB962C8B-B14F-4D97-AF65-F5344CB8AC3E}">
        <p14:creationId xmlns:p14="http://schemas.microsoft.com/office/powerpoint/2010/main" val="2074895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ED636C-9AEC-40D3-9933-D09E82AB10DA}" type="datetimeFigureOut">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4CDABF-A630-42CA-987E-5D1C4D347102}" type="slidenum">
              <a:rPr lang="en-US" smtClean="0"/>
              <a:t>‹#›</a:t>
            </a:fld>
            <a:endParaRPr lang="en-US"/>
          </a:p>
        </p:txBody>
      </p:sp>
    </p:spTree>
    <p:extLst>
      <p:ext uri="{BB962C8B-B14F-4D97-AF65-F5344CB8AC3E}">
        <p14:creationId xmlns:p14="http://schemas.microsoft.com/office/powerpoint/2010/main" val="2857104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ED636C-9AEC-40D3-9933-D09E82AB10DA}" type="datetimeFigureOut">
              <a:rPr lang="en-US" smtClean="0"/>
              <a:t>11/20/2015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4CDABF-A630-42CA-987E-5D1C4D347102}" type="slidenum">
              <a:rPr lang="en-US" smtClean="0"/>
              <a:t>‹#›</a:t>
            </a:fld>
            <a:endParaRPr lang="en-US"/>
          </a:p>
        </p:txBody>
      </p:sp>
    </p:spTree>
    <p:extLst>
      <p:ext uri="{BB962C8B-B14F-4D97-AF65-F5344CB8AC3E}">
        <p14:creationId xmlns:p14="http://schemas.microsoft.com/office/powerpoint/2010/main" val="171421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ED636C-9AEC-40D3-9933-D09E82AB10DA}" type="datetimeFigureOut">
              <a:rPr lang="en-US" smtClean="0"/>
              <a:t>11/20/2015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4CDABF-A630-42CA-987E-5D1C4D347102}" type="slidenum">
              <a:rPr lang="en-US" smtClean="0"/>
              <a:t>‹#›</a:t>
            </a:fld>
            <a:endParaRPr lang="en-US"/>
          </a:p>
        </p:txBody>
      </p:sp>
    </p:spTree>
    <p:extLst>
      <p:ext uri="{BB962C8B-B14F-4D97-AF65-F5344CB8AC3E}">
        <p14:creationId xmlns:p14="http://schemas.microsoft.com/office/powerpoint/2010/main" val="3850909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ED636C-9AEC-40D3-9933-D09E82AB10DA}" type="datetimeFigureOut">
              <a:rPr lang="en-US" smtClean="0"/>
              <a:t>11/20/2015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4CDABF-A630-42CA-987E-5D1C4D347102}" type="slidenum">
              <a:rPr lang="en-US" smtClean="0"/>
              <a:t>‹#›</a:t>
            </a:fld>
            <a:endParaRPr lang="en-US"/>
          </a:p>
        </p:txBody>
      </p:sp>
    </p:spTree>
    <p:extLst>
      <p:ext uri="{BB962C8B-B14F-4D97-AF65-F5344CB8AC3E}">
        <p14:creationId xmlns:p14="http://schemas.microsoft.com/office/powerpoint/2010/main" val="1795728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ED636C-9AEC-40D3-9933-D09E82AB10DA}" type="datetimeFigureOut">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4CDABF-A630-42CA-987E-5D1C4D347102}" type="slidenum">
              <a:rPr lang="en-US" smtClean="0"/>
              <a:t>‹#›</a:t>
            </a:fld>
            <a:endParaRPr lang="en-US"/>
          </a:p>
        </p:txBody>
      </p:sp>
    </p:spTree>
    <p:extLst>
      <p:ext uri="{BB962C8B-B14F-4D97-AF65-F5344CB8AC3E}">
        <p14:creationId xmlns:p14="http://schemas.microsoft.com/office/powerpoint/2010/main" val="1271542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ED636C-9AEC-40D3-9933-D09E82AB10DA}" type="datetimeFigureOut">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4CDABF-A630-42CA-987E-5D1C4D347102}" type="slidenum">
              <a:rPr lang="en-US" smtClean="0"/>
              <a:t>‹#›</a:t>
            </a:fld>
            <a:endParaRPr lang="en-US"/>
          </a:p>
        </p:txBody>
      </p:sp>
    </p:spTree>
    <p:extLst>
      <p:ext uri="{BB962C8B-B14F-4D97-AF65-F5344CB8AC3E}">
        <p14:creationId xmlns:p14="http://schemas.microsoft.com/office/powerpoint/2010/main" val="4002132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ED636C-9AEC-40D3-9933-D09E82AB10DA}" type="datetimeFigureOut">
              <a:rPr lang="en-US" smtClean="0"/>
              <a:t>11/20/2015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4CDABF-A630-42CA-987E-5D1C4D347102}" type="slidenum">
              <a:rPr lang="en-US" smtClean="0"/>
              <a:t>‹#›</a:t>
            </a:fld>
            <a:endParaRPr lang="en-US"/>
          </a:p>
        </p:txBody>
      </p:sp>
    </p:spTree>
    <p:extLst>
      <p:ext uri="{BB962C8B-B14F-4D97-AF65-F5344CB8AC3E}">
        <p14:creationId xmlns:p14="http://schemas.microsoft.com/office/powerpoint/2010/main" val="3918455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Relevance of Literature on Voluntary Migration for Forced Migration </a:t>
            </a:r>
            <a:endParaRPr lang="en-US" dirty="0"/>
          </a:p>
        </p:txBody>
      </p:sp>
      <p:sp>
        <p:nvSpPr>
          <p:cNvPr id="3" name="Subtitle 2"/>
          <p:cNvSpPr>
            <a:spLocks noGrp="1"/>
          </p:cNvSpPr>
          <p:nvPr>
            <p:ph type="subTitle" idx="1"/>
          </p:nvPr>
        </p:nvSpPr>
        <p:spPr/>
        <p:txBody>
          <a:bodyPr>
            <a:normAutofit fontScale="92500" lnSpcReduction="20000"/>
          </a:bodyPr>
          <a:lstStyle/>
          <a:p>
            <a:endParaRPr lang="en-US" dirty="0" smtClean="0"/>
          </a:p>
          <a:p>
            <a:r>
              <a:rPr lang="en-US" sz="3200" dirty="0" smtClean="0"/>
              <a:t>Uri </a:t>
            </a:r>
            <a:r>
              <a:rPr lang="en-US" sz="3200" dirty="0" err="1" smtClean="0"/>
              <a:t>Dadush</a:t>
            </a:r>
            <a:endParaRPr lang="en-US" sz="3200" dirty="0" smtClean="0"/>
          </a:p>
          <a:p>
            <a:r>
              <a:rPr lang="en-US" sz="3200" dirty="0" smtClean="0"/>
              <a:t>Carnegie Endowment for International Peace and OCP Policy Center</a:t>
            </a:r>
            <a:endParaRPr lang="en-US" sz="3200" dirty="0"/>
          </a:p>
        </p:txBody>
      </p:sp>
    </p:spTree>
    <p:extLst>
      <p:ext uri="{BB962C8B-B14F-4D97-AF65-F5344CB8AC3E}">
        <p14:creationId xmlns:p14="http://schemas.microsoft.com/office/powerpoint/2010/main" val="39027178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However, the literature on Voluntary Migration fails to address important policy issues specific to Forced Migration</a:t>
            </a:r>
            <a:endParaRPr lang="en-US" dirty="0"/>
          </a:p>
        </p:txBody>
      </p:sp>
      <p:sp>
        <p:nvSpPr>
          <p:cNvPr id="3" name="Content Placeholder 2"/>
          <p:cNvSpPr>
            <a:spLocks noGrp="1"/>
          </p:cNvSpPr>
          <p:nvPr>
            <p:ph idx="1"/>
          </p:nvPr>
        </p:nvSpPr>
        <p:spPr/>
        <p:txBody>
          <a:bodyPr>
            <a:normAutofit/>
          </a:bodyPr>
          <a:lstStyle/>
          <a:p>
            <a:r>
              <a:rPr lang="en-US" dirty="0" smtClean="0"/>
              <a:t>Forced migration is often “</a:t>
            </a:r>
            <a:r>
              <a:rPr lang="en-US" dirty="0" err="1" smtClean="0"/>
              <a:t>en</a:t>
            </a:r>
            <a:r>
              <a:rPr lang="en-US" dirty="0" smtClean="0"/>
              <a:t> masse” causing disruption in the location of first arrival</a:t>
            </a:r>
          </a:p>
          <a:p>
            <a:r>
              <a:rPr lang="en-US" dirty="0" smtClean="0"/>
              <a:t>There is often a serious job market mismatch – the forced migrants often find themselves in a location with few job opportunities</a:t>
            </a:r>
          </a:p>
          <a:p>
            <a:r>
              <a:rPr lang="en-US" dirty="0" smtClean="0"/>
              <a:t>Forced migration is predominantly South-South, not South-North</a:t>
            </a:r>
          </a:p>
          <a:p>
            <a:r>
              <a:rPr lang="en-US" dirty="0" smtClean="0"/>
              <a:t>Forced migrants create large international externalities, calling for international coordination </a:t>
            </a:r>
          </a:p>
          <a:p>
            <a:pPr marL="0" indent="0">
              <a:buNone/>
            </a:pPr>
            <a:r>
              <a:rPr lang="en-US" dirty="0" smtClean="0"/>
              <a:t>………….in all these dimensions both data and the </a:t>
            </a:r>
            <a:r>
              <a:rPr lang="en-US" u="sng" dirty="0" smtClean="0"/>
              <a:t>economic</a:t>
            </a:r>
            <a:r>
              <a:rPr lang="en-US" dirty="0" smtClean="0"/>
              <a:t> literature is sparse.</a:t>
            </a:r>
            <a:endParaRPr lang="en-US" dirty="0"/>
          </a:p>
        </p:txBody>
      </p:sp>
    </p:spTree>
    <p:extLst>
      <p:ext uri="{BB962C8B-B14F-4D97-AF65-F5344CB8AC3E}">
        <p14:creationId xmlns:p14="http://schemas.microsoft.com/office/powerpoint/2010/main" val="3338504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FMs Create Major Challenges for the Host Country on Their Arrival</a:t>
            </a:r>
            <a:endParaRPr lang="en-US" dirty="0"/>
          </a:p>
        </p:txBody>
      </p:sp>
      <p:sp>
        <p:nvSpPr>
          <p:cNvPr id="3" name="Content Placeholder 2"/>
          <p:cNvSpPr>
            <a:spLocks noGrp="1"/>
          </p:cNvSpPr>
          <p:nvPr>
            <p:ph idx="1"/>
          </p:nvPr>
        </p:nvSpPr>
        <p:spPr/>
        <p:txBody>
          <a:bodyPr>
            <a:normAutofit fontScale="92500"/>
          </a:bodyPr>
          <a:lstStyle/>
          <a:p>
            <a:r>
              <a:rPr lang="en-US" dirty="0" smtClean="0"/>
              <a:t>Housing, Food, Medical Attention, Electricity, Water, Waste Disposal.</a:t>
            </a:r>
          </a:p>
          <a:p>
            <a:r>
              <a:rPr lang="en-US" dirty="0" smtClean="0"/>
              <a:t>Government Budget</a:t>
            </a:r>
          </a:p>
          <a:p>
            <a:r>
              <a:rPr lang="en-US" dirty="0" smtClean="0"/>
              <a:t>Job Market (job opportunities of natives) </a:t>
            </a:r>
          </a:p>
          <a:p>
            <a:r>
              <a:rPr lang="en-US" dirty="0" smtClean="0"/>
              <a:t>Rents and housing prices</a:t>
            </a:r>
          </a:p>
          <a:p>
            <a:r>
              <a:rPr lang="en-US" dirty="0" smtClean="0"/>
              <a:t>Strain on Social and Political Fabric, especially in countries that are fragile </a:t>
            </a:r>
          </a:p>
          <a:p>
            <a:pPr marL="0" indent="0">
              <a:buNone/>
            </a:pPr>
            <a:r>
              <a:rPr lang="en-US" dirty="0" smtClean="0"/>
              <a:t>             Size matters: in poor countries confronted with large inflows relative to their population, the economic burden and political challenge can be overwhelming. In rich countries confronted with a small inflow relative to their population, the economic burden is eminently manageable, even if the political challenge can be severe.  </a:t>
            </a:r>
            <a:endParaRPr lang="en-US" dirty="0"/>
          </a:p>
        </p:txBody>
      </p:sp>
    </p:spTree>
    <p:extLst>
      <p:ext uri="{BB962C8B-B14F-4D97-AF65-F5344CB8AC3E}">
        <p14:creationId xmlns:p14="http://schemas.microsoft.com/office/powerpoint/2010/main" val="7538851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FM Job Market Mismatch </a:t>
            </a:r>
            <a:endParaRPr lang="en-US" dirty="0"/>
          </a:p>
        </p:txBody>
      </p:sp>
      <p:sp>
        <p:nvSpPr>
          <p:cNvPr id="3" name="Content Placeholder 2"/>
          <p:cNvSpPr>
            <a:spLocks noGrp="1"/>
          </p:cNvSpPr>
          <p:nvPr>
            <p:ph idx="1"/>
          </p:nvPr>
        </p:nvSpPr>
        <p:spPr/>
        <p:txBody>
          <a:bodyPr/>
          <a:lstStyle/>
          <a:p>
            <a:r>
              <a:rPr lang="en-US" dirty="0" smtClean="0"/>
              <a:t>FMs do not come with work permits</a:t>
            </a:r>
          </a:p>
          <a:p>
            <a:r>
              <a:rPr lang="en-US" dirty="0" smtClean="0"/>
              <a:t>…but beyond that, even when they are allowed to work, FMs may be too old or top young , too skilled, or not sufficiently skilled, and not speak the language. </a:t>
            </a:r>
          </a:p>
          <a:p>
            <a:r>
              <a:rPr lang="en-US" dirty="0" smtClean="0"/>
              <a:t>Compared to VMs, their reservation wage may be too high or lower than it needs to be, and their network nonexistent.</a:t>
            </a:r>
          </a:p>
          <a:p>
            <a:r>
              <a:rPr lang="en-US" dirty="0" smtClean="0"/>
              <a:t>The Job Market Mismatch may be more or less severe depending on circumstances and individuals; for a subset of FMs the problem may be insurmountable.  </a:t>
            </a:r>
            <a:endParaRPr lang="en-US" dirty="0"/>
          </a:p>
        </p:txBody>
      </p:sp>
    </p:spTree>
    <p:extLst>
      <p:ext uri="{BB962C8B-B14F-4D97-AF65-F5344CB8AC3E}">
        <p14:creationId xmlns:p14="http://schemas.microsoft.com/office/powerpoint/2010/main" val="3963408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South-South Migration is Different from South-North whether it is Forced or Voluntary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86% of FM stay in the same region</a:t>
            </a:r>
          </a:p>
          <a:p>
            <a:r>
              <a:rPr lang="en-US" dirty="0" smtClean="0"/>
              <a:t>Moving workers from a low-productivity environment to another low-productivity environment fundamentally reduces the potential global welfare gains from migration, whether it is VM or FM.</a:t>
            </a:r>
          </a:p>
          <a:p>
            <a:r>
              <a:rPr lang="en-US" dirty="0" smtClean="0"/>
              <a:t>Even in the best of circumstances, the migrant gains less, remits less, and makes a smaller contribution to the country of destination; there will be more direct competition with unskilled natives, especially if migrant comes with language skills (Syria to Jordan)</a:t>
            </a:r>
          </a:p>
          <a:p>
            <a:r>
              <a:rPr lang="en-US" dirty="0" smtClean="0"/>
              <a:t>FM which occurs </a:t>
            </a:r>
            <a:r>
              <a:rPr lang="en-US" dirty="0" err="1" smtClean="0"/>
              <a:t>en</a:t>
            </a:r>
            <a:r>
              <a:rPr lang="en-US" dirty="0" smtClean="0"/>
              <a:t> masse can upset the political balance, especially in fragile environments. The effect can be an increase of uncertainty and deterioration of the investment climate, reducing the likelihood that the FMs will be absorbed in reasonable time.</a:t>
            </a:r>
            <a:endParaRPr lang="en-US" dirty="0"/>
          </a:p>
        </p:txBody>
      </p:sp>
    </p:spTree>
    <p:extLst>
      <p:ext uri="{BB962C8B-B14F-4D97-AF65-F5344CB8AC3E}">
        <p14:creationId xmlns:p14="http://schemas.microsoft.com/office/powerpoint/2010/main" val="3873010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international Coordination Problem </a:t>
            </a:r>
            <a:endParaRPr lang="en-US" dirty="0"/>
          </a:p>
        </p:txBody>
      </p:sp>
      <p:sp>
        <p:nvSpPr>
          <p:cNvPr id="3" name="Content Placeholder 2"/>
          <p:cNvSpPr>
            <a:spLocks noGrp="1"/>
          </p:cNvSpPr>
          <p:nvPr>
            <p:ph idx="1"/>
          </p:nvPr>
        </p:nvSpPr>
        <p:spPr/>
        <p:txBody>
          <a:bodyPr>
            <a:normAutofit lnSpcReduction="10000"/>
          </a:bodyPr>
          <a:lstStyle/>
          <a:p>
            <a:r>
              <a:rPr lang="en-US" dirty="0" smtClean="0"/>
              <a:t>There are negative global externalities associated with large concentrations of unsettled refugees: political instability, extremism, economic imbalances in host country (ability to import and to repay debt), infectious disease, illegal migration pressures: How should the cost of housing them temporarily or permanently be shared?</a:t>
            </a:r>
          </a:p>
          <a:p>
            <a:r>
              <a:rPr lang="en-US" dirty="0" smtClean="0"/>
              <a:t>Refugees are often in the wrong place and should be allowed move to where job opportunities exist: how should their redistribution occur?</a:t>
            </a:r>
          </a:p>
          <a:p>
            <a:r>
              <a:rPr lang="en-US" dirty="0" smtClean="0"/>
              <a:t>How does one make sure that countries avoid free riding and share the burden equally?</a:t>
            </a:r>
          </a:p>
          <a:p>
            <a:r>
              <a:rPr lang="en-US" dirty="0" smtClean="0"/>
              <a:t>What kind of incentives and transfer schemes should be established to correct this “market failure”? </a:t>
            </a:r>
            <a:endParaRPr lang="en-US" dirty="0"/>
          </a:p>
        </p:txBody>
      </p:sp>
    </p:spTree>
    <p:extLst>
      <p:ext uri="{BB962C8B-B14F-4D97-AF65-F5344CB8AC3E}">
        <p14:creationId xmlns:p14="http://schemas.microsoft.com/office/powerpoint/2010/main" val="3421139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Techniques as they apply to FM</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 Commonly applied to VM and easily applicable to FM</a:t>
            </a:r>
          </a:p>
          <a:p>
            <a:pPr marL="0" indent="0">
              <a:buNone/>
            </a:pPr>
            <a:r>
              <a:rPr lang="en-US" dirty="0"/>
              <a:t> </a:t>
            </a:r>
            <a:r>
              <a:rPr lang="en-US" dirty="0" smtClean="0"/>
              <a:t>         * CGE, IV estimation, difference in differences, Card case studies</a:t>
            </a:r>
            <a:endParaRPr lang="en-US" dirty="0"/>
          </a:p>
          <a:p>
            <a:pPr marL="0" indent="0">
              <a:buNone/>
            </a:pPr>
            <a:r>
              <a:rPr lang="en-US" dirty="0" smtClean="0"/>
              <a:t>+ Data gaps in FM</a:t>
            </a:r>
          </a:p>
          <a:p>
            <a:pPr marL="0" indent="0">
              <a:buNone/>
            </a:pPr>
            <a:r>
              <a:rPr lang="en-US" dirty="0" smtClean="0"/>
              <a:t>          * size of FM populations, origin, destination, and status (Asylum seekers, refugees, IDPs); Duration and return; Profiles in different locations (especially skill level, language skills)</a:t>
            </a:r>
            <a:endParaRPr lang="en-US" dirty="0"/>
          </a:p>
          <a:p>
            <a:pPr marL="0" indent="0">
              <a:buNone/>
            </a:pPr>
            <a:r>
              <a:rPr lang="en-US" dirty="0" smtClean="0"/>
              <a:t>+ Technique gaps in FM</a:t>
            </a:r>
          </a:p>
          <a:p>
            <a:pPr marL="0" indent="0">
              <a:buNone/>
            </a:pPr>
            <a:r>
              <a:rPr lang="en-US" dirty="0"/>
              <a:t> </a:t>
            </a:r>
            <a:r>
              <a:rPr lang="en-US" dirty="0" smtClean="0"/>
              <a:t>         * design of impact studies</a:t>
            </a:r>
          </a:p>
          <a:p>
            <a:pPr marL="0" indent="0">
              <a:buNone/>
            </a:pPr>
            <a:r>
              <a:rPr lang="en-US" dirty="0"/>
              <a:t> </a:t>
            </a:r>
            <a:r>
              <a:rPr lang="en-US" dirty="0" smtClean="0"/>
              <a:t>         * methods to assess the job mismatch problem</a:t>
            </a:r>
          </a:p>
          <a:p>
            <a:pPr marL="0" indent="0">
              <a:buNone/>
            </a:pPr>
            <a:r>
              <a:rPr lang="en-US" dirty="0"/>
              <a:t> </a:t>
            </a:r>
            <a:r>
              <a:rPr lang="en-US" dirty="0" smtClean="0"/>
              <a:t>         * systematic examination of S-S migration; requires different approach?</a:t>
            </a:r>
          </a:p>
          <a:p>
            <a:pPr marL="0" indent="0">
              <a:buNone/>
            </a:pPr>
            <a:r>
              <a:rPr lang="en-US" dirty="0"/>
              <a:t> </a:t>
            </a:r>
            <a:r>
              <a:rPr lang="en-US" dirty="0" smtClean="0"/>
              <a:t>         * models that measure externalities of FM and identify Pareto- optimal 	solutions </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546312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Political Challenges</a:t>
            </a:r>
            <a:endParaRPr lang="en-US" dirty="0"/>
          </a:p>
        </p:txBody>
      </p:sp>
      <p:sp>
        <p:nvSpPr>
          <p:cNvPr id="3" name="Content Placeholder 2"/>
          <p:cNvSpPr>
            <a:spLocks noGrp="1"/>
          </p:cNvSpPr>
          <p:nvPr>
            <p:ph idx="1"/>
          </p:nvPr>
        </p:nvSpPr>
        <p:spPr/>
        <p:txBody>
          <a:bodyPr>
            <a:normAutofit lnSpcReduction="10000"/>
          </a:bodyPr>
          <a:lstStyle/>
          <a:p>
            <a:r>
              <a:rPr lang="en-US" dirty="0" smtClean="0"/>
              <a:t>The population </a:t>
            </a:r>
            <a:r>
              <a:rPr lang="en-US" dirty="0" smtClean="0"/>
              <a:t>can usefully be </a:t>
            </a:r>
            <a:r>
              <a:rPr lang="en-US" dirty="0" smtClean="0"/>
              <a:t>divided in three groups, those who adamantly oppose the acceptance of </a:t>
            </a:r>
            <a:r>
              <a:rPr lang="en-US" dirty="0" smtClean="0"/>
              <a:t>any refugees (a big group); </a:t>
            </a:r>
            <a:r>
              <a:rPr lang="en-US" dirty="0" smtClean="0"/>
              <a:t>those who are absolutely in favor of the acceptance of </a:t>
            </a:r>
            <a:r>
              <a:rPr lang="en-US" dirty="0" smtClean="0"/>
              <a:t>large numbers of refugees (a small group); </a:t>
            </a:r>
            <a:r>
              <a:rPr lang="en-US" dirty="0" smtClean="0"/>
              <a:t>and those with mixed feelings and who are prepared to be convinced to accept </a:t>
            </a:r>
            <a:r>
              <a:rPr lang="en-US" dirty="0" smtClean="0"/>
              <a:t>refugees (how many refugees and size of group varies).  </a:t>
            </a:r>
            <a:endParaRPr lang="en-US" dirty="0" smtClean="0"/>
          </a:p>
          <a:p>
            <a:r>
              <a:rPr lang="en-US" dirty="0" smtClean="0"/>
              <a:t>Economic analysis can – in the best of circumstances – only help sway </a:t>
            </a:r>
            <a:r>
              <a:rPr lang="en-US" dirty="0" smtClean="0"/>
              <a:t>the last group.</a:t>
            </a:r>
            <a:endParaRPr lang="en-US" dirty="0" smtClean="0"/>
          </a:p>
          <a:p>
            <a:r>
              <a:rPr lang="en-US" dirty="0" smtClean="0"/>
              <a:t>Understanding these </a:t>
            </a:r>
            <a:r>
              <a:rPr lang="en-US" dirty="0" smtClean="0"/>
              <a:t>priors, and related perceptions </a:t>
            </a:r>
            <a:r>
              <a:rPr lang="en-US" dirty="0" smtClean="0"/>
              <a:t>and </a:t>
            </a:r>
            <a:r>
              <a:rPr lang="en-US" dirty="0" smtClean="0"/>
              <a:t>power relations is </a:t>
            </a:r>
            <a:r>
              <a:rPr lang="en-US" dirty="0" smtClean="0"/>
              <a:t>absolutely central to formulating a realistic refugee policy. Economic analysis is </a:t>
            </a:r>
            <a:r>
              <a:rPr lang="en-US" dirty="0" smtClean="0"/>
              <a:t>important</a:t>
            </a:r>
            <a:r>
              <a:rPr lang="en-US" dirty="0" smtClean="0"/>
              <a:t>, </a:t>
            </a:r>
            <a:r>
              <a:rPr lang="en-US" dirty="0" smtClean="0"/>
              <a:t>but it does </a:t>
            </a:r>
            <a:r>
              <a:rPr lang="en-US" dirty="0" smtClean="0"/>
              <a:t>not determine. </a:t>
            </a:r>
            <a:endParaRPr lang="en-US" dirty="0"/>
          </a:p>
        </p:txBody>
      </p:sp>
    </p:spTree>
    <p:extLst>
      <p:ext uri="{BB962C8B-B14F-4D97-AF65-F5344CB8AC3E}">
        <p14:creationId xmlns:p14="http://schemas.microsoft.com/office/powerpoint/2010/main" val="3722879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Points</a:t>
            </a:r>
            <a:endParaRPr lang="en-US" dirty="0"/>
          </a:p>
        </p:txBody>
      </p:sp>
      <p:sp>
        <p:nvSpPr>
          <p:cNvPr id="3" name="Content Placeholder 2"/>
          <p:cNvSpPr>
            <a:spLocks noGrp="1"/>
          </p:cNvSpPr>
          <p:nvPr>
            <p:ph idx="1"/>
          </p:nvPr>
        </p:nvSpPr>
        <p:spPr/>
        <p:txBody>
          <a:bodyPr>
            <a:normAutofit lnSpcReduction="10000"/>
          </a:bodyPr>
          <a:lstStyle/>
          <a:p>
            <a:r>
              <a:rPr lang="en-US" dirty="0" smtClean="0"/>
              <a:t>The Voluntary Migration (VM) literature has important bearing on the policy analysis of Forced Migration (FM)</a:t>
            </a:r>
            <a:endParaRPr lang="en-US" dirty="0"/>
          </a:p>
          <a:p>
            <a:r>
              <a:rPr lang="en-US" dirty="0" smtClean="0"/>
              <a:t>…But it also fails to address some important policy questions which are related specifically to FM</a:t>
            </a:r>
            <a:endParaRPr lang="en-US" dirty="0"/>
          </a:p>
          <a:p>
            <a:r>
              <a:rPr lang="en-US" dirty="0" smtClean="0"/>
              <a:t>Techniques used in VM are of broad applicability in FM, but more systematic effort is needed to gather data and develop dedicated approaches to the problems raised by FM.</a:t>
            </a:r>
          </a:p>
          <a:p>
            <a:r>
              <a:rPr lang="en-US" dirty="0" smtClean="0"/>
              <a:t>VM is </a:t>
            </a:r>
            <a:r>
              <a:rPr lang="en-US" dirty="0" smtClean="0"/>
              <a:t>politically charged, </a:t>
            </a:r>
            <a:r>
              <a:rPr lang="en-US" dirty="0" smtClean="0"/>
              <a:t>and FM is even more </a:t>
            </a:r>
            <a:r>
              <a:rPr lang="en-US" dirty="0" smtClean="0"/>
              <a:t>politically charged; </a:t>
            </a:r>
            <a:r>
              <a:rPr lang="en-US" dirty="0" smtClean="0"/>
              <a:t>while economics can provide a guide to the </a:t>
            </a:r>
            <a:r>
              <a:rPr lang="en-US" dirty="0" smtClean="0"/>
              <a:t>aggregate welfare and distributional </a:t>
            </a:r>
            <a:r>
              <a:rPr lang="en-US" dirty="0" smtClean="0"/>
              <a:t>impact of FM, policy formulation must </a:t>
            </a:r>
            <a:r>
              <a:rPr lang="en-US" dirty="0" smtClean="0"/>
              <a:t>– as is always the case - account </a:t>
            </a:r>
            <a:r>
              <a:rPr lang="en-US" dirty="0" smtClean="0"/>
              <a:t>for </a:t>
            </a:r>
            <a:r>
              <a:rPr lang="en-US" dirty="0" smtClean="0"/>
              <a:t>priors, perceptions </a:t>
            </a:r>
            <a:r>
              <a:rPr lang="en-US" dirty="0" smtClean="0"/>
              <a:t>and </a:t>
            </a:r>
            <a:r>
              <a:rPr lang="en-US" dirty="0" smtClean="0"/>
              <a:t>power </a:t>
            </a:r>
            <a:r>
              <a:rPr lang="en-US" dirty="0" smtClean="0"/>
              <a:t>relations.   </a:t>
            </a:r>
            <a:endParaRPr lang="en-US" dirty="0"/>
          </a:p>
        </p:txBody>
      </p:sp>
    </p:spTree>
    <p:extLst>
      <p:ext uri="{BB962C8B-B14F-4D97-AF65-F5344CB8AC3E}">
        <p14:creationId xmlns:p14="http://schemas.microsoft.com/office/powerpoint/2010/main" val="239189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VM literature has important bearing on policies relating to  forced migration</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The line between FM and VM migration is often blurred (there are degrees of compulsion)</a:t>
            </a:r>
          </a:p>
          <a:p>
            <a:r>
              <a:rPr lang="en-US" dirty="0" smtClean="0"/>
              <a:t>Most forced migrants sooner or later settle and find a job (others stay in camps or return) and when they do the economic impact on the host is similar to that of voluntary migrants.</a:t>
            </a:r>
          </a:p>
          <a:p>
            <a:r>
              <a:rPr lang="en-US" dirty="0" smtClean="0"/>
              <a:t>Much of the literature on the impact of VM on the host community is concerned with the identification problem – how do you isolate the impact of voluntary migrants from their tendency to go to where there is demand for them? Paradoxically, that has led scholars of VM to study the impact of FM on host communities precisely because the migration is forced and is therefore presumed to be “exogenous”. </a:t>
            </a:r>
            <a:endParaRPr lang="en-US" dirty="0"/>
          </a:p>
        </p:txBody>
      </p:sp>
    </p:spTree>
    <p:extLst>
      <p:ext uri="{BB962C8B-B14F-4D97-AF65-F5344CB8AC3E}">
        <p14:creationId xmlns:p14="http://schemas.microsoft.com/office/powerpoint/2010/main" val="3386326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Voluntary Migrants (VM)</a:t>
            </a:r>
          </a:p>
          <a:p>
            <a:pPr marL="0" indent="0">
              <a:buNone/>
            </a:pPr>
            <a:r>
              <a:rPr lang="en-US" dirty="0"/>
              <a:t> </a:t>
            </a:r>
            <a:r>
              <a:rPr lang="en-US" dirty="0" smtClean="0"/>
              <a:t>  those who leave to seek employment opportunities or to reunite families, at a time of their choosing and to a destination of choice.</a:t>
            </a:r>
          </a:p>
          <a:p>
            <a:pPr marL="0" indent="0">
              <a:buNone/>
            </a:pPr>
            <a:endParaRPr lang="en-US" dirty="0"/>
          </a:p>
          <a:p>
            <a:r>
              <a:rPr lang="en-US" dirty="0" smtClean="0"/>
              <a:t>Forced Migrants (FM)</a:t>
            </a:r>
          </a:p>
          <a:p>
            <a:pPr marL="0" indent="0">
              <a:buNone/>
            </a:pPr>
            <a:r>
              <a:rPr lang="en-US" dirty="0"/>
              <a:t> </a:t>
            </a:r>
            <a:r>
              <a:rPr lang="en-US" dirty="0" smtClean="0"/>
              <a:t>  those who leave because they perceive a high probability that they will be subject to bodily harm, imprisonment, or – due to a natural or man-made disaster - that they will soon be unable to house or feed themselves and their dependents. </a:t>
            </a:r>
          </a:p>
          <a:p>
            <a:pPr marL="0" indent="0">
              <a:buNone/>
            </a:pPr>
            <a:endParaRPr lang="en-US" dirty="0"/>
          </a:p>
          <a:p>
            <a:pPr marL="0" indent="0">
              <a:buNone/>
            </a:pPr>
            <a:r>
              <a:rPr lang="en-US" dirty="0" smtClean="0"/>
              <a:t> </a:t>
            </a:r>
            <a:endParaRPr lang="en-US" dirty="0"/>
          </a:p>
        </p:txBody>
      </p:sp>
    </p:spTree>
    <p:extLst>
      <p:ext uri="{BB962C8B-B14F-4D97-AF65-F5344CB8AC3E}">
        <p14:creationId xmlns:p14="http://schemas.microsoft.com/office/powerpoint/2010/main" val="15832896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FM is Rarely Absolute (At the Point of a Gun): There Are Degrees of Compulsion</a:t>
            </a:r>
            <a:endParaRPr lang="en-US" dirty="0"/>
          </a:p>
        </p:txBody>
      </p:sp>
      <p:sp>
        <p:nvSpPr>
          <p:cNvPr id="3" name="Content Placeholder 2"/>
          <p:cNvSpPr>
            <a:spLocks noGrp="1"/>
          </p:cNvSpPr>
          <p:nvPr>
            <p:ph idx="1"/>
          </p:nvPr>
        </p:nvSpPr>
        <p:spPr/>
        <p:txBody>
          <a:bodyPr>
            <a:normAutofit fontScale="85000" lnSpcReduction="20000"/>
          </a:bodyPr>
          <a:lstStyle/>
          <a:p>
            <a:endParaRPr lang="en-US" dirty="0" smtClean="0"/>
          </a:p>
          <a:p>
            <a:r>
              <a:rPr lang="en-US" dirty="0" smtClean="0"/>
              <a:t>The decision of a forced migrant will depend on the degree of perceived risk, which it turn depends on the availability of information about threats, and people’s ability to assess risks.</a:t>
            </a:r>
          </a:p>
          <a:p>
            <a:r>
              <a:rPr lang="en-US" dirty="0" smtClean="0"/>
              <a:t>It will depend also on how much the migrant loses by leaving, his or her tolerance for the risk of undertaking the journey, assessment of prospects at destination, and the ability to cover the cost of migration – calculus is similar to VM</a:t>
            </a:r>
          </a:p>
          <a:p>
            <a:r>
              <a:rPr lang="en-US" dirty="0" smtClean="0"/>
              <a:t>People who are threatened do not all respond in the same way: some leave early on, some leave later, some don’t move.</a:t>
            </a:r>
          </a:p>
          <a:p>
            <a:r>
              <a:rPr lang="en-US" dirty="0" smtClean="0"/>
              <a:t>VMs can also be “forced” to a greater or lesser degree, for example to escape malnutrition and disease.</a:t>
            </a:r>
          </a:p>
          <a:p>
            <a:r>
              <a:rPr lang="en-US" dirty="0" smtClean="0"/>
              <a:t>So, while the distinction between VM and FM has important legal bearing (UN conventions), it is somewhat less useful in the conduct of economic analysis.   </a:t>
            </a:r>
          </a:p>
          <a:p>
            <a:endParaRPr lang="en-US" dirty="0" smtClean="0"/>
          </a:p>
          <a:p>
            <a:endParaRPr lang="en-US" dirty="0"/>
          </a:p>
        </p:txBody>
      </p:sp>
    </p:spTree>
    <p:extLst>
      <p:ext uri="{BB962C8B-B14F-4D97-AF65-F5344CB8AC3E}">
        <p14:creationId xmlns:p14="http://schemas.microsoft.com/office/powerpoint/2010/main" val="33474526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 analyzing the economic impact of FMs, the Time Dimension is Critical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During, say, the first 6 months, the forced migrant is disoriented, has suffered a grievous loss and is impaired as an economic actor.   </a:t>
            </a:r>
          </a:p>
          <a:p>
            <a:r>
              <a:rPr lang="en-US" dirty="0" smtClean="0"/>
              <a:t>Beyond the initial shock period, some forced migrants will have found jobs near the locality of arrival, even if they are not allowed to work formally, while others will be looking for opportunities more widely in the country of first arrival or beyond.</a:t>
            </a:r>
          </a:p>
          <a:p>
            <a:r>
              <a:rPr lang="en-US" dirty="0" smtClean="0"/>
              <a:t>With the passage of time, many FMs reach an “end point” where they are either settled in the country of first arrival or in another country, or resigned to be in camps supported by aid agencies or have returned. The economic impact of those that settle becomes similar to that of voluntary migrants.</a:t>
            </a:r>
          </a:p>
          <a:p>
            <a:pPr marL="0" indent="0">
              <a:buNone/>
            </a:pPr>
            <a:r>
              <a:rPr lang="en-US" dirty="0" smtClean="0"/>
              <a:t>    </a:t>
            </a:r>
            <a:endParaRPr lang="en-US" dirty="0"/>
          </a:p>
        </p:txBody>
      </p:sp>
    </p:spTree>
    <p:extLst>
      <p:ext uri="{BB962C8B-B14F-4D97-AF65-F5344CB8AC3E}">
        <p14:creationId xmlns:p14="http://schemas.microsoft.com/office/powerpoint/2010/main" val="181820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Voluntary Migration Literature 1. General Equilibrium Effects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These exercises (e.g. GEP 2006) apply CGE models and assume that the change in the migrant stock is exogenous – so they are actually directly relevant to analysis of FM</a:t>
            </a:r>
          </a:p>
          <a:p>
            <a:r>
              <a:rPr lang="en-US" dirty="0" smtClean="0"/>
              <a:t>In fact, insofar as VM flows are endogenous and FM flows are exogenous, these exercises will tend to underestimate the welfare gains from VM, but appropriately depict the welfare gains from FM</a:t>
            </a:r>
          </a:p>
          <a:p>
            <a:r>
              <a:rPr lang="en-US" dirty="0" smtClean="0"/>
              <a:t>When migration is South-North, the exercises conclude that: the global gains are very large, the biggest gainers are the migrants (who can treble their real income), the source country gains mainly through remittances, capital-owners and native workers who are complementary with migrants gain significantly, while those competing with migrants directly (usually a small group) lose. </a:t>
            </a:r>
          </a:p>
          <a:p>
            <a:r>
              <a:rPr lang="en-US" dirty="0" smtClean="0"/>
              <a:t>The gains from South-South migration (e.g. </a:t>
            </a:r>
            <a:r>
              <a:rPr lang="en-US" dirty="0" err="1" smtClean="0"/>
              <a:t>Ratha</a:t>
            </a:r>
            <a:r>
              <a:rPr lang="en-US" dirty="0" smtClean="0"/>
              <a:t> and Shaw) are much less commonly analyzed, but are very likely smaller all around</a:t>
            </a:r>
            <a:r>
              <a:rPr lang="en-US" dirty="0"/>
              <a:t> </a:t>
            </a:r>
            <a:r>
              <a:rPr lang="en-US" dirty="0" smtClean="0"/>
              <a:t>(see below)</a:t>
            </a:r>
            <a:endParaRPr lang="en-US" dirty="0"/>
          </a:p>
        </p:txBody>
      </p:sp>
    </p:spTree>
    <p:extLst>
      <p:ext uri="{BB962C8B-B14F-4D97-AF65-F5344CB8AC3E}">
        <p14:creationId xmlns:p14="http://schemas.microsoft.com/office/powerpoint/2010/main" val="2843432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Literature 2. Econometric Analysis of the effect of migration on native workers, prices, and economic growth</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These studies have been mainly concerned with the effect of unskilled migrants on the wages of unskilled natives in the United States and Europe.</a:t>
            </a:r>
          </a:p>
          <a:p>
            <a:r>
              <a:rPr lang="en-US" dirty="0" smtClean="0"/>
              <a:t>After much controversy (see for example </a:t>
            </a:r>
            <a:r>
              <a:rPr lang="en-US" dirty="0" err="1" smtClean="0"/>
              <a:t>Borjas</a:t>
            </a:r>
            <a:r>
              <a:rPr lang="en-US" dirty="0" smtClean="0"/>
              <a:t> (1985) and </a:t>
            </a:r>
            <a:r>
              <a:rPr lang="en-US" dirty="0" err="1" smtClean="0"/>
              <a:t>Otaviano</a:t>
            </a:r>
            <a:r>
              <a:rPr lang="en-US" dirty="0" smtClean="0"/>
              <a:t> and </a:t>
            </a:r>
            <a:r>
              <a:rPr lang="en-US" dirty="0" err="1" smtClean="0"/>
              <a:t>Peri</a:t>
            </a:r>
            <a:r>
              <a:rPr lang="en-US" dirty="0" smtClean="0"/>
              <a:t> (2008)) and repeated efforts to deal with the endogeneity problem (do migrants cause higher wages or do they come because wages are high?), the consensus of the literature today is that the depressing effect on average wages of native unskilled workers is very small and is positive for some unskilled and for the native skilled.</a:t>
            </a:r>
          </a:p>
          <a:p>
            <a:r>
              <a:rPr lang="en-US" dirty="0" smtClean="0"/>
              <a:t>Increased migration is associated with higher investment, faster GDP growth and with lower prices of many essential services, higher housing prices, and higher rents.</a:t>
            </a:r>
          </a:p>
          <a:p>
            <a:r>
              <a:rPr lang="en-US" dirty="0" smtClean="0"/>
              <a:t>Like trade, migration clearly has significant redistributive as well as aggregate welfare enhancing effects.</a:t>
            </a:r>
            <a:endParaRPr lang="en-US" dirty="0"/>
          </a:p>
        </p:txBody>
      </p:sp>
    </p:spTree>
    <p:extLst>
      <p:ext uri="{BB962C8B-B14F-4D97-AF65-F5344CB8AC3E}">
        <p14:creationId xmlns:p14="http://schemas.microsoft.com/office/powerpoint/2010/main" val="242925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 3. Card Studies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Card studies examine instances of mass migration triggered by exogenous (usually political) events. They are named after David Card (see 1990), who conducted the first such study, concerning the Mariel boatlift, from Cuba to Miami. Many such studies followed covering other instances of mass migration.</a:t>
            </a:r>
          </a:p>
          <a:p>
            <a:r>
              <a:rPr lang="en-US" dirty="0" smtClean="0"/>
              <a:t>These studies were </a:t>
            </a:r>
            <a:r>
              <a:rPr lang="en-US" dirty="0"/>
              <a:t>motivated by the need to get around the endogeneity problem of econometric studies of the effect of migration on native wages</a:t>
            </a:r>
            <a:r>
              <a:rPr lang="en-US" dirty="0" smtClean="0"/>
              <a:t>. They typically use differences in differences techniques comparing similar localities, or try to find the appropriate Instrumental Variable to regress native wages against migration inflow. Most often, the IV is the stock of previous migrants from the same country of origin, or geographic distance form the border exploiting the tendency of migrants to cluster and to move nearby. </a:t>
            </a:r>
          </a:p>
          <a:p>
            <a:r>
              <a:rPr lang="en-US" dirty="0" smtClean="0"/>
              <a:t>These studies generally conclude that the negative effects on native workers is a small negative and can be positive in some instances. For example, in the case of migration of Soviet Jews to Israel, investment rose, growth accelerates and the current account went into deficit temporarily. (Friedberg (2001), Cohen and Hsieh (2000)) but skilled Israelis gained despite the fact that the migrants were disproportionately skilled, because they upgraded as skilled migrants took on the simpler tasks and those that did not require certification or language skills. </a:t>
            </a:r>
            <a:endParaRPr lang="en-US" dirty="0"/>
          </a:p>
        </p:txBody>
      </p:sp>
    </p:spTree>
    <p:extLst>
      <p:ext uri="{BB962C8B-B14F-4D97-AF65-F5344CB8AC3E}">
        <p14:creationId xmlns:p14="http://schemas.microsoft.com/office/powerpoint/2010/main" val="33765725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716</TotalTime>
  <Words>2043</Words>
  <Application>Microsoft Office PowerPoint</Application>
  <PresentationFormat>Widescreen</PresentationFormat>
  <Paragraphs>90</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Relevance of Literature on Voluntary Migration for Forced Migration </vt:lpstr>
      <vt:lpstr>Main Points</vt:lpstr>
      <vt:lpstr>The VM literature has important bearing on policies relating to  forced migration</vt:lpstr>
      <vt:lpstr>Definition </vt:lpstr>
      <vt:lpstr>FM is Rarely Absolute (At the Point of a Gun): There Are Degrees of Compulsion</vt:lpstr>
      <vt:lpstr>In analyzing the economic impact of FMs, the Time Dimension is Critical </vt:lpstr>
      <vt:lpstr>Voluntary Migration Literature 1. General Equilibrium Effects</vt:lpstr>
      <vt:lpstr>Literature 2. Econometric Analysis of the effect of migration on native workers, prices, and economic growth</vt:lpstr>
      <vt:lpstr>Literature 3. Card Studies </vt:lpstr>
      <vt:lpstr>However, the literature on Voluntary Migration fails to address important policy issues specific to Forced Migration</vt:lpstr>
      <vt:lpstr>FMs Create Major Challenges for the Host Country on Their Arrival</vt:lpstr>
      <vt:lpstr>The FM Job Market Mismatch </vt:lpstr>
      <vt:lpstr>South-South Migration is Different from South-North whether it is Forced or Voluntary</vt:lpstr>
      <vt:lpstr>The international Coordination Problem </vt:lpstr>
      <vt:lpstr>Techniques as they apply to FM</vt:lpstr>
      <vt:lpstr>Political Challenges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Economic Impact of Forced Migration</dc:title>
  <dc:creator>Uri Dadush</dc:creator>
  <cp:lastModifiedBy>Uri Dadush</cp:lastModifiedBy>
  <cp:revision>68</cp:revision>
  <dcterms:created xsi:type="dcterms:W3CDTF">2015-10-22T16:55:35Z</dcterms:created>
  <dcterms:modified xsi:type="dcterms:W3CDTF">2015-11-21T03:19:00Z</dcterms:modified>
</cp:coreProperties>
</file>