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303" r:id="rId3"/>
    <p:sldId id="283" r:id="rId4"/>
    <p:sldId id="287" r:id="rId5"/>
    <p:sldId id="288" r:id="rId6"/>
    <p:sldId id="265" r:id="rId7"/>
    <p:sldId id="304" r:id="rId8"/>
    <p:sldId id="305" r:id="rId9"/>
    <p:sldId id="301" r:id="rId10"/>
    <p:sldId id="269" r:id="rId11"/>
  </p:sldIdLst>
  <p:sldSz cx="9144000" cy="5143500" type="screen16x9"/>
  <p:notesSz cx="6881813" cy="9296400"/>
  <p:defaultTextStyle>
    <a:defPPr>
      <a:defRPr lang="en-US"/>
    </a:defPPr>
    <a:lvl1pPr marL="0" algn="l" defTabSz="912008" rtl="0" eaLnBrk="1" latinLnBrk="0" hangingPunct="1">
      <a:defRPr sz="1800" kern="1200">
        <a:solidFill>
          <a:schemeClr val="tx1"/>
        </a:solidFill>
        <a:latin typeface="+mn-lt"/>
        <a:ea typeface="+mn-ea"/>
        <a:cs typeface="+mn-cs"/>
      </a:defRPr>
    </a:lvl1pPr>
    <a:lvl2pPr marL="456005" algn="l" defTabSz="912008" rtl="0" eaLnBrk="1" latinLnBrk="0" hangingPunct="1">
      <a:defRPr sz="1800" kern="1200">
        <a:solidFill>
          <a:schemeClr val="tx1"/>
        </a:solidFill>
        <a:latin typeface="+mn-lt"/>
        <a:ea typeface="+mn-ea"/>
        <a:cs typeface="+mn-cs"/>
      </a:defRPr>
    </a:lvl2pPr>
    <a:lvl3pPr marL="912008" algn="l" defTabSz="912008" rtl="0" eaLnBrk="1" latinLnBrk="0" hangingPunct="1">
      <a:defRPr sz="1800" kern="1200">
        <a:solidFill>
          <a:schemeClr val="tx1"/>
        </a:solidFill>
        <a:latin typeface="+mn-lt"/>
        <a:ea typeface="+mn-ea"/>
        <a:cs typeface="+mn-cs"/>
      </a:defRPr>
    </a:lvl3pPr>
    <a:lvl4pPr marL="1368015" algn="l" defTabSz="912008" rtl="0" eaLnBrk="1" latinLnBrk="0" hangingPunct="1">
      <a:defRPr sz="1800" kern="1200">
        <a:solidFill>
          <a:schemeClr val="tx1"/>
        </a:solidFill>
        <a:latin typeface="+mn-lt"/>
        <a:ea typeface="+mn-ea"/>
        <a:cs typeface="+mn-cs"/>
      </a:defRPr>
    </a:lvl4pPr>
    <a:lvl5pPr marL="1824022" algn="l" defTabSz="912008" rtl="0" eaLnBrk="1" latinLnBrk="0" hangingPunct="1">
      <a:defRPr sz="1800" kern="1200">
        <a:solidFill>
          <a:schemeClr val="tx1"/>
        </a:solidFill>
        <a:latin typeface="+mn-lt"/>
        <a:ea typeface="+mn-ea"/>
        <a:cs typeface="+mn-cs"/>
      </a:defRPr>
    </a:lvl5pPr>
    <a:lvl6pPr marL="2280030" algn="l" defTabSz="912008" rtl="0" eaLnBrk="1" latinLnBrk="0" hangingPunct="1">
      <a:defRPr sz="1800" kern="1200">
        <a:solidFill>
          <a:schemeClr val="tx1"/>
        </a:solidFill>
        <a:latin typeface="+mn-lt"/>
        <a:ea typeface="+mn-ea"/>
        <a:cs typeface="+mn-cs"/>
      </a:defRPr>
    </a:lvl6pPr>
    <a:lvl7pPr marL="2736032" algn="l" defTabSz="912008" rtl="0" eaLnBrk="1" latinLnBrk="0" hangingPunct="1">
      <a:defRPr sz="1800" kern="1200">
        <a:solidFill>
          <a:schemeClr val="tx1"/>
        </a:solidFill>
        <a:latin typeface="+mn-lt"/>
        <a:ea typeface="+mn-ea"/>
        <a:cs typeface="+mn-cs"/>
      </a:defRPr>
    </a:lvl7pPr>
    <a:lvl8pPr marL="3192040" algn="l" defTabSz="912008" rtl="0" eaLnBrk="1" latinLnBrk="0" hangingPunct="1">
      <a:defRPr sz="1800" kern="1200">
        <a:solidFill>
          <a:schemeClr val="tx1"/>
        </a:solidFill>
        <a:latin typeface="+mn-lt"/>
        <a:ea typeface="+mn-ea"/>
        <a:cs typeface="+mn-cs"/>
      </a:defRPr>
    </a:lvl8pPr>
    <a:lvl9pPr marL="3648048" algn="l" defTabSz="912008"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43" autoAdjust="0"/>
    <p:restoredTop sz="94075" autoAdjust="0"/>
  </p:normalViewPr>
  <p:slideViewPr>
    <p:cSldViewPr>
      <p:cViewPr varScale="1">
        <p:scale>
          <a:sx n="114" d="100"/>
          <a:sy n="114" d="100"/>
        </p:scale>
        <p:origin x="822" y="108"/>
      </p:cViewPr>
      <p:guideLst>
        <p:guide orient="horz" pos="1620"/>
        <p:guide pos="2880"/>
      </p:guideLst>
    </p:cSldViewPr>
  </p:slideViewPr>
  <p:notesTextViewPr>
    <p:cViewPr>
      <p:scale>
        <a:sx n="1" d="1"/>
        <a:sy n="1" d="1"/>
      </p:scale>
      <p:origin x="0" y="0"/>
    </p:cViewPr>
  </p:notesTextViewPr>
  <p:notesViewPr>
    <p:cSldViewPr>
      <p:cViewPr varScale="1">
        <p:scale>
          <a:sx n="84" d="100"/>
          <a:sy n="84" d="100"/>
        </p:scale>
        <p:origin x="-3162" y="-78"/>
      </p:cViewPr>
      <p:guideLst>
        <p:guide orient="horz" pos="2928"/>
        <p:guide pos="216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7313" y="0"/>
            <a:ext cx="2982912" cy="465138"/>
          </a:xfrm>
          <a:prstGeom prst="rect">
            <a:avLst/>
          </a:prstGeom>
        </p:spPr>
        <p:txBody>
          <a:bodyPr vert="horz" lIns="91440" tIns="45720" rIns="91440" bIns="45720" rtlCol="0"/>
          <a:lstStyle>
            <a:lvl1pPr algn="r">
              <a:defRPr sz="1200"/>
            </a:lvl1pPr>
          </a:lstStyle>
          <a:p>
            <a:fld id="{6840D26B-D615-45A3-87AA-585D83512847}" type="datetimeFigureOut">
              <a:rPr lang="en-US" smtClean="0"/>
              <a:t>11/21/2015</a:t>
            </a:fld>
            <a:endParaRPr lang="en-US"/>
          </a:p>
        </p:txBody>
      </p:sp>
      <p:sp>
        <p:nvSpPr>
          <p:cNvPr id="5" name="Slide Number Placeholder 4"/>
          <p:cNvSpPr>
            <a:spLocks noGrp="1"/>
          </p:cNvSpPr>
          <p:nvPr>
            <p:ph type="sldNum" sz="quarter" idx="3"/>
          </p:nvPr>
        </p:nvSpPr>
        <p:spPr>
          <a:xfrm>
            <a:off x="3897313" y="8829675"/>
            <a:ext cx="2982912" cy="465138"/>
          </a:xfrm>
          <a:prstGeom prst="rect">
            <a:avLst/>
          </a:prstGeom>
        </p:spPr>
        <p:txBody>
          <a:bodyPr vert="horz" lIns="91440" tIns="45720" rIns="91440" bIns="45720" rtlCol="0" anchor="b"/>
          <a:lstStyle>
            <a:lvl1pPr algn="r">
              <a:defRPr sz="1200"/>
            </a:lvl1pPr>
          </a:lstStyle>
          <a:p>
            <a:fld id="{81E5EA64-ED0E-4FE3-86E6-775C97AB0763}" type="slidenum">
              <a:rPr lang="en-US" smtClean="0"/>
              <a:t>‹#›</a:t>
            </a:fld>
            <a:endParaRPr lang="en-US"/>
          </a:p>
        </p:txBody>
      </p:sp>
      <p:sp>
        <p:nvSpPr>
          <p:cNvPr id="6" name="Footer Placeholder 5"/>
          <p:cNvSpPr>
            <a:spLocks noGrp="1"/>
          </p:cNvSpPr>
          <p:nvPr>
            <p:ph type="ftr" sz="quarter" idx="2"/>
          </p:nvPr>
        </p:nvSpPr>
        <p:spPr>
          <a:xfrm>
            <a:off x="0" y="8829675"/>
            <a:ext cx="2982913" cy="465138"/>
          </a:xfrm>
          <a:prstGeom prst="rect">
            <a:avLst/>
          </a:prstGeom>
        </p:spPr>
        <p:txBody>
          <a:bodyPr vert="horz" lIns="91440" tIns="45720" rIns="91440" bIns="45720" rtlCol="0" anchor="b"/>
          <a:lstStyle>
            <a:lvl1pPr algn="l">
              <a:defRPr sz="1200"/>
            </a:lvl1pPr>
          </a:lstStyle>
          <a:p>
            <a:endParaRPr lang="en-US"/>
          </a:p>
        </p:txBody>
      </p:sp>
    </p:spTree>
    <p:extLst>
      <p:ext uri="{BB962C8B-B14F-4D97-AF65-F5344CB8AC3E}">
        <p14:creationId xmlns:p14="http://schemas.microsoft.com/office/powerpoint/2010/main" val="21479604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1440" tIns="45720" rIns="91440" bIns="45720" rtlCol="0"/>
          <a:lstStyle>
            <a:lvl1pPr algn="r">
              <a:defRPr sz="1200"/>
            </a:lvl1pPr>
          </a:lstStyle>
          <a:p>
            <a:fld id="{FC474D40-115E-41F1-8934-6D3F63F552B0}" type="datetimeFigureOut">
              <a:rPr lang="en-US" smtClean="0"/>
              <a:t>11/21/2015</a:t>
            </a:fld>
            <a:endParaRPr lang="en-US"/>
          </a:p>
        </p:txBody>
      </p:sp>
      <p:sp>
        <p:nvSpPr>
          <p:cNvPr id="4" name="Slide Image Placeholder 3"/>
          <p:cNvSpPr>
            <a:spLocks noGrp="1" noRot="1" noChangeAspect="1"/>
          </p:cNvSpPr>
          <p:nvPr>
            <p:ph type="sldImg" idx="2"/>
          </p:nvPr>
        </p:nvSpPr>
        <p:spPr>
          <a:xfrm>
            <a:off x="342900" y="696913"/>
            <a:ext cx="6196013"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182" y="4415791"/>
            <a:ext cx="550545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1440" tIns="45720" rIns="91440" bIns="45720" rtlCol="0" anchor="b"/>
          <a:lstStyle>
            <a:lvl1pPr algn="r">
              <a:defRPr sz="1200"/>
            </a:lvl1pPr>
          </a:lstStyle>
          <a:p>
            <a:fld id="{E98484E9-D83C-46A5-8DFD-58B0FB170F24}" type="slidenum">
              <a:rPr lang="en-US" smtClean="0"/>
              <a:t>‹#›</a:t>
            </a:fld>
            <a:endParaRPr lang="en-US"/>
          </a:p>
        </p:txBody>
      </p:sp>
    </p:spTree>
    <p:extLst>
      <p:ext uri="{BB962C8B-B14F-4D97-AF65-F5344CB8AC3E}">
        <p14:creationId xmlns:p14="http://schemas.microsoft.com/office/powerpoint/2010/main" val="2570773425"/>
      </p:ext>
    </p:extLst>
  </p:cSld>
  <p:clrMap bg1="lt1" tx1="dk1" bg2="lt2" tx2="dk2" accent1="accent1" accent2="accent2" accent3="accent3" accent4="accent4" accent5="accent5" accent6="accent6" hlink="hlink" folHlink="folHlink"/>
  <p:notesStyle>
    <a:lvl1pPr marL="0" algn="l" defTabSz="912008" rtl="0" eaLnBrk="1" latinLnBrk="0" hangingPunct="1">
      <a:defRPr sz="1200" kern="1200">
        <a:solidFill>
          <a:schemeClr val="tx1"/>
        </a:solidFill>
        <a:latin typeface="+mn-lt"/>
        <a:ea typeface="+mn-ea"/>
        <a:cs typeface="+mn-cs"/>
      </a:defRPr>
    </a:lvl1pPr>
    <a:lvl2pPr marL="456005" algn="l" defTabSz="912008" rtl="0" eaLnBrk="1" latinLnBrk="0" hangingPunct="1">
      <a:defRPr sz="1200" kern="1200">
        <a:solidFill>
          <a:schemeClr val="tx1"/>
        </a:solidFill>
        <a:latin typeface="+mn-lt"/>
        <a:ea typeface="+mn-ea"/>
        <a:cs typeface="+mn-cs"/>
      </a:defRPr>
    </a:lvl2pPr>
    <a:lvl3pPr marL="912008" algn="l" defTabSz="912008" rtl="0" eaLnBrk="1" latinLnBrk="0" hangingPunct="1">
      <a:defRPr sz="1200" kern="1200">
        <a:solidFill>
          <a:schemeClr val="tx1"/>
        </a:solidFill>
        <a:latin typeface="+mn-lt"/>
        <a:ea typeface="+mn-ea"/>
        <a:cs typeface="+mn-cs"/>
      </a:defRPr>
    </a:lvl3pPr>
    <a:lvl4pPr marL="1368015" algn="l" defTabSz="912008" rtl="0" eaLnBrk="1" latinLnBrk="0" hangingPunct="1">
      <a:defRPr sz="1200" kern="1200">
        <a:solidFill>
          <a:schemeClr val="tx1"/>
        </a:solidFill>
        <a:latin typeface="+mn-lt"/>
        <a:ea typeface="+mn-ea"/>
        <a:cs typeface="+mn-cs"/>
      </a:defRPr>
    </a:lvl4pPr>
    <a:lvl5pPr marL="1824022" algn="l" defTabSz="912008" rtl="0" eaLnBrk="1" latinLnBrk="0" hangingPunct="1">
      <a:defRPr sz="1200" kern="1200">
        <a:solidFill>
          <a:schemeClr val="tx1"/>
        </a:solidFill>
        <a:latin typeface="+mn-lt"/>
        <a:ea typeface="+mn-ea"/>
        <a:cs typeface="+mn-cs"/>
      </a:defRPr>
    </a:lvl5pPr>
    <a:lvl6pPr marL="2280030" algn="l" defTabSz="912008" rtl="0" eaLnBrk="1" latinLnBrk="0" hangingPunct="1">
      <a:defRPr sz="1200" kern="1200">
        <a:solidFill>
          <a:schemeClr val="tx1"/>
        </a:solidFill>
        <a:latin typeface="+mn-lt"/>
        <a:ea typeface="+mn-ea"/>
        <a:cs typeface="+mn-cs"/>
      </a:defRPr>
    </a:lvl6pPr>
    <a:lvl7pPr marL="2736032" algn="l" defTabSz="912008" rtl="0" eaLnBrk="1" latinLnBrk="0" hangingPunct="1">
      <a:defRPr sz="1200" kern="1200">
        <a:solidFill>
          <a:schemeClr val="tx1"/>
        </a:solidFill>
        <a:latin typeface="+mn-lt"/>
        <a:ea typeface="+mn-ea"/>
        <a:cs typeface="+mn-cs"/>
      </a:defRPr>
    </a:lvl7pPr>
    <a:lvl8pPr marL="3192040" algn="l" defTabSz="912008" rtl="0" eaLnBrk="1" latinLnBrk="0" hangingPunct="1">
      <a:defRPr sz="1200" kern="1200">
        <a:solidFill>
          <a:schemeClr val="tx1"/>
        </a:solidFill>
        <a:latin typeface="+mn-lt"/>
        <a:ea typeface="+mn-ea"/>
        <a:cs typeface="+mn-cs"/>
      </a:defRPr>
    </a:lvl8pPr>
    <a:lvl9pPr marL="3648048" algn="l" defTabSz="912008"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2"/>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6005" indent="0" algn="ctr">
              <a:buNone/>
              <a:defRPr>
                <a:solidFill>
                  <a:schemeClr val="tx1">
                    <a:tint val="75000"/>
                  </a:schemeClr>
                </a:solidFill>
              </a:defRPr>
            </a:lvl2pPr>
            <a:lvl3pPr marL="912008" indent="0" algn="ctr">
              <a:buNone/>
              <a:defRPr>
                <a:solidFill>
                  <a:schemeClr val="tx1">
                    <a:tint val="75000"/>
                  </a:schemeClr>
                </a:solidFill>
              </a:defRPr>
            </a:lvl3pPr>
            <a:lvl4pPr marL="1368015" indent="0" algn="ctr">
              <a:buNone/>
              <a:defRPr>
                <a:solidFill>
                  <a:schemeClr val="tx1">
                    <a:tint val="75000"/>
                  </a:schemeClr>
                </a:solidFill>
              </a:defRPr>
            </a:lvl4pPr>
            <a:lvl5pPr marL="1824022" indent="0" algn="ctr">
              <a:buNone/>
              <a:defRPr>
                <a:solidFill>
                  <a:schemeClr val="tx1">
                    <a:tint val="75000"/>
                  </a:schemeClr>
                </a:solidFill>
              </a:defRPr>
            </a:lvl5pPr>
            <a:lvl6pPr marL="2280030" indent="0" algn="ctr">
              <a:buNone/>
              <a:defRPr>
                <a:solidFill>
                  <a:schemeClr val="tx1">
                    <a:tint val="75000"/>
                  </a:schemeClr>
                </a:solidFill>
              </a:defRPr>
            </a:lvl6pPr>
            <a:lvl7pPr marL="2736032" indent="0" algn="ctr">
              <a:buNone/>
              <a:defRPr>
                <a:solidFill>
                  <a:schemeClr val="tx1">
                    <a:tint val="75000"/>
                  </a:schemeClr>
                </a:solidFill>
              </a:defRPr>
            </a:lvl7pPr>
            <a:lvl8pPr marL="3192040" indent="0" algn="ctr">
              <a:buNone/>
              <a:defRPr>
                <a:solidFill>
                  <a:schemeClr val="tx1">
                    <a:tint val="75000"/>
                  </a:schemeClr>
                </a:solidFill>
              </a:defRPr>
            </a:lvl8pPr>
            <a:lvl9pPr marL="364804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D97D3A-601D-4B38-9E81-A536652F7003}" type="datetimeFigureOut">
              <a:rPr lang="en-US" smtClean="0"/>
              <a:t>11/21/2015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DAE01C-0D70-4062-88BD-45C87AA8FE38}" type="slidenum">
              <a:rPr lang="en-US" smtClean="0"/>
              <a:t>‹#›</a:t>
            </a:fld>
            <a:endParaRPr lang="en-US" dirty="0"/>
          </a:p>
        </p:txBody>
      </p:sp>
    </p:spTree>
    <p:extLst>
      <p:ext uri="{BB962C8B-B14F-4D97-AF65-F5344CB8AC3E}">
        <p14:creationId xmlns:p14="http://schemas.microsoft.com/office/powerpoint/2010/main" val="3352258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D97D3A-601D-4B38-9E81-A536652F7003}" type="datetimeFigureOut">
              <a:rPr lang="en-US" smtClean="0"/>
              <a:t>11/21/2015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DAE01C-0D70-4062-88BD-45C87AA8FE38}" type="slidenum">
              <a:rPr lang="en-US" smtClean="0"/>
              <a:t>‹#›</a:t>
            </a:fld>
            <a:endParaRPr lang="en-US" dirty="0"/>
          </a:p>
        </p:txBody>
      </p:sp>
    </p:spTree>
    <p:extLst>
      <p:ext uri="{BB962C8B-B14F-4D97-AF65-F5344CB8AC3E}">
        <p14:creationId xmlns:p14="http://schemas.microsoft.com/office/powerpoint/2010/main" val="1561942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D97D3A-601D-4B38-9E81-A536652F7003}" type="datetimeFigureOut">
              <a:rPr lang="en-US" smtClean="0"/>
              <a:t>11/21/2015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DAE01C-0D70-4062-88BD-45C87AA8FE38}" type="slidenum">
              <a:rPr lang="en-US" smtClean="0"/>
              <a:t>‹#›</a:t>
            </a:fld>
            <a:endParaRPr lang="en-US" dirty="0"/>
          </a:p>
        </p:txBody>
      </p:sp>
    </p:spTree>
    <p:extLst>
      <p:ext uri="{BB962C8B-B14F-4D97-AF65-F5344CB8AC3E}">
        <p14:creationId xmlns:p14="http://schemas.microsoft.com/office/powerpoint/2010/main" val="2509427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D97D3A-601D-4B38-9E81-A536652F7003}" type="datetimeFigureOut">
              <a:rPr lang="en-US" smtClean="0"/>
              <a:t>11/21/2015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DAE01C-0D70-4062-88BD-45C87AA8FE38}" type="slidenum">
              <a:rPr lang="en-US" smtClean="0"/>
              <a:t>‹#›</a:t>
            </a:fld>
            <a:endParaRPr lang="en-US" dirty="0"/>
          </a:p>
        </p:txBody>
      </p:sp>
    </p:spTree>
    <p:extLst>
      <p:ext uri="{BB962C8B-B14F-4D97-AF65-F5344CB8AC3E}">
        <p14:creationId xmlns:p14="http://schemas.microsoft.com/office/powerpoint/2010/main" val="2762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6005" indent="0">
              <a:buNone/>
              <a:defRPr sz="1800">
                <a:solidFill>
                  <a:schemeClr val="tx1">
                    <a:tint val="75000"/>
                  </a:schemeClr>
                </a:solidFill>
              </a:defRPr>
            </a:lvl2pPr>
            <a:lvl3pPr marL="912008" indent="0">
              <a:buNone/>
              <a:defRPr sz="1600">
                <a:solidFill>
                  <a:schemeClr val="tx1">
                    <a:tint val="75000"/>
                  </a:schemeClr>
                </a:solidFill>
              </a:defRPr>
            </a:lvl3pPr>
            <a:lvl4pPr marL="1368015" indent="0">
              <a:buNone/>
              <a:defRPr sz="1400">
                <a:solidFill>
                  <a:schemeClr val="tx1">
                    <a:tint val="75000"/>
                  </a:schemeClr>
                </a:solidFill>
              </a:defRPr>
            </a:lvl4pPr>
            <a:lvl5pPr marL="1824022" indent="0">
              <a:buNone/>
              <a:defRPr sz="1400">
                <a:solidFill>
                  <a:schemeClr val="tx1">
                    <a:tint val="75000"/>
                  </a:schemeClr>
                </a:solidFill>
              </a:defRPr>
            </a:lvl5pPr>
            <a:lvl6pPr marL="2280030" indent="0">
              <a:buNone/>
              <a:defRPr sz="1400">
                <a:solidFill>
                  <a:schemeClr val="tx1">
                    <a:tint val="75000"/>
                  </a:schemeClr>
                </a:solidFill>
              </a:defRPr>
            </a:lvl6pPr>
            <a:lvl7pPr marL="2736032" indent="0">
              <a:buNone/>
              <a:defRPr sz="1400">
                <a:solidFill>
                  <a:schemeClr val="tx1">
                    <a:tint val="75000"/>
                  </a:schemeClr>
                </a:solidFill>
              </a:defRPr>
            </a:lvl7pPr>
            <a:lvl8pPr marL="3192040" indent="0">
              <a:buNone/>
              <a:defRPr sz="1400">
                <a:solidFill>
                  <a:schemeClr val="tx1">
                    <a:tint val="75000"/>
                  </a:schemeClr>
                </a:solidFill>
              </a:defRPr>
            </a:lvl8pPr>
            <a:lvl9pPr marL="3648048"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D97D3A-601D-4B38-9E81-A536652F7003}" type="datetimeFigureOut">
              <a:rPr lang="en-US" smtClean="0"/>
              <a:t>11/21/2015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DAE01C-0D70-4062-88BD-45C87AA8FE38}" type="slidenum">
              <a:rPr lang="en-US" smtClean="0"/>
              <a:t>‹#›</a:t>
            </a:fld>
            <a:endParaRPr lang="en-US" dirty="0"/>
          </a:p>
        </p:txBody>
      </p:sp>
    </p:spTree>
    <p:extLst>
      <p:ext uri="{BB962C8B-B14F-4D97-AF65-F5344CB8AC3E}">
        <p14:creationId xmlns:p14="http://schemas.microsoft.com/office/powerpoint/2010/main" val="1303915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D97D3A-601D-4B38-9E81-A536652F7003}" type="datetimeFigureOut">
              <a:rPr lang="en-US" smtClean="0"/>
              <a:t>11/21/2015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DAE01C-0D70-4062-88BD-45C87AA8FE38}" type="slidenum">
              <a:rPr lang="en-US" smtClean="0"/>
              <a:t>‹#›</a:t>
            </a:fld>
            <a:endParaRPr lang="en-US" dirty="0"/>
          </a:p>
        </p:txBody>
      </p:sp>
    </p:spTree>
    <p:extLst>
      <p:ext uri="{BB962C8B-B14F-4D97-AF65-F5344CB8AC3E}">
        <p14:creationId xmlns:p14="http://schemas.microsoft.com/office/powerpoint/2010/main" val="147436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6005" indent="0">
              <a:buNone/>
              <a:defRPr sz="2000" b="1"/>
            </a:lvl2pPr>
            <a:lvl3pPr marL="912008" indent="0">
              <a:buNone/>
              <a:defRPr sz="1800" b="1"/>
            </a:lvl3pPr>
            <a:lvl4pPr marL="1368015" indent="0">
              <a:buNone/>
              <a:defRPr sz="1600" b="1"/>
            </a:lvl4pPr>
            <a:lvl5pPr marL="1824022" indent="0">
              <a:buNone/>
              <a:defRPr sz="1600" b="1"/>
            </a:lvl5pPr>
            <a:lvl6pPr marL="2280030" indent="0">
              <a:buNone/>
              <a:defRPr sz="1600" b="1"/>
            </a:lvl6pPr>
            <a:lvl7pPr marL="2736032" indent="0">
              <a:buNone/>
              <a:defRPr sz="1600" b="1"/>
            </a:lvl7pPr>
            <a:lvl8pPr marL="3192040" indent="0">
              <a:buNone/>
              <a:defRPr sz="1600" b="1"/>
            </a:lvl8pPr>
            <a:lvl9pPr marL="364804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151335"/>
            <a:ext cx="4041775" cy="479822"/>
          </a:xfrm>
        </p:spPr>
        <p:txBody>
          <a:bodyPr anchor="b"/>
          <a:lstStyle>
            <a:lvl1pPr marL="0" indent="0">
              <a:buNone/>
              <a:defRPr sz="2400" b="1"/>
            </a:lvl1pPr>
            <a:lvl2pPr marL="456005" indent="0">
              <a:buNone/>
              <a:defRPr sz="2000" b="1"/>
            </a:lvl2pPr>
            <a:lvl3pPr marL="912008" indent="0">
              <a:buNone/>
              <a:defRPr sz="1800" b="1"/>
            </a:lvl3pPr>
            <a:lvl4pPr marL="1368015" indent="0">
              <a:buNone/>
              <a:defRPr sz="1600" b="1"/>
            </a:lvl4pPr>
            <a:lvl5pPr marL="1824022" indent="0">
              <a:buNone/>
              <a:defRPr sz="1600" b="1"/>
            </a:lvl5pPr>
            <a:lvl6pPr marL="2280030" indent="0">
              <a:buNone/>
              <a:defRPr sz="1600" b="1"/>
            </a:lvl6pPr>
            <a:lvl7pPr marL="2736032" indent="0">
              <a:buNone/>
              <a:defRPr sz="1600" b="1"/>
            </a:lvl7pPr>
            <a:lvl8pPr marL="3192040" indent="0">
              <a:buNone/>
              <a:defRPr sz="1600" b="1"/>
            </a:lvl8pPr>
            <a:lvl9pPr marL="364804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D97D3A-601D-4B38-9E81-A536652F7003}" type="datetimeFigureOut">
              <a:rPr lang="en-US" smtClean="0"/>
              <a:t>11/21/2015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CDAE01C-0D70-4062-88BD-45C87AA8FE38}" type="slidenum">
              <a:rPr lang="en-US" smtClean="0"/>
              <a:t>‹#›</a:t>
            </a:fld>
            <a:endParaRPr lang="en-US" dirty="0"/>
          </a:p>
        </p:txBody>
      </p:sp>
    </p:spTree>
    <p:extLst>
      <p:ext uri="{BB962C8B-B14F-4D97-AF65-F5344CB8AC3E}">
        <p14:creationId xmlns:p14="http://schemas.microsoft.com/office/powerpoint/2010/main" val="1440572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D97D3A-601D-4B38-9E81-A536652F7003}" type="datetimeFigureOut">
              <a:rPr lang="en-US" smtClean="0"/>
              <a:t>11/21/2015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CDAE01C-0D70-4062-88BD-45C87AA8FE38}" type="slidenum">
              <a:rPr lang="en-US" smtClean="0"/>
              <a:t>‹#›</a:t>
            </a:fld>
            <a:endParaRPr lang="en-US" dirty="0"/>
          </a:p>
        </p:txBody>
      </p:sp>
    </p:spTree>
    <p:extLst>
      <p:ext uri="{BB962C8B-B14F-4D97-AF65-F5344CB8AC3E}">
        <p14:creationId xmlns:p14="http://schemas.microsoft.com/office/powerpoint/2010/main" val="893709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D97D3A-601D-4B38-9E81-A536652F7003}" type="datetimeFigureOut">
              <a:rPr lang="en-US" smtClean="0"/>
              <a:t>11/21/2015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CDAE01C-0D70-4062-88BD-45C87AA8FE38}" type="slidenum">
              <a:rPr lang="en-US" smtClean="0"/>
              <a:t>‹#›</a:t>
            </a:fld>
            <a:endParaRPr lang="en-US" dirty="0"/>
          </a:p>
        </p:txBody>
      </p:sp>
    </p:spTree>
    <p:extLst>
      <p:ext uri="{BB962C8B-B14F-4D97-AF65-F5344CB8AC3E}">
        <p14:creationId xmlns:p14="http://schemas.microsoft.com/office/powerpoint/2010/main" val="726186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8"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04797"/>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8" y="1076328"/>
            <a:ext cx="3008313" cy="3518297"/>
          </a:xfrm>
        </p:spPr>
        <p:txBody>
          <a:bodyPr/>
          <a:lstStyle>
            <a:lvl1pPr marL="0" indent="0">
              <a:buNone/>
              <a:defRPr sz="1400"/>
            </a:lvl1pPr>
            <a:lvl2pPr marL="456005" indent="0">
              <a:buNone/>
              <a:defRPr sz="1200"/>
            </a:lvl2pPr>
            <a:lvl3pPr marL="912008" indent="0">
              <a:buNone/>
              <a:defRPr sz="1000"/>
            </a:lvl3pPr>
            <a:lvl4pPr marL="1368015" indent="0">
              <a:buNone/>
              <a:defRPr sz="900"/>
            </a:lvl4pPr>
            <a:lvl5pPr marL="1824022" indent="0">
              <a:buNone/>
              <a:defRPr sz="900"/>
            </a:lvl5pPr>
            <a:lvl6pPr marL="2280030" indent="0">
              <a:buNone/>
              <a:defRPr sz="900"/>
            </a:lvl6pPr>
            <a:lvl7pPr marL="2736032" indent="0">
              <a:buNone/>
              <a:defRPr sz="900"/>
            </a:lvl7pPr>
            <a:lvl8pPr marL="3192040" indent="0">
              <a:buNone/>
              <a:defRPr sz="900"/>
            </a:lvl8pPr>
            <a:lvl9pPr marL="3648048"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D97D3A-601D-4B38-9E81-A536652F7003}" type="datetimeFigureOut">
              <a:rPr lang="en-US" smtClean="0"/>
              <a:t>11/21/2015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DAE01C-0D70-4062-88BD-45C87AA8FE38}" type="slidenum">
              <a:rPr lang="en-US" smtClean="0"/>
              <a:t>‹#›</a:t>
            </a:fld>
            <a:endParaRPr lang="en-US" dirty="0"/>
          </a:p>
        </p:txBody>
      </p:sp>
    </p:spTree>
    <p:extLst>
      <p:ext uri="{BB962C8B-B14F-4D97-AF65-F5344CB8AC3E}">
        <p14:creationId xmlns:p14="http://schemas.microsoft.com/office/powerpoint/2010/main" val="3081723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6005" indent="0">
              <a:buNone/>
              <a:defRPr sz="2800"/>
            </a:lvl2pPr>
            <a:lvl3pPr marL="912008" indent="0">
              <a:buNone/>
              <a:defRPr sz="2400"/>
            </a:lvl3pPr>
            <a:lvl4pPr marL="1368015" indent="0">
              <a:buNone/>
              <a:defRPr sz="2000"/>
            </a:lvl4pPr>
            <a:lvl5pPr marL="1824022" indent="0">
              <a:buNone/>
              <a:defRPr sz="2000"/>
            </a:lvl5pPr>
            <a:lvl6pPr marL="2280030" indent="0">
              <a:buNone/>
              <a:defRPr sz="2000"/>
            </a:lvl6pPr>
            <a:lvl7pPr marL="2736032" indent="0">
              <a:buNone/>
              <a:defRPr sz="2000"/>
            </a:lvl7pPr>
            <a:lvl8pPr marL="3192040" indent="0">
              <a:buNone/>
              <a:defRPr sz="2000"/>
            </a:lvl8pPr>
            <a:lvl9pPr marL="3648048" indent="0">
              <a:buNone/>
              <a:defRPr sz="2000"/>
            </a:lvl9pPr>
          </a:lstStyle>
          <a:p>
            <a:endParaRPr lang="en-US" dirty="0"/>
          </a:p>
        </p:txBody>
      </p:sp>
      <p:sp>
        <p:nvSpPr>
          <p:cNvPr id="4" name="Text Placeholder 3"/>
          <p:cNvSpPr>
            <a:spLocks noGrp="1"/>
          </p:cNvSpPr>
          <p:nvPr>
            <p:ph type="body" sz="half" idx="2"/>
          </p:nvPr>
        </p:nvSpPr>
        <p:spPr>
          <a:xfrm>
            <a:off x="1792288" y="4025526"/>
            <a:ext cx="5486400" cy="603647"/>
          </a:xfrm>
        </p:spPr>
        <p:txBody>
          <a:bodyPr/>
          <a:lstStyle>
            <a:lvl1pPr marL="0" indent="0">
              <a:buNone/>
              <a:defRPr sz="1400"/>
            </a:lvl1pPr>
            <a:lvl2pPr marL="456005" indent="0">
              <a:buNone/>
              <a:defRPr sz="1200"/>
            </a:lvl2pPr>
            <a:lvl3pPr marL="912008" indent="0">
              <a:buNone/>
              <a:defRPr sz="1000"/>
            </a:lvl3pPr>
            <a:lvl4pPr marL="1368015" indent="0">
              <a:buNone/>
              <a:defRPr sz="900"/>
            </a:lvl4pPr>
            <a:lvl5pPr marL="1824022" indent="0">
              <a:buNone/>
              <a:defRPr sz="900"/>
            </a:lvl5pPr>
            <a:lvl6pPr marL="2280030" indent="0">
              <a:buNone/>
              <a:defRPr sz="900"/>
            </a:lvl6pPr>
            <a:lvl7pPr marL="2736032" indent="0">
              <a:buNone/>
              <a:defRPr sz="900"/>
            </a:lvl7pPr>
            <a:lvl8pPr marL="3192040" indent="0">
              <a:buNone/>
              <a:defRPr sz="900"/>
            </a:lvl8pPr>
            <a:lvl9pPr marL="3648048"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D97D3A-601D-4B38-9E81-A536652F7003}" type="datetimeFigureOut">
              <a:rPr lang="en-US" smtClean="0"/>
              <a:t>11/21/2015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DAE01C-0D70-4062-88BD-45C87AA8FE38}" type="slidenum">
              <a:rPr lang="en-US" smtClean="0"/>
              <a:t>‹#›</a:t>
            </a:fld>
            <a:endParaRPr lang="en-US" dirty="0"/>
          </a:p>
        </p:txBody>
      </p:sp>
    </p:spTree>
    <p:extLst>
      <p:ext uri="{BB962C8B-B14F-4D97-AF65-F5344CB8AC3E}">
        <p14:creationId xmlns:p14="http://schemas.microsoft.com/office/powerpoint/2010/main" val="3218286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202" tIns="45588" rIns="91202" bIns="45588"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202" tIns="45588" rIns="91202" bIns="4558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202" tIns="45588" rIns="91202" bIns="45588" rtlCol="0" anchor="ctr"/>
          <a:lstStyle>
            <a:lvl1pPr algn="l">
              <a:defRPr sz="1200">
                <a:solidFill>
                  <a:schemeClr val="tx1">
                    <a:tint val="75000"/>
                  </a:schemeClr>
                </a:solidFill>
              </a:defRPr>
            </a:lvl1pPr>
          </a:lstStyle>
          <a:p>
            <a:fld id="{E6D97D3A-601D-4B38-9E81-A536652F7003}" type="datetimeFigureOut">
              <a:rPr lang="en-US" smtClean="0"/>
              <a:t>11/21/2015</a:t>
            </a:fld>
            <a:endParaRPr lang="en-US" dirty="0"/>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202" tIns="45588" rIns="91202" bIns="45588"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202" tIns="45588" rIns="91202" bIns="45588" rtlCol="0" anchor="ctr"/>
          <a:lstStyle>
            <a:lvl1pPr algn="r">
              <a:defRPr sz="1200">
                <a:solidFill>
                  <a:schemeClr val="tx1">
                    <a:tint val="75000"/>
                  </a:schemeClr>
                </a:solidFill>
              </a:defRPr>
            </a:lvl1pPr>
          </a:lstStyle>
          <a:p>
            <a:fld id="{7CDAE01C-0D70-4062-88BD-45C87AA8FE38}" type="slidenum">
              <a:rPr lang="en-US" smtClean="0"/>
              <a:t>‹#›</a:t>
            </a:fld>
            <a:endParaRPr lang="en-US" dirty="0"/>
          </a:p>
        </p:txBody>
      </p:sp>
    </p:spTree>
    <p:extLst>
      <p:ext uri="{BB962C8B-B14F-4D97-AF65-F5344CB8AC3E}">
        <p14:creationId xmlns:p14="http://schemas.microsoft.com/office/powerpoint/2010/main" val="31775671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2008" rtl="0" eaLnBrk="1" latinLnBrk="0" hangingPunct="1">
        <a:spcBef>
          <a:spcPct val="0"/>
        </a:spcBef>
        <a:buNone/>
        <a:defRPr sz="4400" kern="1200">
          <a:solidFill>
            <a:schemeClr val="tx1"/>
          </a:solidFill>
          <a:latin typeface="+mj-lt"/>
          <a:ea typeface="+mj-ea"/>
          <a:cs typeface="+mj-cs"/>
        </a:defRPr>
      </a:lvl1pPr>
    </p:titleStyle>
    <p:bodyStyle>
      <a:lvl1pPr marL="342003" indent="-342003" algn="l" defTabSz="912008"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1011" indent="-285000" algn="l" defTabSz="912008"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0014" indent="-228002" algn="l" defTabSz="912008"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596018" indent="-228002" algn="l" defTabSz="91200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2027" indent="-228002" algn="l" defTabSz="91200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08031" indent="-228002" algn="l" defTabSz="91200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64033" indent="-228002" algn="l" defTabSz="91200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0041" indent="-228002" algn="l" defTabSz="91200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76046" indent="-228002" algn="l" defTabSz="91200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2008" rtl="0" eaLnBrk="1" latinLnBrk="0" hangingPunct="1">
        <a:defRPr sz="1800" kern="1200">
          <a:solidFill>
            <a:schemeClr val="tx1"/>
          </a:solidFill>
          <a:latin typeface="+mn-lt"/>
          <a:ea typeface="+mn-ea"/>
          <a:cs typeface="+mn-cs"/>
        </a:defRPr>
      </a:lvl1pPr>
      <a:lvl2pPr marL="456005" algn="l" defTabSz="912008" rtl="0" eaLnBrk="1" latinLnBrk="0" hangingPunct="1">
        <a:defRPr sz="1800" kern="1200">
          <a:solidFill>
            <a:schemeClr val="tx1"/>
          </a:solidFill>
          <a:latin typeface="+mn-lt"/>
          <a:ea typeface="+mn-ea"/>
          <a:cs typeface="+mn-cs"/>
        </a:defRPr>
      </a:lvl2pPr>
      <a:lvl3pPr marL="912008" algn="l" defTabSz="912008" rtl="0" eaLnBrk="1" latinLnBrk="0" hangingPunct="1">
        <a:defRPr sz="1800" kern="1200">
          <a:solidFill>
            <a:schemeClr val="tx1"/>
          </a:solidFill>
          <a:latin typeface="+mn-lt"/>
          <a:ea typeface="+mn-ea"/>
          <a:cs typeface="+mn-cs"/>
        </a:defRPr>
      </a:lvl3pPr>
      <a:lvl4pPr marL="1368015" algn="l" defTabSz="912008" rtl="0" eaLnBrk="1" latinLnBrk="0" hangingPunct="1">
        <a:defRPr sz="1800" kern="1200">
          <a:solidFill>
            <a:schemeClr val="tx1"/>
          </a:solidFill>
          <a:latin typeface="+mn-lt"/>
          <a:ea typeface="+mn-ea"/>
          <a:cs typeface="+mn-cs"/>
        </a:defRPr>
      </a:lvl4pPr>
      <a:lvl5pPr marL="1824022" algn="l" defTabSz="912008" rtl="0" eaLnBrk="1" latinLnBrk="0" hangingPunct="1">
        <a:defRPr sz="1800" kern="1200">
          <a:solidFill>
            <a:schemeClr val="tx1"/>
          </a:solidFill>
          <a:latin typeface="+mn-lt"/>
          <a:ea typeface="+mn-ea"/>
          <a:cs typeface="+mn-cs"/>
        </a:defRPr>
      </a:lvl5pPr>
      <a:lvl6pPr marL="2280030" algn="l" defTabSz="912008" rtl="0" eaLnBrk="1" latinLnBrk="0" hangingPunct="1">
        <a:defRPr sz="1800" kern="1200">
          <a:solidFill>
            <a:schemeClr val="tx1"/>
          </a:solidFill>
          <a:latin typeface="+mn-lt"/>
          <a:ea typeface="+mn-ea"/>
          <a:cs typeface="+mn-cs"/>
        </a:defRPr>
      </a:lvl6pPr>
      <a:lvl7pPr marL="2736032" algn="l" defTabSz="912008" rtl="0" eaLnBrk="1" latinLnBrk="0" hangingPunct="1">
        <a:defRPr sz="1800" kern="1200">
          <a:solidFill>
            <a:schemeClr val="tx1"/>
          </a:solidFill>
          <a:latin typeface="+mn-lt"/>
          <a:ea typeface="+mn-ea"/>
          <a:cs typeface="+mn-cs"/>
        </a:defRPr>
      </a:lvl7pPr>
      <a:lvl8pPr marL="3192040" algn="l" defTabSz="912008" rtl="0" eaLnBrk="1" latinLnBrk="0" hangingPunct="1">
        <a:defRPr sz="1800" kern="1200">
          <a:solidFill>
            <a:schemeClr val="tx1"/>
          </a:solidFill>
          <a:latin typeface="+mn-lt"/>
          <a:ea typeface="+mn-ea"/>
          <a:cs typeface="+mn-cs"/>
        </a:defRPr>
      </a:lvl8pPr>
      <a:lvl9pPr marL="3648048" algn="l" defTabSz="91200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 y="-19050"/>
            <a:ext cx="9170893" cy="5162550"/>
          </a:xfrm>
          <a:prstGeom prst="rect">
            <a:avLst/>
          </a:prstGeom>
        </p:spPr>
      </p:pic>
      <p:sp>
        <p:nvSpPr>
          <p:cNvPr id="2" name="Title 1"/>
          <p:cNvSpPr>
            <a:spLocks noGrp="1"/>
          </p:cNvSpPr>
          <p:nvPr>
            <p:ph type="ctrTitle"/>
          </p:nvPr>
        </p:nvSpPr>
        <p:spPr>
          <a:xfrm>
            <a:off x="-11653" y="849312"/>
            <a:ext cx="9170893" cy="1371600"/>
          </a:xfrm>
        </p:spPr>
        <p:txBody>
          <a:bodyPr>
            <a:normAutofit/>
          </a:bodyPr>
          <a:lstStyle/>
          <a:p>
            <a:pPr>
              <a:lnSpc>
                <a:spcPct val="150000"/>
              </a:lnSpc>
              <a:spcBef>
                <a:spcPts val="1200"/>
              </a:spcBef>
              <a:spcAft>
                <a:spcPts val="1200"/>
              </a:spcAft>
            </a:pPr>
            <a:r>
              <a:rPr lang="en-US" sz="2800" b="1" dirty="0"/>
              <a:t>KRG: ECONOMIC AND SOCIAL IMPACT ASSESSMENT</a:t>
            </a:r>
            <a:br>
              <a:rPr lang="en-US" sz="2800" b="1" dirty="0"/>
            </a:br>
            <a:r>
              <a:rPr lang="en-US" sz="2800" b="1" dirty="0"/>
              <a:t>OF THE </a:t>
            </a:r>
            <a:r>
              <a:rPr lang="en-US" sz="2800" b="1" dirty="0" smtClean="0"/>
              <a:t>SYRIAN </a:t>
            </a:r>
            <a:r>
              <a:rPr lang="en-US" sz="2800" b="1" dirty="0"/>
              <a:t>CONFLICT AND ISIS CRISIS</a:t>
            </a:r>
          </a:p>
        </p:txBody>
      </p:sp>
      <p:pic>
        <p:nvPicPr>
          <p:cNvPr id="7" name="Picture 6"/>
          <p:cNvPicPr/>
          <p:nvPr/>
        </p:nvPicPr>
        <p:blipFill>
          <a:blip r:embed="rId3">
            <a:extLst>
              <a:ext uri="{28A0092B-C50C-407E-A947-70E740481C1C}">
                <a14:useLocalDpi xmlns:a14="http://schemas.microsoft.com/office/drawing/2010/main" val="0"/>
              </a:ext>
            </a:extLst>
          </a:blip>
          <a:srcRect/>
          <a:stretch>
            <a:fillRect/>
          </a:stretch>
        </p:blipFill>
        <p:spPr bwMode="auto">
          <a:xfrm>
            <a:off x="76200" y="46038"/>
            <a:ext cx="860108" cy="849312"/>
          </a:xfrm>
          <a:prstGeom prst="rect">
            <a:avLst/>
          </a:prstGeom>
          <a:noFill/>
          <a:ln>
            <a:noFill/>
          </a:ln>
        </p:spPr>
      </p:pic>
      <p:sp>
        <p:nvSpPr>
          <p:cNvPr id="6" name="Title 1"/>
          <p:cNvSpPr txBox="1">
            <a:spLocks/>
          </p:cNvSpPr>
          <p:nvPr/>
        </p:nvSpPr>
        <p:spPr>
          <a:xfrm>
            <a:off x="228601" y="2495550"/>
            <a:ext cx="8763000" cy="1066800"/>
          </a:xfrm>
          <a:prstGeom prst="rect">
            <a:avLst/>
          </a:prstGeom>
        </p:spPr>
        <p:txBody>
          <a:bodyPr vert="horz" lIns="91202" tIns="45588" rIns="91202" bIns="45588" rtlCol="0" anchor="ctr">
            <a:noAutofit/>
          </a:bodyPr>
          <a:lstStyle>
            <a:lvl1pPr algn="ctr" defTabSz="912008" rtl="0" eaLnBrk="1" latinLnBrk="0" hangingPunct="1">
              <a:spcBef>
                <a:spcPct val="0"/>
              </a:spcBef>
              <a:buNone/>
              <a:defRPr sz="4400" kern="1200">
                <a:solidFill>
                  <a:schemeClr val="tx1"/>
                </a:solidFill>
                <a:latin typeface="+mj-lt"/>
                <a:ea typeface="+mj-ea"/>
                <a:cs typeface="+mj-cs"/>
              </a:defRPr>
            </a:lvl1pPr>
          </a:lstStyle>
          <a:p>
            <a:pPr>
              <a:lnSpc>
                <a:spcPct val="150000"/>
              </a:lnSpc>
              <a:spcBef>
                <a:spcPts val="0"/>
              </a:spcBef>
            </a:pPr>
            <a:r>
              <a:rPr lang="en-US" sz="2400" b="1" dirty="0" smtClean="0">
                <a:solidFill>
                  <a:srgbClr val="C00000"/>
                </a:solidFill>
              </a:rPr>
              <a:t>METHODS FOR DATA ANALYSIS: </a:t>
            </a:r>
          </a:p>
          <a:p>
            <a:pPr>
              <a:lnSpc>
                <a:spcPct val="150000"/>
              </a:lnSpc>
              <a:spcBef>
                <a:spcPts val="0"/>
              </a:spcBef>
            </a:pPr>
            <a:r>
              <a:rPr lang="en-US" sz="2400" b="1" dirty="0" smtClean="0">
                <a:solidFill>
                  <a:srgbClr val="C00000"/>
                </a:solidFill>
              </a:rPr>
              <a:t>COMPREHENSIVE ASSESSMENT OF IMPACTS</a:t>
            </a:r>
          </a:p>
        </p:txBody>
      </p:sp>
      <p:sp>
        <p:nvSpPr>
          <p:cNvPr id="9" name="Title 1"/>
          <p:cNvSpPr txBox="1">
            <a:spLocks/>
          </p:cNvSpPr>
          <p:nvPr/>
        </p:nvSpPr>
        <p:spPr>
          <a:xfrm>
            <a:off x="203951" y="4095750"/>
            <a:ext cx="8763000" cy="814074"/>
          </a:xfrm>
          <a:prstGeom prst="rect">
            <a:avLst/>
          </a:prstGeom>
        </p:spPr>
        <p:txBody>
          <a:bodyPr vert="horz" lIns="91202" tIns="45588" rIns="91202" bIns="45588" rtlCol="0" anchor="ctr">
            <a:noAutofit/>
          </a:bodyPr>
          <a:lstStyle>
            <a:lvl1pPr algn="ctr" defTabSz="912008" rtl="0" eaLnBrk="1" latinLnBrk="0" hangingPunct="1">
              <a:spcBef>
                <a:spcPct val="0"/>
              </a:spcBef>
              <a:buNone/>
              <a:defRPr sz="4400" kern="1200">
                <a:solidFill>
                  <a:schemeClr val="tx1"/>
                </a:solidFill>
                <a:latin typeface="+mj-lt"/>
                <a:ea typeface="+mj-ea"/>
                <a:cs typeface="+mj-cs"/>
              </a:defRPr>
            </a:lvl1pPr>
          </a:lstStyle>
          <a:p>
            <a:pPr>
              <a:lnSpc>
                <a:spcPct val="150000"/>
              </a:lnSpc>
              <a:spcBef>
                <a:spcPts val="0"/>
              </a:spcBef>
            </a:pPr>
            <a:r>
              <a:rPr lang="en-US" sz="2400" b="1" dirty="0" smtClean="0">
                <a:solidFill>
                  <a:srgbClr val="002060"/>
                </a:solidFill>
              </a:rPr>
              <a:t>WASHINGTON, D.C., NOVEMBER 2015</a:t>
            </a:r>
          </a:p>
        </p:txBody>
      </p:sp>
    </p:spTree>
    <p:extLst>
      <p:ext uri="{BB962C8B-B14F-4D97-AF65-F5344CB8AC3E}">
        <p14:creationId xmlns:p14="http://schemas.microsoft.com/office/powerpoint/2010/main" val="17369498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78" y="0"/>
            <a:ext cx="9176356" cy="5143500"/>
          </a:xfrm>
          <a:prstGeom prst="rect">
            <a:avLst/>
          </a:prstGeom>
        </p:spPr>
      </p:pic>
      <p:sp>
        <p:nvSpPr>
          <p:cNvPr id="4" name="Title 3"/>
          <p:cNvSpPr txBox="1">
            <a:spLocks/>
          </p:cNvSpPr>
          <p:nvPr/>
        </p:nvSpPr>
        <p:spPr>
          <a:xfrm>
            <a:off x="540481" y="205979"/>
            <a:ext cx="8229600" cy="857250"/>
          </a:xfrm>
          <a:prstGeom prst="rect">
            <a:avLst/>
          </a:prstGeom>
        </p:spPr>
        <p:txBody>
          <a:bodyPr vert="horz" lIns="91202" tIns="45588" rIns="91202" bIns="45588"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THANK YOU</a:t>
            </a:r>
            <a:endParaRPr lang="en-US" dirty="0"/>
          </a:p>
        </p:txBody>
      </p:sp>
    </p:spTree>
    <p:extLst>
      <p:ext uri="{BB962C8B-B14F-4D97-AF65-F5344CB8AC3E}">
        <p14:creationId xmlns:p14="http://schemas.microsoft.com/office/powerpoint/2010/main" val="5555317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3351"/>
            <a:ext cx="8229600" cy="762000"/>
          </a:xfrm>
        </p:spPr>
        <p:txBody>
          <a:bodyPr>
            <a:noAutofit/>
          </a:bodyPr>
          <a:lstStyle/>
          <a:p>
            <a:pPr defTabSz="914400"/>
            <a:r>
              <a:rPr lang="en-US" sz="2200" b="1" cap="all" dirty="0"/>
              <a:t>CRITICAL QUESTIONS FROM A DEVELOPMENT POLICY PERSPECTIVE</a:t>
            </a:r>
          </a:p>
        </p:txBody>
      </p:sp>
      <p:sp>
        <p:nvSpPr>
          <p:cNvPr id="3" name="Content Placeholder 2"/>
          <p:cNvSpPr>
            <a:spLocks noGrp="1"/>
          </p:cNvSpPr>
          <p:nvPr>
            <p:ph idx="1"/>
          </p:nvPr>
        </p:nvSpPr>
        <p:spPr>
          <a:xfrm>
            <a:off x="457200" y="1123950"/>
            <a:ext cx="8229600" cy="3657600"/>
          </a:xfrm>
        </p:spPr>
        <p:txBody>
          <a:bodyPr>
            <a:normAutofit fontScale="77500" lnSpcReduction="20000"/>
          </a:bodyPr>
          <a:lstStyle/>
          <a:p>
            <a:pPr>
              <a:spcAft>
                <a:spcPts val="1200"/>
              </a:spcAft>
            </a:pPr>
            <a:r>
              <a:rPr lang="en-US" dirty="0"/>
              <a:t>What is the impact of the regional crises on </a:t>
            </a:r>
            <a:r>
              <a:rPr lang="en-US" dirty="0" smtClean="0"/>
              <a:t>KRG—on </a:t>
            </a:r>
            <a:r>
              <a:rPr lang="en-US" dirty="0"/>
              <a:t>the overall economy, on social sectors and </a:t>
            </a:r>
            <a:r>
              <a:rPr lang="en-US" dirty="0" smtClean="0"/>
              <a:t>infrastructure? </a:t>
            </a:r>
          </a:p>
          <a:p>
            <a:pPr>
              <a:spcAft>
                <a:spcPts val="1200"/>
              </a:spcAft>
            </a:pPr>
            <a:r>
              <a:rPr lang="en-US" dirty="0" smtClean="0"/>
              <a:t>What </a:t>
            </a:r>
            <a:r>
              <a:rPr lang="en-US" dirty="0"/>
              <a:t>is the cost of conflict? What is the welfare and poverty impact for the people? </a:t>
            </a:r>
            <a:endParaRPr lang="en-US" dirty="0" smtClean="0"/>
          </a:p>
          <a:p>
            <a:r>
              <a:rPr lang="en-US" dirty="0" smtClean="0"/>
              <a:t>And, </a:t>
            </a:r>
            <a:r>
              <a:rPr lang="en-US" dirty="0"/>
              <a:t>what is the required stabilization cost to address these issues and deliver public services to the increased </a:t>
            </a:r>
            <a:r>
              <a:rPr lang="en-US" dirty="0" smtClean="0"/>
              <a:t>population? </a:t>
            </a:r>
          </a:p>
          <a:p>
            <a:pPr marL="0" indent="0">
              <a:buNone/>
            </a:pPr>
            <a:endParaRPr lang="en-US" dirty="0"/>
          </a:p>
          <a:p>
            <a:pPr marL="0" indent="0" algn="ctr">
              <a:buNone/>
            </a:pPr>
            <a:r>
              <a:rPr lang="en-US" b="1" dirty="0" smtClean="0">
                <a:solidFill>
                  <a:srgbClr val="C00000"/>
                </a:solidFill>
              </a:rPr>
              <a:t>While </a:t>
            </a:r>
            <a:r>
              <a:rPr lang="en-US" b="1" dirty="0">
                <a:solidFill>
                  <a:srgbClr val="C00000"/>
                </a:solidFill>
              </a:rPr>
              <a:t>ensuring that the host community is not worse </a:t>
            </a:r>
            <a:r>
              <a:rPr lang="en-US" b="1" dirty="0" smtClean="0">
                <a:solidFill>
                  <a:srgbClr val="C00000"/>
                </a:solidFill>
              </a:rPr>
              <a:t>off…</a:t>
            </a:r>
            <a:endParaRPr lang="en-US" b="1" dirty="0">
              <a:solidFill>
                <a:srgbClr val="C00000"/>
              </a:solidFill>
            </a:endParaRPr>
          </a:p>
        </p:txBody>
      </p:sp>
    </p:spTree>
    <p:extLst>
      <p:ext uri="{BB962C8B-B14F-4D97-AF65-F5344CB8AC3E}">
        <p14:creationId xmlns:p14="http://schemas.microsoft.com/office/powerpoint/2010/main" val="3741988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537898" y="1200150"/>
            <a:ext cx="8229600" cy="3124200"/>
          </a:xfrm>
          <a:prstGeom prst="rect">
            <a:avLst/>
          </a:prstGeom>
        </p:spPr>
        <p:txBody>
          <a:bodyPr vert="horz" lIns="91202" tIns="45588" rIns="91202" bIns="45588"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800" dirty="0" smtClean="0"/>
              <a:t>The </a:t>
            </a:r>
            <a:r>
              <a:rPr lang="en-US" sz="1800" dirty="0"/>
              <a:t>Economic and Social Impact Assessment (ESIA) identifies and quantifies the social and economic </a:t>
            </a:r>
            <a:r>
              <a:rPr lang="en-US" sz="1800" dirty="0" smtClean="0"/>
              <a:t>impacts and the required stabilization </a:t>
            </a:r>
            <a:r>
              <a:rPr lang="en-US" sz="1800" dirty="0"/>
              <a:t>costs </a:t>
            </a:r>
            <a:r>
              <a:rPr lang="en-US" sz="1800" dirty="0" smtClean="0"/>
              <a:t>for </a:t>
            </a:r>
            <a:r>
              <a:rPr lang="en-US" sz="1800" dirty="0"/>
              <a:t>KRG from the inflow of refugees and internally displaced people as a result of the Syrian conflict, and the ISIS crisis. </a:t>
            </a:r>
          </a:p>
          <a:p>
            <a:pPr algn="l"/>
            <a:endParaRPr lang="en-US" sz="1800" dirty="0" smtClean="0"/>
          </a:p>
          <a:p>
            <a:pPr algn="l"/>
            <a:r>
              <a:rPr lang="en-US" sz="1800" dirty="0" smtClean="0"/>
              <a:t>The </a:t>
            </a:r>
            <a:r>
              <a:rPr lang="en-US" sz="1800" dirty="0"/>
              <a:t>impact of both shocks are assessed through a macro-fiscal and </a:t>
            </a:r>
            <a:r>
              <a:rPr lang="en-US" sz="1800" dirty="0" err="1"/>
              <a:t>sectoral</a:t>
            </a:r>
            <a:r>
              <a:rPr lang="en-US" sz="1800" dirty="0"/>
              <a:t> approach. </a:t>
            </a:r>
          </a:p>
          <a:p>
            <a:pPr algn="l"/>
            <a:endParaRPr lang="en-US" sz="1800" dirty="0"/>
          </a:p>
          <a:p>
            <a:pPr algn="l"/>
            <a:r>
              <a:rPr lang="en-US" sz="1800" dirty="0"/>
              <a:t>The impact on service </a:t>
            </a:r>
            <a:r>
              <a:rPr lang="en-US" sz="1800" dirty="0" smtClean="0"/>
              <a:t>delivery and </a:t>
            </a:r>
            <a:r>
              <a:rPr lang="en-US" sz="1800" dirty="0"/>
              <a:t>poverty </a:t>
            </a:r>
            <a:r>
              <a:rPr lang="en-US" sz="1800" dirty="0" smtClean="0"/>
              <a:t>are </a:t>
            </a:r>
            <a:r>
              <a:rPr lang="en-US" sz="1800" dirty="0"/>
              <a:t>also analyzed at the local levels. </a:t>
            </a:r>
          </a:p>
          <a:p>
            <a:pPr algn="l"/>
            <a:endParaRPr lang="en-US" sz="1800" dirty="0"/>
          </a:p>
          <a:p>
            <a:pPr algn="l"/>
            <a:r>
              <a:rPr lang="en-US" sz="1800" dirty="0"/>
              <a:t>The ESIA work </a:t>
            </a:r>
            <a:r>
              <a:rPr lang="en-US" sz="1800" dirty="0" smtClean="0"/>
              <a:t>contributes </a:t>
            </a:r>
            <a:r>
              <a:rPr lang="en-US" sz="1800" dirty="0"/>
              <a:t>to national and international efforts to help address humanitarian issues in the </a:t>
            </a:r>
            <a:r>
              <a:rPr lang="en-US" sz="1800" dirty="0" smtClean="0"/>
              <a:t>KRI.</a:t>
            </a:r>
            <a:endParaRPr lang="en-US" sz="1800" dirty="0"/>
          </a:p>
        </p:txBody>
      </p:sp>
      <p:sp>
        <p:nvSpPr>
          <p:cNvPr id="3" name="Title 3"/>
          <p:cNvSpPr txBox="1">
            <a:spLocks/>
          </p:cNvSpPr>
          <p:nvPr/>
        </p:nvSpPr>
        <p:spPr>
          <a:xfrm>
            <a:off x="23" y="205979"/>
            <a:ext cx="9143999" cy="857250"/>
          </a:xfrm>
          <a:prstGeom prst="rect">
            <a:avLst/>
          </a:prstGeom>
        </p:spPr>
        <p:txBody>
          <a:bodyPr vert="horz" lIns="91202" tIns="45588" rIns="91202" bIns="45588"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b="1" cap="all" dirty="0" smtClean="0"/>
              <a:t>CONTENT</a:t>
            </a:r>
            <a:endParaRPr lang="en-US" sz="2600" b="1" cap="all" dirty="0"/>
          </a:p>
        </p:txBody>
      </p:sp>
    </p:spTree>
    <p:extLst>
      <p:ext uri="{BB962C8B-B14F-4D97-AF65-F5344CB8AC3E}">
        <p14:creationId xmlns:p14="http://schemas.microsoft.com/office/powerpoint/2010/main" val="6690388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537898" y="895350"/>
            <a:ext cx="8229600" cy="3962400"/>
          </a:xfrm>
          <a:prstGeom prst="rect">
            <a:avLst/>
          </a:prstGeom>
        </p:spPr>
        <p:txBody>
          <a:bodyPr vert="horz" lIns="91202" tIns="45588" rIns="91202" bIns="45588"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800" dirty="0" smtClean="0"/>
              <a:t>First</a:t>
            </a:r>
            <a:r>
              <a:rPr lang="en-US" sz="1800" dirty="0"/>
              <a:t>, the report provides a baseline of the specific sector prior to the crisis, along with its performance during the conflict(s). </a:t>
            </a:r>
          </a:p>
          <a:p>
            <a:pPr algn="l"/>
            <a:endParaRPr lang="en-US" sz="1800" dirty="0"/>
          </a:p>
          <a:p>
            <a:pPr algn="l"/>
            <a:r>
              <a:rPr lang="en-US" sz="1800" dirty="0"/>
              <a:t>Second, the “impact assessment” is measured as the difference between: (1) the actual out-turn (spending) for the sector in period t, and (2) the spending that would have occurred in period t should the conflict had not occurred (counterfactual). </a:t>
            </a:r>
          </a:p>
          <a:p>
            <a:pPr algn="l"/>
            <a:endParaRPr lang="en-US" sz="1800" dirty="0"/>
          </a:p>
          <a:p>
            <a:pPr algn="l"/>
            <a:r>
              <a:rPr lang="en-US" sz="1800" dirty="0"/>
              <a:t>Third, “stabilization assessment” is measured as spending that would be needed in period t in order to maintain the pre-conflict level of access to and quality of public services. </a:t>
            </a:r>
            <a:endParaRPr lang="en-US" sz="1800" dirty="0" smtClean="0"/>
          </a:p>
          <a:p>
            <a:pPr algn="l"/>
            <a:endParaRPr lang="en-US" sz="1800" dirty="0"/>
          </a:p>
          <a:p>
            <a:pPr algn="l"/>
            <a:r>
              <a:rPr lang="en-US" sz="1800" dirty="0" smtClean="0"/>
              <a:t>The </a:t>
            </a:r>
            <a:r>
              <a:rPr lang="en-US" sz="1800" dirty="0"/>
              <a:t>ESIA report is structured under three chapters: 1) Macro-fiscal impact of the crisis; 2) Human development and social impact of the crisis; and 3) Infrastructure impact of the crisis. </a:t>
            </a:r>
          </a:p>
          <a:p>
            <a:pPr algn="l"/>
            <a:endParaRPr lang="en-US" sz="1800" dirty="0"/>
          </a:p>
        </p:txBody>
      </p:sp>
      <p:sp>
        <p:nvSpPr>
          <p:cNvPr id="3" name="Title 3"/>
          <p:cNvSpPr txBox="1">
            <a:spLocks/>
          </p:cNvSpPr>
          <p:nvPr/>
        </p:nvSpPr>
        <p:spPr>
          <a:xfrm>
            <a:off x="23" y="205979"/>
            <a:ext cx="9143999" cy="689371"/>
          </a:xfrm>
          <a:prstGeom prst="rect">
            <a:avLst/>
          </a:prstGeom>
        </p:spPr>
        <p:txBody>
          <a:bodyPr vert="horz" lIns="91202" tIns="45588" rIns="91202" bIns="45588"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b="1" cap="all" dirty="0"/>
              <a:t>METHODOLOGY</a:t>
            </a:r>
          </a:p>
        </p:txBody>
      </p:sp>
    </p:spTree>
    <p:extLst>
      <p:ext uri="{BB962C8B-B14F-4D97-AF65-F5344CB8AC3E}">
        <p14:creationId xmlns:p14="http://schemas.microsoft.com/office/powerpoint/2010/main" val="13455600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536971"/>
          </a:xfrm>
        </p:spPr>
        <p:txBody>
          <a:bodyPr>
            <a:normAutofit/>
          </a:bodyPr>
          <a:lstStyle/>
          <a:p>
            <a:pPr eaLnBrk="0" fontAlgn="base" hangingPunct="0">
              <a:spcAft>
                <a:spcPct val="0"/>
              </a:spcAft>
            </a:pPr>
            <a:r>
              <a:rPr lang="en-US" sz="2400" b="1" dirty="0" smtClean="0"/>
              <a:t>KEY FINDINGS</a:t>
            </a:r>
            <a:endParaRPr lang="en-US" sz="2400" b="1" dirty="0"/>
          </a:p>
        </p:txBody>
      </p:sp>
      <p:sp>
        <p:nvSpPr>
          <p:cNvPr id="3" name="Rectangle 2"/>
          <p:cNvSpPr/>
          <p:nvPr/>
        </p:nvSpPr>
        <p:spPr>
          <a:xfrm>
            <a:off x="304800" y="819150"/>
            <a:ext cx="8534400" cy="4185761"/>
          </a:xfrm>
          <a:prstGeom prst="rect">
            <a:avLst/>
          </a:prstGeom>
        </p:spPr>
        <p:txBody>
          <a:bodyPr wrap="square">
            <a:spAutoFit/>
          </a:bodyPr>
          <a:lstStyle/>
          <a:p>
            <a:pPr defTabSz="914400">
              <a:spcBef>
                <a:spcPct val="0"/>
              </a:spcBef>
              <a:spcAft>
                <a:spcPts val="1200"/>
              </a:spcAft>
            </a:pPr>
            <a:r>
              <a:rPr lang="en-US" sz="1400" dirty="0">
                <a:latin typeface="+mj-lt"/>
                <a:ea typeface="+mj-ea"/>
                <a:cs typeface="+mj-cs"/>
              </a:rPr>
              <a:t>As a result of the Syrian conflict and the ISIS crisis, KRI’s population increased by </a:t>
            </a:r>
            <a:r>
              <a:rPr lang="en-US" sz="1400" dirty="0" smtClean="0">
                <a:latin typeface="+mj-lt"/>
                <a:ea typeface="+mj-ea"/>
                <a:cs typeface="+mj-cs"/>
              </a:rPr>
              <a:t>28 </a:t>
            </a:r>
            <a:r>
              <a:rPr lang="en-US" sz="1400" dirty="0">
                <a:latin typeface="+mj-lt"/>
                <a:ea typeface="+mj-ea"/>
                <a:cs typeface="+mj-cs"/>
              </a:rPr>
              <a:t>percent placing strains on the local economy and access to public services</a:t>
            </a:r>
            <a:r>
              <a:rPr lang="en-US" sz="1400" dirty="0" smtClean="0">
                <a:latin typeface="+mj-lt"/>
                <a:ea typeface="+mj-ea"/>
                <a:cs typeface="+mj-cs"/>
              </a:rPr>
              <a:t>.</a:t>
            </a:r>
            <a:endParaRPr lang="en-US" sz="1400" dirty="0">
              <a:latin typeface="+mj-lt"/>
              <a:ea typeface="+mj-ea"/>
              <a:cs typeface="+mj-cs"/>
            </a:endParaRPr>
          </a:p>
          <a:p>
            <a:pPr defTabSz="914400">
              <a:spcBef>
                <a:spcPct val="0"/>
              </a:spcBef>
              <a:spcAft>
                <a:spcPts val="1200"/>
              </a:spcAft>
            </a:pPr>
            <a:r>
              <a:rPr lang="en-US" sz="1400" dirty="0" smtClean="0">
                <a:latin typeface="+mj-lt"/>
                <a:ea typeface="+mj-ea"/>
                <a:cs typeface="+mj-cs"/>
              </a:rPr>
              <a:t>The </a:t>
            </a:r>
            <a:r>
              <a:rPr lang="en-US" sz="1400" dirty="0">
                <a:latin typeface="+mj-lt"/>
                <a:ea typeface="+mj-ea"/>
                <a:cs typeface="+mj-cs"/>
              </a:rPr>
              <a:t>impact and stabilization costs are high for the overall economy, and as well as for social and infrastructure outcomes</a:t>
            </a:r>
            <a:r>
              <a:rPr lang="en-US" sz="1400" dirty="0" smtClean="0">
                <a:latin typeface="+mj-lt"/>
                <a:ea typeface="+mj-ea"/>
                <a:cs typeface="+mj-cs"/>
              </a:rPr>
              <a:t>.</a:t>
            </a:r>
          </a:p>
          <a:p>
            <a:pPr defTabSz="914400">
              <a:spcBef>
                <a:spcPct val="0"/>
              </a:spcBef>
              <a:spcAft>
                <a:spcPts val="1200"/>
              </a:spcAft>
            </a:pPr>
            <a:r>
              <a:rPr lang="en-US" sz="1400" dirty="0" smtClean="0"/>
              <a:t>The multiple crises have </a:t>
            </a:r>
            <a:r>
              <a:rPr lang="en-US" sz="1400" dirty="0"/>
              <a:t>depressed the economic activity </a:t>
            </a:r>
            <a:r>
              <a:rPr lang="en-US" sz="1400" dirty="0" smtClean="0"/>
              <a:t>in KRI and economic </a:t>
            </a:r>
            <a:r>
              <a:rPr lang="en-US" sz="1400" dirty="0"/>
              <a:t>growth declined from 8 percent in 2013 to 3 percent in 2014, a deceleration of 5 percentage </a:t>
            </a:r>
            <a:r>
              <a:rPr lang="en-US" sz="1400" dirty="0" smtClean="0"/>
              <a:t>points.</a:t>
            </a:r>
          </a:p>
          <a:p>
            <a:pPr defTabSz="914400">
              <a:spcBef>
                <a:spcPct val="0"/>
              </a:spcBef>
              <a:spcAft>
                <a:spcPts val="1200"/>
              </a:spcAft>
            </a:pPr>
            <a:r>
              <a:rPr lang="en-US" sz="1400" dirty="0" smtClean="0">
                <a:latin typeface="+mj-lt"/>
                <a:ea typeface="+mj-ea"/>
                <a:cs typeface="+mj-cs"/>
              </a:rPr>
              <a:t>Lower </a:t>
            </a:r>
            <a:r>
              <a:rPr lang="en-US" sz="1400" dirty="0">
                <a:latin typeface="+mj-lt"/>
                <a:ea typeface="+mj-ea"/>
                <a:cs typeface="+mj-cs"/>
              </a:rPr>
              <a:t>local revenues, increased borrowing from the private sector and large quasi-fiscal deficits.</a:t>
            </a:r>
          </a:p>
          <a:p>
            <a:pPr defTabSz="914400">
              <a:spcBef>
                <a:spcPct val="0"/>
              </a:spcBef>
              <a:spcAft>
                <a:spcPts val="1200"/>
              </a:spcAft>
            </a:pPr>
            <a:r>
              <a:rPr lang="en-US" sz="1400" dirty="0" smtClean="0">
                <a:latin typeface="+mj-lt"/>
                <a:ea typeface="+mj-ea"/>
                <a:cs typeface="+mj-cs"/>
              </a:rPr>
              <a:t>The </a:t>
            </a:r>
            <a:r>
              <a:rPr lang="en-US" sz="1400" dirty="0">
                <a:latin typeface="+mj-lt"/>
                <a:ea typeface="+mj-ea"/>
                <a:cs typeface="+mj-cs"/>
              </a:rPr>
              <a:t>ISIS crisis has had a significant effect on trade of goods and services. Transportation routes </a:t>
            </a:r>
            <a:r>
              <a:rPr lang="en-US" sz="1400" dirty="0" smtClean="0">
                <a:latin typeface="+mj-lt"/>
                <a:ea typeface="+mj-ea"/>
                <a:cs typeface="+mj-cs"/>
              </a:rPr>
              <a:t>disrupted</a:t>
            </a:r>
            <a:r>
              <a:rPr lang="en-US" sz="1400" dirty="0">
                <a:latin typeface="+mj-lt"/>
                <a:ea typeface="+mj-ea"/>
                <a:cs typeface="+mj-cs"/>
              </a:rPr>
              <a:t>.</a:t>
            </a:r>
          </a:p>
          <a:p>
            <a:pPr defTabSz="914400">
              <a:spcBef>
                <a:spcPct val="0"/>
              </a:spcBef>
              <a:spcAft>
                <a:spcPts val="1200"/>
              </a:spcAft>
            </a:pPr>
            <a:r>
              <a:rPr lang="en-US" sz="1400" dirty="0" smtClean="0">
                <a:latin typeface="+mj-lt"/>
                <a:ea typeface="+mj-ea"/>
                <a:cs typeface="+mj-cs"/>
              </a:rPr>
              <a:t>Prices </a:t>
            </a:r>
            <a:r>
              <a:rPr lang="en-US" sz="1400" dirty="0">
                <a:latin typeface="+mj-lt"/>
                <a:ea typeface="+mj-ea"/>
                <a:cs typeface="+mj-cs"/>
              </a:rPr>
              <a:t>have increased so has unemployment. Increased labor supply </a:t>
            </a:r>
            <a:r>
              <a:rPr lang="en-US" sz="1400" dirty="0" smtClean="0">
                <a:latin typeface="+mj-lt"/>
                <a:ea typeface="+mj-ea"/>
                <a:cs typeface="+mj-cs"/>
              </a:rPr>
              <a:t>pushing </a:t>
            </a:r>
            <a:r>
              <a:rPr lang="en-US" sz="1400" dirty="0">
                <a:latin typeface="+mj-lt"/>
                <a:ea typeface="+mj-ea"/>
                <a:cs typeface="+mj-cs"/>
              </a:rPr>
              <a:t>wages down.</a:t>
            </a:r>
          </a:p>
          <a:p>
            <a:pPr defTabSz="914400">
              <a:spcBef>
                <a:spcPct val="0"/>
              </a:spcBef>
              <a:spcAft>
                <a:spcPts val="1200"/>
              </a:spcAft>
            </a:pPr>
            <a:r>
              <a:rPr lang="en-US" sz="1400" dirty="0" smtClean="0"/>
              <a:t>The </a:t>
            </a:r>
            <a:r>
              <a:rPr lang="en-US" sz="1400" dirty="0"/>
              <a:t>crises </a:t>
            </a:r>
            <a:r>
              <a:rPr lang="en-US" sz="1400" dirty="0" smtClean="0">
                <a:solidFill>
                  <a:srgbClr val="000000"/>
                </a:solidFill>
              </a:rPr>
              <a:t>in </a:t>
            </a:r>
            <a:r>
              <a:rPr lang="en-US" sz="1400" dirty="0">
                <a:solidFill>
                  <a:srgbClr val="000000"/>
                </a:solidFill>
              </a:rPr>
              <a:t>Syria and Iraq </a:t>
            </a:r>
            <a:r>
              <a:rPr lang="en-US" sz="1400" dirty="0" smtClean="0"/>
              <a:t>have </a:t>
            </a:r>
            <a:r>
              <a:rPr lang="en-US" sz="1400" dirty="0"/>
              <a:t>had a profound effect on the welfare of the </a:t>
            </a:r>
            <a:r>
              <a:rPr lang="en-US" sz="1400" dirty="0" smtClean="0"/>
              <a:t>people in Kurdistan Region: poverty rate doubled. </a:t>
            </a:r>
            <a:endParaRPr lang="en-US" sz="1400" dirty="0">
              <a:latin typeface="+mj-lt"/>
              <a:ea typeface="+mj-ea"/>
              <a:cs typeface="+mj-cs"/>
            </a:endParaRPr>
          </a:p>
          <a:p>
            <a:pPr defTabSz="914400">
              <a:spcBef>
                <a:spcPct val="0"/>
              </a:spcBef>
              <a:spcAft>
                <a:spcPts val="1200"/>
              </a:spcAft>
            </a:pPr>
            <a:r>
              <a:rPr lang="en-US" sz="1400" dirty="0" smtClean="0">
                <a:latin typeface="+mj-lt"/>
                <a:ea typeface="+mj-ea"/>
                <a:cs typeface="+mj-cs"/>
              </a:rPr>
              <a:t>To </a:t>
            </a:r>
            <a:r>
              <a:rPr lang="en-US" sz="1400" dirty="0">
                <a:latin typeface="+mj-lt"/>
                <a:ea typeface="+mj-ea"/>
                <a:cs typeface="+mj-cs"/>
              </a:rPr>
              <a:t>manage the impact of these shocks, the KRG will need additional resources to restore access to public </a:t>
            </a:r>
            <a:r>
              <a:rPr lang="en-US" sz="1400" dirty="0" smtClean="0">
                <a:latin typeface="+mj-lt"/>
                <a:ea typeface="+mj-ea"/>
                <a:cs typeface="+mj-cs"/>
              </a:rPr>
              <a:t>services. The stabilization cost for 2015 is estimated at US$1.4 billion for the base case scenario (in addition to KRG’s annual budget allocation).</a:t>
            </a:r>
            <a:endParaRPr lang="en-US" sz="1400" dirty="0">
              <a:latin typeface="+mj-lt"/>
              <a:ea typeface="+mj-ea"/>
              <a:cs typeface="+mj-cs"/>
            </a:endParaRPr>
          </a:p>
        </p:txBody>
      </p:sp>
    </p:spTree>
    <p:extLst>
      <p:ext uri="{BB962C8B-B14F-4D97-AF65-F5344CB8AC3E}">
        <p14:creationId xmlns:p14="http://schemas.microsoft.com/office/powerpoint/2010/main" val="8758629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0" y="2"/>
            <a:ext cx="9144000" cy="613171"/>
          </a:xfrm>
          <a:prstGeom prst="rect">
            <a:avLst/>
          </a:prstGeom>
        </p:spPr>
        <p:txBody>
          <a:bodyPr vert="horz" lIns="91202" tIns="45588" rIns="91202" bIns="45588"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200" b="1" dirty="0"/>
              <a:t>STABILIZATION COST: </a:t>
            </a:r>
            <a:r>
              <a:rPr lang="en-US" sz="2200" b="1" dirty="0" smtClean="0"/>
              <a:t>US$1.4 </a:t>
            </a:r>
            <a:r>
              <a:rPr lang="en-US" sz="2200" b="1" dirty="0"/>
              <a:t>BILLION </a:t>
            </a:r>
            <a:r>
              <a:rPr lang="en-US" sz="2200" b="1" dirty="0" smtClean="0"/>
              <a:t>IN 2015</a:t>
            </a:r>
            <a:endParaRPr lang="en-US" sz="2200" b="1" dirty="0"/>
          </a:p>
        </p:txBody>
      </p:sp>
      <p:pic>
        <p:nvPicPr>
          <p:cNvPr id="2" name="Picture 1"/>
          <p:cNvPicPr>
            <a:picLocks noChangeAspect="1"/>
          </p:cNvPicPr>
          <p:nvPr/>
        </p:nvPicPr>
        <p:blipFill>
          <a:blip r:embed="rId2"/>
          <a:stretch>
            <a:fillRect/>
          </a:stretch>
        </p:blipFill>
        <p:spPr>
          <a:xfrm>
            <a:off x="457200" y="514350"/>
            <a:ext cx="8229600" cy="4267200"/>
          </a:xfrm>
          <a:prstGeom prst="rect">
            <a:avLst/>
          </a:prstGeom>
        </p:spPr>
      </p:pic>
    </p:spTree>
    <p:extLst>
      <p:ext uri="{BB962C8B-B14F-4D97-AF65-F5344CB8AC3E}">
        <p14:creationId xmlns:p14="http://schemas.microsoft.com/office/powerpoint/2010/main" val="5555317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defTabSz="914400"/>
            <a:r>
              <a:rPr lang="en-US" sz="3200" b="1" dirty="0"/>
              <a:t>Simulation Model: Fiscal Impact of the Conflict</a:t>
            </a:r>
            <a:endParaRPr lang="en-US" sz="3200" b="1" dirty="0"/>
          </a:p>
        </p:txBody>
      </p:sp>
      <p:pic>
        <p:nvPicPr>
          <p:cNvPr id="4" name="Content Placeholder 3"/>
          <p:cNvPicPr>
            <a:picLocks noGrp="1" noChangeAspect="1"/>
          </p:cNvPicPr>
          <p:nvPr>
            <p:ph idx="1"/>
          </p:nvPr>
        </p:nvPicPr>
        <p:blipFill>
          <a:blip r:embed="rId2"/>
          <a:stretch>
            <a:fillRect/>
          </a:stretch>
        </p:blipFill>
        <p:spPr>
          <a:xfrm>
            <a:off x="457200" y="1200150"/>
            <a:ext cx="8305799" cy="3581400"/>
          </a:xfrm>
          <a:prstGeom prst="rect">
            <a:avLst/>
          </a:prstGeom>
        </p:spPr>
      </p:pic>
    </p:spTree>
    <p:extLst>
      <p:ext uri="{BB962C8B-B14F-4D97-AF65-F5344CB8AC3E}">
        <p14:creationId xmlns:p14="http://schemas.microsoft.com/office/powerpoint/2010/main" val="15339235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3350"/>
            <a:ext cx="8229600" cy="765571"/>
          </a:xfrm>
        </p:spPr>
        <p:txBody>
          <a:bodyPr>
            <a:normAutofit/>
          </a:bodyPr>
          <a:lstStyle/>
          <a:p>
            <a:r>
              <a:rPr lang="en-US" sz="2600" b="1" dirty="0"/>
              <a:t>Transmission Channels for the Welfare Impact of </a:t>
            </a:r>
            <a:r>
              <a:rPr lang="en-US" sz="2600" b="1" dirty="0" smtClean="0"/>
              <a:t>Shocks</a:t>
            </a:r>
            <a:endParaRPr lang="en-US" sz="2600" b="1" dirty="0"/>
          </a:p>
        </p:txBody>
      </p:sp>
      <p:sp>
        <p:nvSpPr>
          <p:cNvPr id="3" name="Content Placeholder 2"/>
          <p:cNvSpPr>
            <a:spLocks noGrp="1"/>
          </p:cNvSpPr>
          <p:nvPr>
            <p:ph idx="1"/>
          </p:nvPr>
        </p:nvSpPr>
        <p:spPr>
          <a:xfrm>
            <a:off x="457200" y="898920"/>
            <a:ext cx="8229600" cy="3882629"/>
          </a:xfrm>
        </p:spPr>
        <p:txBody>
          <a:bodyPr>
            <a:noAutofit/>
          </a:bodyPr>
          <a:lstStyle/>
          <a:p>
            <a:pPr>
              <a:spcAft>
                <a:spcPts val="600"/>
              </a:spcAft>
            </a:pPr>
            <a:r>
              <a:rPr lang="en-US" sz="1600" dirty="0" smtClean="0"/>
              <a:t>A microsimulation </a:t>
            </a:r>
            <a:r>
              <a:rPr lang="en-US" sz="1600" dirty="0"/>
              <a:t>model is developed </a:t>
            </a:r>
            <a:r>
              <a:rPr lang="en-US" sz="1600" dirty="0" smtClean="0"/>
              <a:t>to </a:t>
            </a:r>
            <a:r>
              <a:rPr lang="en-US" sz="1600" dirty="0"/>
              <a:t>evaluate the welfare and distributional impacts of the Syrian refugee and IDP influx in the three governorates of KRI. </a:t>
            </a:r>
            <a:endParaRPr lang="en-US" sz="1600" dirty="0" smtClean="0"/>
          </a:p>
          <a:p>
            <a:pPr>
              <a:spcAft>
                <a:spcPts val="600"/>
              </a:spcAft>
            </a:pPr>
            <a:r>
              <a:rPr lang="en-US" sz="1600" dirty="0" smtClean="0"/>
              <a:t>The model accounts </a:t>
            </a:r>
            <a:r>
              <a:rPr lang="en-US" sz="1600" dirty="0"/>
              <a:t>for multiple transmission mechanisms and </a:t>
            </a:r>
            <a:r>
              <a:rPr lang="en-US" sz="1600" dirty="0" smtClean="0"/>
              <a:t>captures </a:t>
            </a:r>
            <a:r>
              <a:rPr lang="en-US" sz="1600" dirty="0"/>
              <a:t>impacts at the micro level across the income distribution. In particular, the model </a:t>
            </a:r>
            <a:r>
              <a:rPr lang="en-US" sz="1600" dirty="0" smtClean="0"/>
              <a:t>takes </a:t>
            </a:r>
            <a:r>
              <a:rPr lang="en-US" sz="1600" dirty="0"/>
              <a:t>into account large changes in population, labor market adjustments in employment and earnings, non-labor incomes including public transfers and remittances, and price changes (including variations in food and nonfood prices). </a:t>
            </a:r>
            <a:endParaRPr lang="en-US" sz="1600" dirty="0" smtClean="0"/>
          </a:p>
          <a:p>
            <a:pPr>
              <a:spcAft>
                <a:spcPts val="600"/>
              </a:spcAft>
            </a:pPr>
            <a:r>
              <a:rPr lang="en-US" sz="1600" dirty="0" smtClean="0"/>
              <a:t>The </a:t>
            </a:r>
            <a:r>
              <a:rPr lang="en-US" sz="1600" dirty="0"/>
              <a:t>macroeconomic variables used as inputs into the </a:t>
            </a:r>
            <a:r>
              <a:rPr lang="en-US" sz="1600" dirty="0" smtClean="0"/>
              <a:t>microsimulation: </a:t>
            </a:r>
            <a:r>
              <a:rPr lang="en-US" sz="1600" dirty="0"/>
              <a:t>(a) large changes in population, (b) changes in growth and employment, (c) changes in earnings, in particular, public sector salaries and public transfers, and (d) price changes</a:t>
            </a:r>
            <a:r>
              <a:rPr lang="en-US" sz="1600" dirty="0" smtClean="0"/>
              <a:t>.</a:t>
            </a:r>
            <a:endParaRPr lang="en-US" sz="1600" dirty="0"/>
          </a:p>
          <a:p>
            <a:pPr>
              <a:spcAft>
                <a:spcPts val="600"/>
              </a:spcAft>
            </a:pPr>
            <a:r>
              <a:rPr lang="en-US" sz="1600" dirty="0"/>
              <a:t>At the micro level, the simulation uses information on </a:t>
            </a:r>
            <a:r>
              <a:rPr lang="en-US" sz="1600" dirty="0" smtClean="0"/>
              <a:t>(a) </a:t>
            </a:r>
            <a:r>
              <a:rPr lang="en-US" sz="1600" dirty="0"/>
              <a:t>household-level income or consumption (or both), </a:t>
            </a:r>
            <a:r>
              <a:rPr lang="en-US" sz="1600" dirty="0" smtClean="0"/>
              <a:t>(b) </a:t>
            </a:r>
            <a:r>
              <a:rPr lang="en-US" sz="1600" dirty="0"/>
              <a:t>household and individual characteristics, and </a:t>
            </a:r>
            <a:r>
              <a:rPr lang="en-US" sz="1600" dirty="0" smtClean="0"/>
              <a:t>(c) </a:t>
            </a:r>
            <a:r>
              <a:rPr lang="en-US" sz="1600" dirty="0"/>
              <a:t>individual-level labor force and employment status and earnings, based on the Iraq Household and Socioeconomic Survey of 2012</a:t>
            </a:r>
            <a:r>
              <a:rPr lang="en-US" sz="1600" dirty="0" smtClean="0"/>
              <a:t>.</a:t>
            </a:r>
            <a:endParaRPr lang="en-US" sz="1600" dirty="0"/>
          </a:p>
        </p:txBody>
      </p:sp>
    </p:spTree>
    <p:extLst>
      <p:ext uri="{BB962C8B-B14F-4D97-AF65-F5344CB8AC3E}">
        <p14:creationId xmlns:p14="http://schemas.microsoft.com/office/powerpoint/2010/main" val="41259538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3350"/>
            <a:ext cx="8229600" cy="765571"/>
          </a:xfrm>
        </p:spPr>
        <p:txBody>
          <a:bodyPr>
            <a:normAutofit/>
          </a:bodyPr>
          <a:lstStyle/>
          <a:p>
            <a:pPr algn="ctr"/>
            <a:r>
              <a:rPr lang="en-US" sz="3200" b="1" dirty="0" smtClean="0">
                <a:latin typeface="Calibri" panose="020F0502020204030204" pitchFamily="34" charset="0"/>
              </a:rPr>
              <a:t>Policy Implications</a:t>
            </a:r>
            <a:endParaRPr lang="en-US" sz="3200" b="1" dirty="0">
              <a:latin typeface="Calibri" panose="020F0502020204030204" pitchFamily="34" charset="0"/>
            </a:endParaRPr>
          </a:p>
        </p:txBody>
      </p:sp>
      <p:sp>
        <p:nvSpPr>
          <p:cNvPr id="3" name="Content Placeholder 2"/>
          <p:cNvSpPr>
            <a:spLocks noGrp="1"/>
          </p:cNvSpPr>
          <p:nvPr>
            <p:ph idx="1"/>
          </p:nvPr>
        </p:nvSpPr>
        <p:spPr>
          <a:xfrm>
            <a:off x="457200" y="971550"/>
            <a:ext cx="8229600" cy="3810000"/>
          </a:xfrm>
        </p:spPr>
        <p:txBody>
          <a:bodyPr>
            <a:noAutofit/>
          </a:bodyPr>
          <a:lstStyle/>
          <a:p>
            <a:r>
              <a:rPr lang="en-US" sz="1600" dirty="0" smtClean="0"/>
              <a:t>This ESIA provided a technical assessment of impact of the Syrian and ISIS crises and stabilization needs which informed the dialogue between the regional and central governments and as well as provided input for international efforts to address socio-economic issues. </a:t>
            </a:r>
          </a:p>
          <a:p>
            <a:pPr marL="0" indent="0">
              <a:buNone/>
            </a:pPr>
            <a:endParaRPr lang="en-US" sz="1600" dirty="0" smtClean="0"/>
          </a:p>
          <a:p>
            <a:r>
              <a:rPr lang="en-US" sz="1600" dirty="0" smtClean="0"/>
              <a:t>Furthermore, the findings for stabilization needs of specific sectors were used to inform resource allocation decisions.</a:t>
            </a:r>
          </a:p>
          <a:p>
            <a:endParaRPr lang="en-US" sz="1600" dirty="0" smtClean="0"/>
          </a:p>
          <a:p>
            <a:r>
              <a:rPr lang="en-US" sz="1600" dirty="0" smtClean="0"/>
              <a:t>The crisis calls for a number of actions moving forward. In the short-term, much of the solutions for averting the humanitarian crisis require national and international response.</a:t>
            </a:r>
            <a:endParaRPr lang="en-US" sz="1600" dirty="0" smtClean="0"/>
          </a:p>
          <a:p>
            <a:pPr marL="0" indent="0">
              <a:buNone/>
            </a:pPr>
            <a:endParaRPr lang="en-US" sz="1600" dirty="0" smtClean="0"/>
          </a:p>
          <a:p>
            <a:r>
              <a:rPr lang="en-US" sz="1600" dirty="0" smtClean="0"/>
              <a:t>In the medium-term, structural reforms are required. While it is a priority to provide necessary relief to the economic and social issues caused by the crisis, it is also important for the government to develop longer-term strategies to address structural development issues.</a:t>
            </a:r>
            <a:endParaRPr lang="en-US" sz="1600" dirty="0" smtClean="0"/>
          </a:p>
        </p:txBody>
      </p:sp>
    </p:spTree>
    <p:extLst>
      <p:ext uri="{BB962C8B-B14F-4D97-AF65-F5344CB8AC3E}">
        <p14:creationId xmlns:p14="http://schemas.microsoft.com/office/powerpoint/2010/main" val="2262188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31110</TotalTime>
  <Words>896</Words>
  <Application>Microsoft Office PowerPoint</Application>
  <PresentationFormat>On-screen Show (16:9)</PresentationFormat>
  <Paragraphs>51</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KRG: ECONOMIC AND SOCIAL IMPACT ASSESSMENT OF THE SYRIAN CONFLICT AND ISIS CRISIS</vt:lpstr>
      <vt:lpstr>CRITICAL QUESTIONS FROM A DEVELOPMENT POLICY PERSPECTIVE</vt:lpstr>
      <vt:lpstr>PowerPoint Presentation</vt:lpstr>
      <vt:lpstr>PowerPoint Presentation</vt:lpstr>
      <vt:lpstr>KEY FINDINGS</vt:lpstr>
      <vt:lpstr>PowerPoint Presentation</vt:lpstr>
      <vt:lpstr>Simulation Model: Fiscal Impact of the Conflict</vt:lpstr>
      <vt:lpstr>Transmission Channels for the Welfare Impact of Shocks</vt:lpstr>
      <vt:lpstr>Policy Implications</vt:lpstr>
      <vt:lpstr>PowerPoint Presentation</vt:lpstr>
    </vt:vector>
  </TitlesOfParts>
  <Company>The World Bank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Shahrzad Mobasher Fard</dc:creator>
  <cp:lastModifiedBy>Sibel Kulaksiz</cp:lastModifiedBy>
  <cp:revision>254</cp:revision>
  <cp:lastPrinted>2014-12-02T14:20:56Z</cp:lastPrinted>
  <dcterms:created xsi:type="dcterms:W3CDTF">2014-10-31T12:55:05Z</dcterms:created>
  <dcterms:modified xsi:type="dcterms:W3CDTF">2015-11-21T12:57:46Z</dcterms:modified>
</cp:coreProperties>
</file>