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349" r:id="rId2"/>
    <p:sldId id="342" r:id="rId3"/>
    <p:sldId id="343" r:id="rId4"/>
    <p:sldId id="344" r:id="rId5"/>
    <p:sldId id="345" r:id="rId6"/>
    <p:sldId id="346" r:id="rId7"/>
    <p:sldId id="347" r:id="rId8"/>
    <p:sldId id="259" r:id="rId9"/>
    <p:sldId id="300" r:id="rId10"/>
    <p:sldId id="301" r:id="rId11"/>
    <p:sldId id="302" r:id="rId12"/>
    <p:sldId id="350" r:id="rId13"/>
    <p:sldId id="303" r:id="rId14"/>
    <p:sldId id="304" r:id="rId15"/>
    <p:sldId id="309" r:id="rId16"/>
    <p:sldId id="305" r:id="rId17"/>
    <p:sldId id="351" r:id="rId18"/>
    <p:sldId id="306" r:id="rId19"/>
    <p:sldId id="311" r:id="rId20"/>
    <p:sldId id="307" r:id="rId21"/>
    <p:sldId id="308" r:id="rId22"/>
    <p:sldId id="275" r:id="rId23"/>
    <p:sldId id="287" r:id="rId24"/>
    <p:sldId id="264" r:id="rId25"/>
    <p:sldId id="290" r:id="rId26"/>
    <p:sldId id="333" r:id="rId27"/>
    <p:sldId id="326" r:id="rId28"/>
    <p:sldId id="325" r:id="rId29"/>
    <p:sldId id="335" r:id="rId30"/>
    <p:sldId id="334" r:id="rId31"/>
    <p:sldId id="324" r:id="rId32"/>
    <p:sldId id="338" r:id="rId33"/>
    <p:sldId id="337" r:id="rId34"/>
    <p:sldId id="322" r:id="rId35"/>
    <p:sldId id="329" r:id="rId36"/>
    <p:sldId id="330" r:id="rId37"/>
    <p:sldId id="331" r:id="rId38"/>
    <p:sldId id="332" r:id="rId39"/>
    <p:sldId id="274" r:id="rId40"/>
    <p:sldId id="289" r:id="rId41"/>
    <p:sldId id="271" r:id="rId42"/>
    <p:sldId id="291" r:id="rId43"/>
    <p:sldId id="352" r:id="rId44"/>
    <p:sldId id="340" r:id="rId45"/>
    <p:sldId id="267" r:id="rId46"/>
    <p:sldId id="262" r:id="rId47"/>
    <p:sldId id="268" r:id="rId48"/>
    <p:sldId id="339" r:id="rId49"/>
    <p:sldId id="269" r:id="rId50"/>
    <p:sldId id="348" r:id="rId51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30F4"/>
    <a:srgbClr val="7FBBFD"/>
    <a:srgbClr val="7480F4"/>
    <a:srgbClr val="031C37"/>
    <a:srgbClr val="084486"/>
    <a:srgbClr val="2D5BEF"/>
    <a:srgbClr val="0A12B6"/>
    <a:srgbClr val="1DA6FB"/>
    <a:srgbClr val="2A3DEE"/>
    <a:srgbClr val="0244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97" autoAdjust="0"/>
    <p:restoredTop sz="94660"/>
  </p:normalViewPr>
  <p:slideViewPr>
    <p:cSldViewPr snapToGrid="0">
      <p:cViewPr varScale="1">
        <p:scale>
          <a:sx n="51" d="100"/>
          <a:sy n="51" d="100"/>
        </p:scale>
        <p:origin x="102" y="6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W\Migration\KNOMAD_VC\Draft\presentation\Copy%20of%20presentation2%20(5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lesha\AppData\Local\Microsoft\Windows\Temporary%20Internet%20Files\Content.Outlook\7UZAOZRK\Copy%20of%20Copy%20of%20Mufaris%20(2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W\Migration\KNOMAD_VC\Draft\MIg%20cost%20to%20KOre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W\Migration\KNOMAD_VC\Draft\MIg%20cost%20to%20KOre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lesha\AppData\Local\Microsoft\Windows\Temporary%20Internet%20Files\Content.Outlook\7UZAOZRK\Copy%20of%20Copy%20of%20Mufaris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948230413764101"/>
          <c:y val="3.5980606590842824E-2"/>
          <c:w val="0.82208478519243489"/>
          <c:h val="0.76663465362284255"/>
        </c:manualLayout>
      </c:layout>
      <c:lineChart>
        <c:grouping val="standard"/>
        <c:varyColors val="0"/>
        <c:ser>
          <c:idx val="3"/>
          <c:order val="0"/>
          <c:tx>
            <c:strRef>
              <c:f>presentation!$I$152</c:f>
              <c:strCache>
                <c:ptCount val="1"/>
                <c:pt idx="0">
                  <c:v>Skilled</c:v>
                </c:pt>
              </c:strCache>
            </c:strRef>
          </c:tx>
          <c:spPr>
            <a:ln w="25400"/>
          </c:spPr>
          <c:marker>
            <c:symbol val="none"/>
          </c:marker>
          <c:dLbls>
            <c:dLbl>
              <c:idx val="20"/>
              <c:tx>
                <c:rich>
                  <a:bodyPr/>
                  <a:lstStyle/>
                  <a:p>
                    <a:r>
                      <a:rPr lang="en-US" dirty="0" smtClean="0"/>
                      <a:t>24.3 %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presentation!$J$146:$AD$146</c:f>
              <c:strCache>
                <c:ptCount val="21"/>
                <c:pt idx="0">
                  <c:v>1994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2014</c:v>
                </c:pt>
              </c:strCache>
            </c:strRef>
          </c:cat>
          <c:val>
            <c:numRef>
              <c:f>presentation!$J$152:$AD$152</c:f>
              <c:numCache>
                <c:formatCode>General</c:formatCode>
                <c:ptCount val="21"/>
                <c:pt idx="0">
                  <c:v>20.92</c:v>
                </c:pt>
                <c:pt idx="1">
                  <c:v>15.75</c:v>
                </c:pt>
                <c:pt idx="2">
                  <c:v>14.92</c:v>
                </c:pt>
                <c:pt idx="3">
                  <c:v>16.3</c:v>
                </c:pt>
                <c:pt idx="4">
                  <c:v>19.87</c:v>
                </c:pt>
                <c:pt idx="5">
                  <c:v>20.74</c:v>
                </c:pt>
                <c:pt idx="6">
                  <c:v>20.02</c:v>
                </c:pt>
                <c:pt idx="7">
                  <c:v>19.98</c:v>
                </c:pt>
                <c:pt idx="8">
                  <c:v>22.32</c:v>
                </c:pt>
                <c:pt idx="9">
                  <c:v>22.75</c:v>
                </c:pt>
                <c:pt idx="10">
                  <c:v>21.39</c:v>
                </c:pt>
                <c:pt idx="11">
                  <c:v>20.190000000000001</c:v>
                </c:pt>
                <c:pt idx="12">
                  <c:v>22.31</c:v>
                </c:pt>
                <c:pt idx="13">
                  <c:v>23.01</c:v>
                </c:pt>
                <c:pt idx="14">
                  <c:v>23.84</c:v>
                </c:pt>
                <c:pt idx="15">
                  <c:v>24.81</c:v>
                </c:pt>
                <c:pt idx="16">
                  <c:v>26.74</c:v>
                </c:pt>
                <c:pt idx="17">
                  <c:v>25.76</c:v>
                </c:pt>
                <c:pt idx="18" formatCode="0.0">
                  <c:v>23.76</c:v>
                </c:pt>
                <c:pt idx="19">
                  <c:v>25.1</c:v>
                </c:pt>
                <c:pt idx="20">
                  <c:v>24.3</c:v>
                </c:pt>
              </c:numCache>
            </c:numRef>
          </c:val>
          <c:smooth val="0"/>
        </c:ser>
        <c:ser>
          <c:idx val="5"/>
          <c:order val="1"/>
          <c:tx>
            <c:strRef>
              <c:f>presentation!$I$154</c:f>
              <c:strCache>
                <c:ptCount val="1"/>
                <c:pt idx="0">
                  <c:v>Unskilled </c:v>
                </c:pt>
              </c:strCache>
            </c:strRef>
          </c:tx>
          <c:spPr>
            <a:ln w="25400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20"/>
              <c:layout>
                <c:manualLayout>
                  <c:x val="0"/>
                  <c:y val="-1.842105263157894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26.4 %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presentation!$J$146:$AD$146</c:f>
              <c:strCache>
                <c:ptCount val="21"/>
                <c:pt idx="0">
                  <c:v>1994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2014</c:v>
                </c:pt>
              </c:strCache>
            </c:strRef>
          </c:cat>
          <c:val>
            <c:numRef>
              <c:f>presentation!$J$154:$AD$154</c:f>
              <c:numCache>
                <c:formatCode>General</c:formatCode>
                <c:ptCount val="21"/>
                <c:pt idx="0">
                  <c:v>14.67</c:v>
                </c:pt>
                <c:pt idx="1">
                  <c:v>13.62</c:v>
                </c:pt>
                <c:pt idx="2">
                  <c:v>13.49</c:v>
                </c:pt>
                <c:pt idx="3">
                  <c:v>13.68</c:v>
                </c:pt>
                <c:pt idx="4">
                  <c:v>21.46</c:v>
                </c:pt>
                <c:pt idx="5">
                  <c:v>24.35</c:v>
                </c:pt>
                <c:pt idx="6">
                  <c:v>19.63</c:v>
                </c:pt>
                <c:pt idx="7">
                  <c:v>18.14</c:v>
                </c:pt>
                <c:pt idx="8">
                  <c:v>17.899999999999999</c:v>
                </c:pt>
                <c:pt idx="9">
                  <c:v>21.09</c:v>
                </c:pt>
                <c:pt idx="10">
                  <c:v>20.12</c:v>
                </c:pt>
                <c:pt idx="11">
                  <c:v>18.12</c:v>
                </c:pt>
                <c:pt idx="12">
                  <c:v>20.260000000000002</c:v>
                </c:pt>
                <c:pt idx="13">
                  <c:v>23.88</c:v>
                </c:pt>
                <c:pt idx="14">
                  <c:v>23.65</c:v>
                </c:pt>
                <c:pt idx="15">
                  <c:v>20.3</c:v>
                </c:pt>
                <c:pt idx="16">
                  <c:v>22.59</c:v>
                </c:pt>
                <c:pt idx="17">
                  <c:v>24.22</c:v>
                </c:pt>
                <c:pt idx="18" formatCode="0.0">
                  <c:v>22.26</c:v>
                </c:pt>
                <c:pt idx="19">
                  <c:v>24.2</c:v>
                </c:pt>
                <c:pt idx="20">
                  <c:v>26.4</c:v>
                </c:pt>
              </c:numCache>
            </c:numRef>
          </c:val>
          <c:smooth val="0"/>
        </c:ser>
        <c:ser>
          <c:idx val="6"/>
          <c:order val="2"/>
          <c:tx>
            <c:strRef>
              <c:f>presentation!$I$155</c:f>
              <c:strCache>
                <c:ptCount val="1"/>
                <c:pt idx="0">
                  <c:v>Housemaids</c:v>
                </c:pt>
              </c:strCache>
            </c:strRef>
          </c:tx>
          <c:spPr>
            <a:ln w="25400">
              <a:solidFill>
                <a:srgbClr val="00B0F0"/>
              </a:solidFill>
            </a:ln>
          </c:spPr>
          <c:marker>
            <c:symbol val="none"/>
          </c:marker>
          <c:dLbls>
            <c:dLbl>
              <c:idx val="20"/>
              <c:layout>
                <c:manualLayout>
                  <c:x val="0"/>
                  <c:y val="-2.631578947368420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29.5 %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presentation!$J$146:$AD$146</c:f>
              <c:strCache>
                <c:ptCount val="21"/>
                <c:pt idx="0">
                  <c:v>1994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2014</c:v>
                </c:pt>
              </c:strCache>
            </c:strRef>
          </c:cat>
          <c:val>
            <c:numRef>
              <c:f>presentation!$J$155:$AD$155</c:f>
              <c:numCache>
                <c:formatCode>General</c:formatCode>
                <c:ptCount val="21"/>
                <c:pt idx="0">
                  <c:v>60.01</c:v>
                </c:pt>
                <c:pt idx="1">
                  <c:v>66.010000000000005</c:v>
                </c:pt>
                <c:pt idx="2">
                  <c:v>67.959999999999994</c:v>
                </c:pt>
                <c:pt idx="3">
                  <c:v>66.16</c:v>
                </c:pt>
                <c:pt idx="4">
                  <c:v>53.4</c:v>
                </c:pt>
                <c:pt idx="5">
                  <c:v>49</c:v>
                </c:pt>
                <c:pt idx="6">
                  <c:v>54.57</c:v>
                </c:pt>
                <c:pt idx="7">
                  <c:v>55.89</c:v>
                </c:pt>
                <c:pt idx="8">
                  <c:v>53.26</c:v>
                </c:pt>
                <c:pt idx="9">
                  <c:v>48.61</c:v>
                </c:pt>
                <c:pt idx="10">
                  <c:v>51.47</c:v>
                </c:pt>
                <c:pt idx="11">
                  <c:v>54.26</c:v>
                </c:pt>
                <c:pt idx="12">
                  <c:v>49.37</c:v>
                </c:pt>
                <c:pt idx="13">
                  <c:v>46.85</c:v>
                </c:pt>
                <c:pt idx="14">
                  <c:v>43.08</c:v>
                </c:pt>
                <c:pt idx="15">
                  <c:v>46</c:v>
                </c:pt>
                <c:pt idx="16">
                  <c:v>42.15</c:v>
                </c:pt>
                <c:pt idx="17">
                  <c:v>40.880000000000003</c:v>
                </c:pt>
                <c:pt idx="18" formatCode="0.0">
                  <c:v>42.17</c:v>
                </c:pt>
                <c:pt idx="19">
                  <c:v>33</c:v>
                </c:pt>
                <c:pt idx="20">
                  <c:v>29.5</c:v>
                </c:pt>
              </c:numCache>
            </c:numRef>
          </c:val>
          <c:smooth val="0"/>
        </c:ser>
        <c:ser>
          <c:idx val="0"/>
          <c:order val="3"/>
          <c:tx>
            <c:strRef>
              <c:f>presentation!$I$158</c:f>
              <c:strCache>
                <c:ptCount val="1"/>
                <c:pt idx="0">
                  <c:v>Other</c:v>
                </c:pt>
              </c:strCache>
            </c:strRef>
          </c:tx>
          <c:spPr>
            <a:ln w="25400"/>
          </c:spPr>
          <c:marker>
            <c:symbol val="none"/>
          </c:marker>
          <c:dLbls>
            <c:dLbl>
              <c:idx val="20"/>
              <c:tx>
                <c:rich>
                  <a:bodyPr/>
                  <a:lstStyle/>
                  <a:p>
                    <a:r>
                      <a:rPr lang="en-US" dirty="0" smtClean="0"/>
                      <a:t>19.8 %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presentation!$J$158:$AD$158</c:f>
              <c:numCache>
                <c:formatCode>General</c:formatCode>
                <c:ptCount val="21"/>
                <c:pt idx="0">
                  <c:v>4.4000000000000057</c:v>
                </c:pt>
                <c:pt idx="1">
                  <c:v>4.6200000000000045</c:v>
                </c:pt>
                <c:pt idx="2">
                  <c:v>3.6300000000000097</c:v>
                </c:pt>
                <c:pt idx="3">
                  <c:v>3.8599999999999994</c:v>
                </c:pt>
                <c:pt idx="4">
                  <c:v>5.2700000000000102</c:v>
                </c:pt>
                <c:pt idx="5">
                  <c:v>5.9099999999999966</c:v>
                </c:pt>
                <c:pt idx="6">
                  <c:v>5.7800000000000011</c:v>
                </c:pt>
                <c:pt idx="7">
                  <c:v>5.9899999999999949</c:v>
                </c:pt>
                <c:pt idx="8">
                  <c:v>6.5200000000000102</c:v>
                </c:pt>
                <c:pt idx="9">
                  <c:v>7.5499999999999972</c:v>
                </c:pt>
                <c:pt idx="10">
                  <c:v>7.019999999999996</c:v>
                </c:pt>
                <c:pt idx="11">
                  <c:v>7.4300000000000068</c:v>
                </c:pt>
                <c:pt idx="12">
                  <c:v>8.0600000000000023</c:v>
                </c:pt>
                <c:pt idx="13">
                  <c:v>6.2599999999999909</c:v>
                </c:pt>
                <c:pt idx="14">
                  <c:v>9.4300000000000068</c:v>
                </c:pt>
                <c:pt idx="15">
                  <c:v>8.89</c:v>
                </c:pt>
                <c:pt idx="16">
                  <c:v>8.5200000000000102</c:v>
                </c:pt>
                <c:pt idx="17">
                  <c:v>9.1399999999999864</c:v>
                </c:pt>
                <c:pt idx="18">
                  <c:v>11.810000000000002</c:v>
                </c:pt>
                <c:pt idx="19">
                  <c:v>17.700000000000003</c:v>
                </c:pt>
                <c:pt idx="20">
                  <c:v>19.799999999999997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2238600"/>
        <c:axId val="222238992"/>
      </c:lineChart>
      <c:catAx>
        <c:axId val="222238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22238992"/>
        <c:crosses val="autoZero"/>
        <c:auto val="1"/>
        <c:lblAlgn val="ctr"/>
        <c:lblOffset val="100"/>
        <c:noMultiLvlLbl val="0"/>
      </c:catAx>
      <c:valAx>
        <c:axId val="222238992"/>
        <c:scaling>
          <c:orientation val="minMax"/>
          <c:max val="70"/>
        </c:scaling>
        <c:delete val="0"/>
        <c:axPos val="l"/>
        <c:title>
          <c:tx>
            <c:rich>
              <a:bodyPr/>
              <a:lstStyle/>
              <a:p>
                <a:pPr>
                  <a:defRPr sz="2000" b="0" baseline="0"/>
                </a:pPr>
                <a:r>
                  <a:rPr lang="en-US" sz="2000" b="0" baseline="0"/>
                  <a:t>% of departures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2223860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20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Sheet2!$A$14</c:f>
              <c:strCache>
                <c:ptCount val="1"/>
                <c:pt idx="0">
                  <c:v>Saudi Arabia</c:v>
                </c:pt>
              </c:strCache>
            </c:strRef>
          </c:tx>
          <c:spPr>
            <a:solidFill>
              <a:srgbClr val="7FBBFD"/>
            </a:solidFill>
          </c:spPr>
          <c:invertIfNegative val="0"/>
          <c:cat>
            <c:numRef>
              <c:f>Sheet2!$B$13:$F$13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Sheet2!$B$14:$F$14</c:f>
              <c:numCache>
                <c:formatCode>General</c:formatCode>
                <c:ptCount val="5"/>
                <c:pt idx="0">
                  <c:v>49399</c:v>
                </c:pt>
                <c:pt idx="1">
                  <c:v>59449</c:v>
                </c:pt>
                <c:pt idx="2">
                  <c:v>51027</c:v>
                </c:pt>
                <c:pt idx="3">
                  <c:v>47729</c:v>
                </c:pt>
                <c:pt idx="4">
                  <c:v>73636</c:v>
                </c:pt>
              </c:numCache>
            </c:numRef>
          </c:val>
        </c:ser>
        <c:ser>
          <c:idx val="2"/>
          <c:order val="1"/>
          <c:tx>
            <c:strRef>
              <c:f>Sheet2!$A$15</c:f>
              <c:strCache>
                <c:ptCount val="1"/>
                <c:pt idx="0">
                  <c:v>UAE</c:v>
                </c:pt>
              </c:strCache>
            </c:strRef>
          </c:tx>
          <c:spPr>
            <a:solidFill>
              <a:srgbClr val="7480F4"/>
            </a:solidFill>
          </c:spPr>
          <c:invertIfNegative val="0"/>
          <c:cat>
            <c:numRef>
              <c:f>Sheet2!$B$13:$F$13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Sheet2!$B$15:$F$15</c:f>
              <c:numCache>
                <c:formatCode>General</c:formatCode>
                <c:ptCount val="5"/>
                <c:pt idx="0">
                  <c:v>27806</c:v>
                </c:pt>
                <c:pt idx="1">
                  <c:v>22470</c:v>
                </c:pt>
                <c:pt idx="2">
                  <c:v>24624</c:v>
                </c:pt>
                <c:pt idx="3">
                  <c:v>21678</c:v>
                </c:pt>
                <c:pt idx="4">
                  <c:v>20386</c:v>
                </c:pt>
              </c:numCache>
            </c:numRef>
          </c:val>
        </c:ser>
        <c:ser>
          <c:idx val="3"/>
          <c:order val="2"/>
          <c:tx>
            <c:strRef>
              <c:f>Sheet2!$A$16</c:f>
              <c:strCache>
                <c:ptCount val="1"/>
                <c:pt idx="0">
                  <c:v>Kuwait</c:v>
                </c:pt>
              </c:strCache>
            </c:strRef>
          </c:tx>
          <c:spPr>
            <a:solidFill>
              <a:srgbClr val="1DA6FB"/>
            </a:solidFill>
          </c:spPr>
          <c:invertIfNegative val="0"/>
          <c:cat>
            <c:numRef>
              <c:f>Sheet2!$B$13:$F$13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Sheet2!$B$16:$F$16</c:f>
              <c:numCache>
                <c:formatCode>General</c:formatCode>
                <c:ptCount val="5"/>
                <c:pt idx="0">
                  <c:v>39414</c:v>
                </c:pt>
                <c:pt idx="1">
                  <c:v>34337</c:v>
                </c:pt>
                <c:pt idx="2">
                  <c:v>39686</c:v>
                </c:pt>
                <c:pt idx="3">
                  <c:v>40935</c:v>
                </c:pt>
                <c:pt idx="4">
                  <c:v>34772</c:v>
                </c:pt>
              </c:numCache>
            </c:numRef>
          </c:val>
        </c:ser>
        <c:ser>
          <c:idx val="4"/>
          <c:order val="3"/>
          <c:tx>
            <c:strRef>
              <c:f>Sheet2!$A$17</c:f>
              <c:strCache>
                <c:ptCount val="1"/>
                <c:pt idx="0">
                  <c:v>Qatar</c:v>
                </c:pt>
              </c:strCache>
            </c:strRef>
          </c:tx>
          <c:spPr>
            <a:solidFill>
              <a:srgbClr val="2D5BEF"/>
            </a:solidFill>
          </c:spPr>
          <c:invertIfNegative val="0"/>
          <c:cat>
            <c:numRef>
              <c:f>Sheet2!$B$13:$F$13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Sheet2!$B$17:$F$17</c:f>
              <c:numCache>
                <c:formatCode>General</c:formatCode>
                <c:ptCount val="5"/>
                <c:pt idx="0">
                  <c:v>18643</c:v>
                </c:pt>
                <c:pt idx="1">
                  <c:v>17388</c:v>
                </c:pt>
                <c:pt idx="2">
                  <c:v>23382</c:v>
                </c:pt>
                <c:pt idx="3">
                  <c:v>22923</c:v>
                </c:pt>
                <c:pt idx="4">
                  <c:v>22918</c:v>
                </c:pt>
              </c:numCache>
            </c:numRef>
          </c:val>
        </c:ser>
        <c:ser>
          <c:idx val="5"/>
          <c:order val="4"/>
          <c:tx>
            <c:strRef>
              <c:f>Sheet2!$A$18</c:f>
              <c:strCache>
                <c:ptCount val="1"/>
                <c:pt idx="0">
                  <c:v>South Korea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Sheet2!$B$13:$F$13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Sheet2!$B$18:$F$18</c:f>
              <c:numCache>
                <c:formatCode>General</c:formatCode>
                <c:ptCount val="5"/>
                <c:pt idx="0">
                  <c:v>6693</c:v>
                </c:pt>
                <c:pt idx="1">
                  <c:v>3848</c:v>
                </c:pt>
                <c:pt idx="2">
                  <c:v>5191</c:v>
                </c:pt>
                <c:pt idx="4">
                  <c:v>5549</c:v>
                </c:pt>
              </c:numCache>
            </c:numRef>
          </c:val>
        </c:ser>
        <c:ser>
          <c:idx val="6"/>
          <c:order val="5"/>
          <c:tx>
            <c:strRef>
              <c:f>Sheet2!$A$19</c:f>
              <c:strCache>
                <c:ptCount val="1"/>
                <c:pt idx="0">
                  <c:v>Malaysia</c:v>
                </c:pt>
              </c:strCache>
            </c:strRef>
          </c:tx>
          <c:spPr>
            <a:solidFill>
              <a:srgbClr val="084486"/>
            </a:solidFill>
          </c:spPr>
          <c:invertIfNegative val="0"/>
          <c:cat>
            <c:numRef>
              <c:f>Sheet2!$B$13:$F$13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Sheet2!$B$19:$F$19</c:f>
              <c:numCache>
                <c:formatCode>General</c:formatCode>
                <c:ptCount val="5"/>
                <c:pt idx="0">
                  <c:v>840</c:v>
                </c:pt>
                <c:pt idx="1">
                  <c:v>699</c:v>
                </c:pt>
                <c:pt idx="2">
                  <c:v>1080</c:v>
                </c:pt>
                <c:pt idx="3">
                  <c:v>1314</c:v>
                </c:pt>
                <c:pt idx="4">
                  <c:v>1513</c:v>
                </c:pt>
              </c:numCache>
            </c:numRef>
          </c:val>
        </c:ser>
        <c:ser>
          <c:idx val="0"/>
          <c:order val="6"/>
          <c:tx>
            <c:strRef>
              <c:f>Sheet2!$A$20</c:f>
              <c:strCache>
                <c:ptCount val="1"/>
                <c:pt idx="0">
                  <c:v>Maldives</c:v>
                </c:pt>
              </c:strCache>
            </c:strRef>
          </c:tx>
          <c:spPr>
            <a:solidFill>
              <a:srgbClr val="031C37"/>
            </a:solidFill>
          </c:spPr>
          <c:invertIfNegative val="0"/>
          <c:cat>
            <c:numRef>
              <c:f>Sheet2!$B$13:$F$13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Sheet2!$B$20:$F$20</c:f>
              <c:numCache>
                <c:formatCode>General</c:formatCode>
                <c:ptCount val="5"/>
                <c:pt idx="0">
                  <c:v>1491</c:v>
                </c:pt>
                <c:pt idx="1">
                  <c:v>1434</c:v>
                </c:pt>
                <c:pt idx="2">
                  <c:v>1743</c:v>
                </c:pt>
                <c:pt idx="3">
                  <c:v>1720</c:v>
                </c:pt>
                <c:pt idx="4">
                  <c:v>1579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6114552"/>
        <c:axId val="376114944"/>
      </c:barChart>
      <c:catAx>
        <c:axId val="376114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76114944"/>
        <c:crosses val="autoZero"/>
        <c:auto val="1"/>
        <c:lblAlgn val="ctr"/>
        <c:lblOffset val="100"/>
        <c:noMultiLvlLbl val="0"/>
      </c:catAx>
      <c:valAx>
        <c:axId val="37611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37611455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ofPieChart>
        <c:ofPieType val="pie"/>
        <c:varyColors val="1"/>
        <c:ser>
          <c:idx val="0"/>
          <c:order val="0"/>
          <c:dPt>
            <c:idx val="10"/>
            <c:bubble3D val="0"/>
            <c:explosion val="13"/>
          </c:dPt>
          <c:dLbls>
            <c:dLbl>
              <c:idx val="5"/>
              <c:layout>
                <c:manualLayout>
                  <c:x val="2.3998939211350438E-2"/>
                  <c:y val="4.390804293060265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Registration fee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Facilities fee 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Cess 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Contract registration 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8.7414444665442084E-2"/>
                  <c:y val="-6.112086215807297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Training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0.12613661324249362"/>
                  <c:y val="7.98082955845198E-4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SLBFE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'Saudi '!$C$3:$C$12</c:f>
              <c:strCache>
                <c:ptCount val="10"/>
                <c:pt idx="0">
                  <c:v>Passport - Dept of Immig &amp; Emig</c:v>
                </c:pt>
                <c:pt idx="1">
                  <c:v>Photos for pp-Studio</c:v>
                </c:pt>
                <c:pt idx="2">
                  <c:v>Cash advance for misc. transport - Migrant</c:v>
                </c:pt>
                <c:pt idx="3">
                  <c:v>Medical report - Medical Center</c:v>
                </c:pt>
                <c:pt idx="4">
                  <c:v>Visa fee - Saudi Embassy</c:v>
                </c:pt>
                <c:pt idx="5">
                  <c:v>Registration fee - SLBFE</c:v>
                </c:pt>
                <c:pt idx="6">
                  <c:v>Facilities fee  - SLBFE</c:v>
                </c:pt>
                <c:pt idx="7">
                  <c:v>Cess  - SLBFE</c:v>
                </c:pt>
                <c:pt idx="8">
                  <c:v>Contract registration  - SLBFE</c:v>
                </c:pt>
                <c:pt idx="9">
                  <c:v>Training - SLBFE</c:v>
                </c:pt>
              </c:strCache>
            </c:strRef>
          </c:cat>
          <c:val>
            <c:numRef>
              <c:f>'Saudi '!$D$3:$D$12</c:f>
              <c:numCache>
                <c:formatCode>General</c:formatCode>
                <c:ptCount val="10"/>
                <c:pt idx="0">
                  <c:v>2500</c:v>
                </c:pt>
                <c:pt idx="1">
                  <c:v>500</c:v>
                </c:pt>
                <c:pt idx="2" formatCode="#,##0">
                  <c:v>25000</c:v>
                </c:pt>
                <c:pt idx="3">
                  <c:v>7500</c:v>
                </c:pt>
                <c:pt idx="4">
                  <c:v>6000</c:v>
                </c:pt>
                <c:pt idx="5">
                  <c:v>18000</c:v>
                </c:pt>
                <c:pt idx="6">
                  <c:v>5882</c:v>
                </c:pt>
                <c:pt idx="7">
                  <c:v>5000</c:v>
                </c:pt>
                <c:pt idx="8">
                  <c:v>6000</c:v>
                </c:pt>
                <c:pt idx="9" formatCode="#,##0">
                  <c:v>26500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gapWidth val="145"/>
        <c:splitType val="pos"/>
        <c:splitPos val="5"/>
        <c:secondPieSize val="75"/>
        <c:serLines/>
      </c:of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Migration</a:t>
            </a:r>
            <a:r>
              <a:rPr lang="en-US" baseline="0"/>
              <a:t> Cost to Korea</a:t>
            </a: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128262813302183E-2"/>
          <c:y val="9.2821332639052054E-2"/>
          <c:w val="0.89401586340169015"/>
          <c:h val="0.82438681549072634"/>
        </c:manualLayout>
      </c:layout>
      <c:ofPieChart>
        <c:ofPieType val="pie"/>
        <c:varyColors val="1"/>
        <c:dLbls>
          <c:dLblPos val="bestFit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gapWidth val="75"/>
        <c:splitType val="pos"/>
        <c:splitPos val="7"/>
        <c:secondPieSize val="80"/>
        <c:serLines/>
      </c:of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28262813302183E-2"/>
          <c:y val="9.2821332639052054E-2"/>
          <c:w val="0.89401586340169015"/>
          <c:h val="0.82438681549072634"/>
        </c:manualLayout>
      </c:layout>
      <c:ofPieChart>
        <c:ofPieType val="pie"/>
        <c:varyColors val="1"/>
        <c:ser>
          <c:idx val="0"/>
          <c:order val="0"/>
          <c:tx>
            <c:strRef>
              <c:f>Sheet1!$D$1</c:f>
              <c:strCache>
                <c:ptCount val="1"/>
                <c:pt idx="0">
                  <c:v>COST</c:v>
                </c:pt>
              </c:strCache>
            </c:strRef>
          </c:tx>
          <c:explosion val="5"/>
          <c:dPt>
            <c:idx val="17"/>
            <c:bubble3D val="0"/>
            <c:explosion val="24"/>
          </c:dPt>
          <c:dLbls>
            <c:dLbl>
              <c:idx val="0"/>
              <c:layout>
                <c:manualLayout>
                  <c:x val="0.15294706537654673"/>
                  <c:y val="9.246890022034963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Lawyer Av.*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Training fee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Book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Registration fee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Processing fee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Welfare and processing fee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Ticket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/>
                      <a:t>Visa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-0.13684462457072485"/>
                  <c:y val="-7.9390958679680206E-3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sz="1400" b="1"/>
                      <a:t>SLBFE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Sheet1!$C$2:$C$18</c:f>
              <c:strCache>
                <c:ptCount val="17"/>
                <c:pt idx="0">
                  <c:v>Language  Training * -Pvt. class</c:v>
                </c:pt>
                <c:pt idx="1">
                  <c:v>Language book -Pvt. class</c:v>
                </c:pt>
                <c:pt idx="2">
                  <c:v>Medical* -Medical center</c:v>
                </c:pt>
                <c:pt idx="3">
                  <c:v>Lawyer Av.* -Lawyer</c:v>
                </c:pt>
                <c:pt idx="4">
                  <c:v>Stamp duty for CID report -Police</c:v>
                </c:pt>
                <c:pt idx="5">
                  <c:v>CID report -Police</c:v>
                </c:pt>
                <c:pt idx="6">
                  <c:v>Misc. Transport* -MIsc. transport providers</c:v>
                </c:pt>
                <c:pt idx="7">
                  <c:v>Airport transport* -MIsc. transport providers</c:v>
                </c:pt>
                <c:pt idx="8">
                  <c:v>Training supplies* -Misc. stores</c:v>
                </c:pt>
                <c:pt idx="9">
                  <c:v>1st month subsistence expenses</c:v>
                </c:pt>
                <c:pt idx="10">
                  <c:v>Training fee -SLBFE</c:v>
                </c:pt>
                <c:pt idx="11">
                  <c:v>Book -SLBFE</c:v>
                </c:pt>
                <c:pt idx="12">
                  <c:v>Registration fee -SLBFE</c:v>
                </c:pt>
                <c:pt idx="13">
                  <c:v>Processing fee -SLBFE</c:v>
                </c:pt>
                <c:pt idx="14">
                  <c:v>Welfare and processing fee -SLBFE</c:v>
                </c:pt>
                <c:pt idx="15">
                  <c:v>Ticket -SLBFE</c:v>
                </c:pt>
                <c:pt idx="16">
                  <c:v>Visa -SLBFE</c:v>
                </c:pt>
              </c:strCache>
            </c:strRef>
          </c:cat>
          <c:val>
            <c:numRef>
              <c:f>Sheet1!$D$2:$D$18</c:f>
              <c:numCache>
                <c:formatCode>#,##0</c:formatCode>
                <c:ptCount val="17"/>
                <c:pt idx="0">
                  <c:v>8000</c:v>
                </c:pt>
                <c:pt idx="1">
                  <c:v>1000</c:v>
                </c:pt>
                <c:pt idx="2">
                  <c:v>3750</c:v>
                </c:pt>
                <c:pt idx="3">
                  <c:v>1500</c:v>
                </c:pt>
                <c:pt idx="4" formatCode="General">
                  <c:v>50</c:v>
                </c:pt>
                <c:pt idx="5" formatCode="General">
                  <c:v>500</c:v>
                </c:pt>
                <c:pt idx="6">
                  <c:v>25000</c:v>
                </c:pt>
                <c:pt idx="7">
                  <c:v>6000</c:v>
                </c:pt>
                <c:pt idx="8">
                  <c:v>11000</c:v>
                </c:pt>
                <c:pt idx="9">
                  <c:v>20000</c:v>
                </c:pt>
                <c:pt idx="10">
                  <c:v>20000</c:v>
                </c:pt>
                <c:pt idx="11" formatCode="General">
                  <c:v>750</c:v>
                </c:pt>
                <c:pt idx="12">
                  <c:v>5887</c:v>
                </c:pt>
                <c:pt idx="13">
                  <c:v>5733</c:v>
                </c:pt>
                <c:pt idx="14">
                  <c:v>49500</c:v>
                </c:pt>
                <c:pt idx="15">
                  <c:v>47500</c:v>
                </c:pt>
                <c:pt idx="16">
                  <c:v>7800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gapWidth val="75"/>
        <c:splitType val="pos"/>
        <c:splitPos val="7"/>
        <c:secondPieSize val="80"/>
        <c:serLines/>
      </c:of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12745098039216"/>
          <c:y val="7.7093068844571483E-2"/>
          <c:w val="0.83823529411764708"/>
          <c:h val="0.82830200733659409"/>
        </c:manualLayout>
      </c:layout>
      <c:ofPieChart>
        <c:ofPieType val="pie"/>
        <c:varyColors val="1"/>
        <c:ser>
          <c:idx val="0"/>
          <c:order val="0"/>
          <c:dPt>
            <c:idx val="10"/>
            <c:bubble3D val="0"/>
            <c:explosion val="13"/>
          </c:dPt>
          <c:dLbls>
            <c:dLbl>
              <c:idx val="5"/>
              <c:layout>
                <c:manualLayout>
                  <c:x val="2.3998939211350438E-2"/>
                  <c:y val="4.390804293060265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Registration fee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Facilities fee 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Cess 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Contract registration 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8.7414444665442084E-2"/>
                  <c:y val="-6.112086215807297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Training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0.12613661324249362"/>
                  <c:y val="7.98082955845198E-4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SLBFE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'Saudi '!$C$3:$C$12</c:f>
              <c:strCache>
                <c:ptCount val="10"/>
                <c:pt idx="0">
                  <c:v>Passport - Dept of Immig &amp; Emig</c:v>
                </c:pt>
                <c:pt idx="1">
                  <c:v>Photos for pp-Studio</c:v>
                </c:pt>
                <c:pt idx="2">
                  <c:v>Cash advance for misc. transport - Migrant</c:v>
                </c:pt>
                <c:pt idx="3">
                  <c:v>Medical report - Medical Center</c:v>
                </c:pt>
                <c:pt idx="4">
                  <c:v>Visa fee - Saudi Embassy</c:v>
                </c:pt>
                <c:pt idx="5">
                  <c:v>Registration fee - SLBFE</c:v>
                </c:pt>
                <c:pt idx="6">
                  <c:v>Facilities fee  - SLBFE</c:v>
                </c:pt>
                <c:pt idx="7">
                  <c:v>Cess  - SLBFE</c:v>
                </c:pt>
                <c:pt idx="8">
                  <c:v>Contract registration  - SLBFE</c:v>
                </c:pt>
                <c:pt idx="9">
                  <c:v>Training - SLBFE</c:v>
                </c:pt>
              </c:strCache>
            </c:strRef>
          </c:cat>
          <c:val>
            <c:numRef>
              <c:f>'Saudi '!$D$3:$D$12</c:f>
              <c:numCache>
                <c:formatCode>General</c:formatCode>
                <c:ptCount val="10"/>
                <c:pt idx="0">
                  <c:v>2500</c:v>
                </c:pt>
                <c:pt idx="1">
                  <c:v>500</c:v>
                </c:pt>
                <c:pt idx="2" formatCode="#,##0">
                  <c:v>25000</c:v>
                </c:pt>
                <c:pt idx="3">
                  <c:v>7500</c:v>
                </c:pt>
                <c:pt idx="4">
                  <c:v>6000</c:v>
                </c:pt>
                <c:pt idx="5">
                  <c:v>18000</c:v>
                </c:pt>
                <c:pt idx="6">
                  <c:v>5882</c:v>
                </c:pt>
                <c:pt idx="7">
                  <c:v>5000</c:v>
                </c:pt>
                <c:pt idx="8">
                  <c:v>6000</c:v>
                </c:pt>
                <c:pt idx="9" formatCode="#,##0">
                  <c:v>26500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gapWidth val="145"/>
        <c:splitType val="pos"/>
        <c:splitPos val="5"/>
        <c:secondPieSize val="75"/>
        <c:serLines/>
      </c:ofPieChart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8" y="2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8F945-4C37-4429-BC8A-36F2155D3E9E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824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8" y="8829824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97054-6303-4521-A19B-EA4899135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00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8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74E3B-47BA-496C-A3C5-356A2A1CBE7B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97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74034"/>
            <a:ext cx="5485158" cy="366071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8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20EB7-9D6B-4A80-A02C-298790C6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8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78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00F5-F713-4E75-8CEE-9D4212889B8F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05C-306C-4806-947B-DE983012C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34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00F5-F713-4E75-8CEE-9D4212889B8F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05C-306C-4806-947B-DE983012C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6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00F5-F713-4E75-8CEE-9D4212889B8F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05C-306C-4806-947B-DE983012C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38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00F5-F713-4E75-8CEE-9D4212889B8F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05C-306C-4806-947B-DE983012C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30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00F5-F713-4E75-8CEE-9D4212889B8F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05C-306C-4806-947B-DE983012C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00F5-F713-4E75-8CEE-9D4212889B8F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05C-306C-4806-947B-DE983012C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3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00F5-F713-4E75-8CEE-9D4212889B8F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05C-306C-4806-947B-DE983012C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1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00F5-F713-4E75-8CEE-9D4212889B8F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05C-306C-4806-947B-DE983012C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48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00F5-F713-4E75-8CEE-9D4212889B8F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05C-306C-4806-947B-DE983012C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5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00F5-F713-4E75-8CEE-9D4212889B8F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05C-306C-4806-947B-DE983012C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77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00F5-F713-4E75-8CEE-9D4212889B8F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05C-306C-4806-947B-DE983012C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4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E00F5-F713-4E75-8CEE-9D4212889B8F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5905C-306C-4806-947B-DE983012C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21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mailto:syi@worldbank.org" TargetMode="External"/><Relationship Id="rId2" Type="http://schemas.openxmlformats.org/officeDocument/2006/relationships/hyperlink" Target="mailto:bilesha@ips.l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9459" y="1600200"/>
            <a:ext cx="10760149" cy="1676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Calibri" panose="020F0502020204030204" pitchFamily="34" charset="0"/>
              </a:rPr>
              <a:t>Cost of low-skilled migration: </a:t>
            </a:r>
            <a:r>
              <a:rPr lang="en-US" dirty="0" smtClean="0">
                <a:latin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Value </a:t>
            </a:r>
            <a:r>
              <a:rPr lang="en-US" dirty="0">
                <a:latin typeface="Calibri" panose="020F0502020204030204" pitchFamily="34" charset="0"/>
              </a:rPr>
              <a:t>chain </a:t>
            </a:r>
            <a:r>
              <a:rPr lang="en-US" dirty="0" smtClean="0">
                <a:latin typeface="Calibri" panose="020F0502020204030204" pitchFamily="34" charset="0"/>
              </a:rPr>
              <a:t>analysis – Sri Lanka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4572000" y="231594"/>
            <a:ext cx="2856050" cy="1368606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828800" y="3938955"/>
            <a:ext cx="8686800" cy="2602522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800" dirty="0">
                <a:latin typeface="Calibri" panose="020F0502020204030204" pitchFamily="34" charset="0"/>
              </a:rPr>
              <a:t>Bilesha Weeraratne</a:t>
            </a:r>
            <a:r>
              <a:rPr lang="en-US" dirty="0">
                <a:latin typeface="Calibri" panose="020F0502020204030204" pitchFamily="34" charset="0"/>
              </a:rPr>
              <a:t>	</a:t>
            </a:r>
          </a:p>
          <a:p>
            <a:pPr algn="ctr"/>
            <a:r>
              <a:rPr lang="en-US" sz="2600" dirty="0">
                <a:latin typeface="Calibri" panose="020F0502020204030204" pitchFamily="34" charset="0"/>
              </a:rPr>
              <a:t>Institute of Policy Studies of Sri Lanka	</a:t>
            </a: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algn="ctr"/>
            <a:r>
              <a:rPr lang="en-US" sz="2200" dirty="0">
                <a:latin typeface="Calibri" panose="020F0502020204030204" pitchFamily="34" charset="0"/>
              </a:rPr>
              <a:t>KNOMAD Workshop on Measuring Migration Costs for the Low-skilled </a:t>
            </a:r>
          </a:p>
          <a:p>
            <a:pPr algn="ctr"/>
            <a:r>
              <a:rPr lang="en-US" sz="2200" dirty="0">
                <a:latin typeface="Calibri" panose="020F0502020204030204" pitchFamily="34" charset="0"/>
              </a:rPr>
              <a:t>The World Bank</a:t>
            </a:r>
          </a:p>
          <a:p>
            <a:pPr algn="ctr"/>
            <a:r>
              <a:rPr lang="en-US" sz="2200" dirty="0">
                <a:latin typeface="Calibri" panose="020F0502020204030204" pitchFamily="34" charset="0"/>
              </a:rPr>
              <a:t>Nov. 16-17, 2015</a:t>
            </a:r>
          </a:p>
          <a:p>
            <a:pPr algn="ctr" latinLnBrk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743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561328" y="76201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Saudi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4927600" y="1120517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Foreign Emp. Agent </a:t>
            </a:r>
            <a:endParaRPr lang="en-US" sz="15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366517" y="639537"/>
            <a:ext cx="5764" cy="477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66515" y="764401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208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561328" y="76201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Saudi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4927600" y="1120517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Foreign Emp. Agent </a:t>
            </a:r>
            <a:endParaRPr lang="en-US" sz="15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366517" y="639537"/>
            <a:ext cx="5764" cy="477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66515" y="764401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78" name="TextBox 77"/>
          <p:cNvSpPr txBox="1"/>
          <p:nvPr/>
        </p:nvSpPr>
        <p:spPr>
          <a:xfrm rot="5400000">
            <a:off x="3289315" y="532421"/>
            <a:ext cx="353943" cy="226714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Attest/approve  job order </a:t>
            </a:r>
            <a:endParaRPr lang="en-US" sz="11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55351" y="1894312"/>
            <a:ext cx="3033019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SL Embassy in Saudi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23" name="Straight Arrow Connector 222"/>
          <p:cNvCxnSpPr/>
          <p:nvPr/>
        </p:nvCxnSpPr>
        <p:spPr>
          <a:xfrm flipV="1">
            <a:off x="5392505" y="1541691"/>
            <a:ext cx="0" cy="3345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431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561328" y="76201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Saudi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4927600" y="1120517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Foreign Emp. Agent </a:t>
            </a:r>
            <a:endParaRPr lang="en-US" sz="15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366517" y="639537"/>
            <a:ext cx="5764" cy="477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66515" y="764401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78" name="TextBox 77"/>
          <p:cNvSpPr txBox="1"/>
          <p:nvPr/>
        </p:nvSpPr>
        <p:spPr>
          <a:xfrm rot="5400000">
            <a:off x="3289315" y="532421"/>
            <a:ext cx="353943" cy="226714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Attest/approve  job order </a:t>
            </a:r>
            <a:endParaRPr lang="en-US" sz="11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55351" y="1894312"/>
            <a:ext cx="3033019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SL Embassy in Saudi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747971" y="3232355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Emp. Agent in SL</a:t>
            </a:r>
            <a:endParaRPr lang="en-US" sz="1500" dirty="0"/>
          </a:p>
        </p:txBody>
      </p:sp>
      <p:cxnSp>
        <p:nvCxnSpPr>
          <p:cNvPr id="25" name="Straight Arrow Connector 24"/>
          <p:cNvCxnSpPr>
            <a:endCxn id="86" idx="0"/>
          </p:cNvCxnSpPr>
          <p:nvPr/>
        </p:nvCxnSpPr>
        <p:spPr>
          <a:xfrm>
            <a:off x="6955355" y="1526803"/>
            <a:ext cx="0" cy="17055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 flipV="1">
            <a:off x="5392505" y="1541691"/>
            <a:ext cx="0" cy="3345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081755" y="1940479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813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445061" y="3226210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4561328" y="76201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Saudi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4927600" y="1120517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Foreign Emp. Agent </a:t>
            </a:r>
            <a:endParaRPr lang="en-US" sz="15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366517" y="639537"/>
            <a:ext cx="5764" cy="477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66515" y="764401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78" name="TextBox 77"/>
          <p:cNvSpPr txBox="1"/>
          <p:nvPr/>
        </p:nvSpPr>
        <p:spPr>
          <a:xfrm rot="5400000">
            <a:off x="3289315" y="532421"/>
            <a:ext cx="353943" cy="226714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Attest/approve  job order </a:t>
            </a:r>
            <a:endParaRPr lang="en-US" sz="11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55351" y="1894312"/>
            <a:ext cx="3033019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SL Embassy in Saudi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747971" y="3232355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Emp. Agent in SL</a:t>
            </a:r>
            <a:endParaRPr lang="en-US" sz="1500" dirty="0"/>
          </a:p>
        </p:txBody>
      </p:sp>
      <p:cxnSp>
        <p:nvCxnSpPr>
          <p:cNvPr id="25" name="Straight Arrow Connector 24"/>
          <p:cNvCxnSpPr>
            <a:endCxn id="86" idx="0"/>
          </p:cNvCxnSpPr>
          <p:nvPr/>
        </p:nvCxnSpPr>
        <p:spPr>
          <a:xfrm>
            <a:off x="6955355" y="1526803"/>
            <a:ext cx="0" cy="17055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/>
        </p:nvCxnSpPr>
        <p:spPr>
          <a:xfrm>
            <a:off x="5029019" y="3457151"/>
            <a:ext cx="68075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 flipV="1">
            <a:off x="5392505" y="1541691"/>
            <a:ext cx="0" cy="3345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081755" y="1940479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4657851" y="2861152"/>
            <a:ext cx="1068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Approval</a:t>
            </a:r>
            <a:endParaRPr lang="en-US" sz="12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762637" y="2263645"/>
            <a:ext cx="0" cy="968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2445063" y="2818948"/>
            <a:ext cx="127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Verification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8041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68801" y="5144782"/>
            <a:ext cx="2923996" cy="40552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Potential Migrant</a:t>
            </a:r>
            <a:endParaRPr lang="en-US" sz="1500" dirty="0"/>
          </a:p>
        </p:txBody>
      </p:sp>
      <p:sp>
        <p:nvSpPr>
          <p:cNvPr id="12" name="Rectangle 11"/>
          <p:cNvSpPr/>
          <p:nvPr/>
        </p:nvSpPr>
        <p:spPr>
          <a:xfrm>
            <a:off x="2445061" y="3226210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4561328" y="76201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Saudi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4927600" y="1120517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Foreign Emp. Agent </a:t>
            </a:r>
            <a:endParaRPr lang="en-US" sz="15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366517" y="639537"/>
            <a:ext cx="5764" cy="477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66515" y="764401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59" name="Rectangle 58"/>
          <p:cNvSpPr/>
          <p:nvPr/>
        </p:nvSpPr>
        <p:spPr>
          <a:xfrm>
            <a:off x="6605964" y="4006232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Sub agent</a:t>
            </a:r>
            <a:endParaRPr lang="en-US" sz="1500" dirty="0"/>
          </a:p>
        </p:txBody>
      </p:sp>
      <p:sp>
        <p:nvSpPr>
          <p:cNvPr id="78" name="TextBox 77"/>
          <p:cNvSpPr txBox="1"/>
          <p:nvPr/>
        </p:nvSpPr>
        <p:spPr>
          <a:xfrm rot="5400000">
            <a:off x="3289315" y="532421"/>
            <a:ext cx="353943" cy="226714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Attest/approve  job order </a:t>
            </a:r>
            <a:endParaRPr lang="en-US" sz="11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55351" y="1894312"/>
            <a:ext cx="3033019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SL Embassy in Saudi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747971" y="3232355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Emp. Agent in SL</a:t>
            </a:r>
            <a:endParaRPr lang="en-US" sz="1500" dirty="0"/>
          </a:p>
        </p:txBody>
      </p:sp>
      <p:cxnSp>
        <p:nvCxnSpPr>
          <p:cNvPr id="25" name="Straight Arrow Connector 24"/>
          <p:cNvCxnSpPr>
            <a:endCxn id="86" idx="0"/>
          </p:cNvCxnSpPr>
          <p:nvPr/>
        </p:nvCxnSpPr>
        <p:spPr>
          <a:xfrm>
            <a:off x="6955355" y="1526803"/>
            <a:ext cx="0" cy="17055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 flipV="1">
            <a:off x="5887059" y="3613356"/>
            <a:ext cx="0" cy="149896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/>
        </p:nvCxnSpPr>
        <p:spPr>
          <a:xfrm>
            <a:off x="5029019" y="3457151"/>
            <a:ext cx="68075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 flipH="1" flipV="1">
            <a:off x="7467599" y="3645818"/>
            <a:ext cx="3" cy="3604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 flipV="1">
            <a:off x="6955355" y="4395300"/>
            <a:ext cx="0" cy="71702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 flipV="1">
            <a:off x="5392505" y="1541691"/>
            <a:ext cx="0" cy="3345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081755" y="1940479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4657851" y="2861152"/>
            <a:ext cx="1068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Approval</a:t>
            </a:r>
            <a:endParaRPr lang="en-US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5887060" y="4672348"/>
            <a:ext cx="106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Advance</a:t>
            </a:r>
            <a:endParaRPr lang="en-US" sz="12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762637" y="2263645"/>
            <a:ext cx="0" cy="968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2445063" y="2818948"/>
            <a:ext cx="127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Verification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5537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68801" y="5144782"/>
            <a:ext cx="2923996" cy="40552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Potential Migrant</a:t>
            </a:r>
            <a:endParaRPr lang="en-US" sz="1500" dirty="0"/>
          </a:p>
        </p:txBody>
      </p:sp>
      <p:sp>
        <p:nvSpPr>
          <p:cNvPr id="7" name="Rectangle 6"/>
          <p:cNvSpPr/>
          <p:nvPr/>
        </p:nvSpPr>
        <p:spPr>
          <a:xfrm>
            <a:off x="4925036" y="6163597"/>
            <a:ext cx="154964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GS/DS Office</a:t>
            </a:r>
            <a:endParaRPr 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4264043" y="5796482"/>
            <a:ext cx="1321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FBR  Report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2445061" y="3226210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4561328" y="76201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Saudi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4927600" y="1120517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Foreign Emp. Agent </a:t>
            </a:r>
            <a:endParaRPr lang="en-US" sz="15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366517" y="639537"/>
            <a:ext cx="5764" cy="477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66515" y="764401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59" name="Rectangle 58"/>
          <p:cNvSpPr/>
          <p:nvPr/>
        </p:nvSpPr>
        <p:spPr>
          <a:xfrm>
            <a:off x="6605964" y="4006232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Sub agent</a:t>
            </a:r>
            <a:endParaRPr lang="en-US" sz="1500" dirty="0"/>
          </a:p>
        </p:txBody>
      </p:sp>
      <p:sp>
        <p:nvSpPr>
          <p:cNvPr id="78" name="TextBox 77"/>
          <p:cNvSpPr txBox="1"/>
          <p:nvPr/>
        </p:nvSpPr>
        <p:spPr>
          <a:xfrm rot="5400000">
            <a:off x="3289315" y="532421"/>
            <a:ext cx="353943" cy="226714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Attest/approve  job order </a:t>
            </a:r>
            <a:endParaRPr lang="en-US" sz="1100" dirty="0"/>
          </a:p>
        </p:txBody>
      </p:sp>
      <p:sp>
        <p:nvSpPr>
          <p:cNvPr id="91" name="Rectangle 90"/>
          <p:cNvSpPr/>
          <p:nvPr/>
        </p:nvSpPr>
        <p:spPr>
          <a:xfrm>
            <a:off x="6688368" y="6142871"/>
            <a:ext cx="205125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Training center</a:t>
            </a:r>
            <a:endParaRPr lang="en-US" sz="1500" dirty="0"/>
          </a:p>
        </p:txBody>
      </p:sp>
      <p:cxnSp>
        <p:nvCxnSpPr>
          <p:cNvPr id="103" name="Straight Arrow Connector 102"/>
          <p:cNvCxnSpPr>
            <a:endCxn id="4" idx="2"/>
          </p:cNvCxnSpPr>
          <p:nvPr/>
        </p:nvCxnSpPr>
        <p:spPr>
          <a:xfrm flipV="1">
            <a:off x="5830798" y="5550311"/>
            <a:ext cx="1" cy="1897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rot="5400000">
            <a:off x="6671445" y="5138582"/>
            <a:ext cx="369332" cy="164743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Pre-Dep. Training</a:t>
            </a:r>
            <a:endParaRPr lang="en-US" sz="1200" dirty="0"/>
          </a:p>
        </p:txBody>
      </p:sp>
      <p:sp>
        <p:nvSpPr>
          <p:cNvPr id="107" name="Rectangle 106"/>
          <p:cNvSpPr/>
          <p:nvPr/>
        </p:nvSpPr>
        <p:spPr>
          <a:xfrm>
            <a:off x="2716979" y="6163597"/>
            <a:ext cx="187674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Medical Centre</a:t>
            </a:r>
            <a:endParaRPr lang="en-US" sz="15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250299" y="5796481"/>
            <a:ext cx="15123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Medical Report</a:t>
            </a:r>
            <a:endParaRPr lang="en-US" sz="1100" dirty="0"/>
          </a:p>
        </p:txBody>
      </p:sp>
      <p:sp>
        <p:nvSpPr>
          <p:cNvPr id="117" name="Rectangle 116"/>
          <p:cNvSpPr/>
          <p:nvPr/>
        </p:nvSpPr>
        <p:spPr>
          <a:xfrm>
            <a:off x="942915" y="6163597"/>
            <a:ext cx="1559604" cy="381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D.I.E.</a:t>
            </a:r>
            <a:endParaRPr lang="en-US" sz="1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429236" y="5777635"/>
            <a:ext cx="1027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Passport</a:t>
            </a:r>
            <a:endParaRPr lang="en-US" sz="1200" dirty="0"/>
          </a:p>
        </p:txBody>
      </p:sp>
      <p:sp>
        <p:nvSpPr>
          <p:cNvPr id="123" name="Rectangle 122"/>
          <p:cNvSpPr/>
          <p:nvPr/>
        </p:nvSpPr>
        <p:spPr>
          <a:xfrm>
            <a:off x="8923716" y="614696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Police</a:t>
            </a:r>
            <a:endParaRPr lang="en-US" sz="1500" dirty="0"/>
          </a:p>
        </p:txBody>
      </p:sp>
      <p:sp>
        <p:nvSpPr>
          <p:cNvPr id="127" name="TextBox 126"/>
          <p:cNvSpPr txBox="1"/>
          <p:nvPr/>
        </p:nvSpPr>
        <p:spPr>
          <a:xfrm>
            <a:off x="8331828" y="5820926"/>
            <a:ext cx="13030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Police   Report</a:t>
            </a:r>
            <a:endParaRPr lang="en-US" sz="105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55351" y="1894312"/>
            <a:ext cx="3033019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SL Embassy in Saudi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747971" y="3232355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Emp. Agent in SL</a:t>
            </a:r>
            <a:endParaRPr lang="en-US" sz="1500" dirty="0"/>
          </a:p>
        </p:txBody>
      </p:sp>
      <p:cxnSp>
        <p:nvCxnSpPr>
          <p:cNvPr id="25" name="Straight Arrow Connector 24"/>
          <p:cNvCxnSpPr>
            <a:endCxn id="86" idx="0"/>
          </p:cNvCxnSpPr>
          <p:nvPr/>
        </p:nvCxnSpPr>
        <p:spPr>
          <a:xfrm>
            <a:off x="6955355" y="1526803"/>
            <a:ext cx="0" cy="17055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/>
          <p:nvPr/>
        </p:nvCxnSpPr>
        <p:spPr>
          <a:xfrm>
            <a:off x="1476012" y="5740077"/>
            <a:ext cx="0" cy="382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>
            <a:endCxn id="107" idx="0"/>
          </p:cNvCxnSpPr>
          <p:nvPr/>
        </p:nvCxnSpPr>
        <p:spPr>
          <a:xfrm>
            <a:off x="3655350" y="5740077"/>
            <a:ext cx="1" cy="4235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/>
          <p:cNvCxnSpPr/>
          <p:nvPr/>
        </p:nvCxnSpPr>
        <p:spPr>
          <a:xfrm>
            <a:off x="5699861" y="5740077"/>
            <a:ext cx="1" cy="385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/>
          <p:cNvCxnSpPr/>
          <p:nvPr/>
        </p:nvCxnSpPr>
        <p:spPr>
          <a:xfrm>
            <a:off x="7713995" y="5740077"/>
            <a:ext cx="0" cy="382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/>
          <p:nvPr/>
        </p:nvCxnSpPr>
        <p:spPr>
          <a:xfrm>
            <a:off x="9755825" y="5755823"/>
            <a:ext cx="0" cy="331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 flipV="1">
            <a:off x="5887059" y="3613356"/>
            <a:ext cx="0" cy="149896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/>
        </p:nvCxnSpPr>
        <p:spPr>
          <a:xfrm>
            <a:off x="5029019" y="3457151"/>
            <a:ext cx="68075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 flipH="1" flipV="1">
            <a:off x="7467599" y="3645818"/>
            <a:ext cx="3" cy="3604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 flipV="1">
            <a:off x="6955355" y="4395300"/>
            <a:ext cx="0" cy="71702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 flipV="1">
            <a:off x="5392505" y="1541691"/>
            <a:ext cx="0" cy="3345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476011" y="5740077"/>
            <a:ext cx="8279815" cy="15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081755" y="1940479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4657851" y="2861152"/>
            <a:ext cx="1068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Approval</a:t>
            </a:r>
            <a:endParaRPr lang="en-US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5887060" y="4672348"/>
            <a:ext cx="106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Advance</a:t>
            </a:r>
            <a:endParaRPr lang="en-US" sz="12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762637" y="2263645"/>
            <a:ext cx="0" cy="968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2445063" y="2818948"/>
            <a:ext cx="127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Verification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0793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68801" y="5144782"/>
            <a:ext cx="2923996" cy="40552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Potential Migrant</a:t>
            </a:r>
            <a:endParaRPr lang="en-US" sz="1500" dirty="0"/>
          </a:p>
        </p:txBody>
      </p:sp>
      <p:sp>
        <p:nvSpPr>
          <p:cNvPr id="7" name="Rectangle 6"/>
          <p:cNvSpPr/>
          <p:nvPr/>
        </p:nvSpPr>
        <p:spPr>
          <a:xfrm>
            <a:off x="4925036" y="6163597"/>
            <a:ext cx="154964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GS/DS Office</a:t>
            </a:r>
            <a:endParaRPr 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4264043" y="5796482"/>
            <a:ext cx="1321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FBR  Report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2445061" y="3226210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4561328" y="76201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Saudi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4927600" y="1120517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Foreign Emp. Agent </a:t>
            </a:r>
            <a:endParaRPr lang="en-US" sz="15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366517" y="639537"/>
            <a:ext cx="5764" cy="477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66515" y="764401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59" name="Rectangle 58"/>
          <p:cNvSpPr/>
          <p:nvPr/>
        </p:nvSpPr>
        <p:spPr>
          <a:xfrm>
            <a:off x="6605964" y="4006232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Sub agent</a:t>
            </a:r>
            <a:endParaRPr lang="en-US" sz="1500" dirty="0"/>
          </a:p>
        </p:txBody>
      </p:sp>
      <p:sp>
        <p:nvSpPr>
          <p:cNvPr id="78" name="TextBox 77"/>
          <p:cNvSpPr txBox="1"/>
          <p:nvPr/>
        </p:nvSpPr>
        <p:spPr>
          <a:xfrm rot="5400000">
            <a:off x="3289315" y="532421"/>
            <a:ext cx="353943" cy="226714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Attest/approve  job order </a:t>
            </a:r>
            <a:endParaRPr lang="en-US" sz="1100" dirty="0"/>
          </a:p>
        </p:txBody>
      </p:sp>
      <p:sp>
        <p:nvSpPr>
          <p:cNvPr id="91" name="Rectangle 90"/>
          <p:cNvSpPr/>
          <p:nvPr/>
        </p:nvSpPr>
        <p:spPr>
          <a:xfrm>
            <a:off x="6688368" y="6142871"/>
            <a:ext cx="205125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Training center</a:t>
            </a:r>
            <a:endParaRPr lang="en-US" sz="1500" dirty="0"/>
          </a:p>
        </p:txBody>
      </p:sp>
      <p:cxnSp>
        <p:nvCxnSpPr>
          <p:cNvPr id="103" name="Straight Arrow Connector 102"/>
          <p:cNvCxnSpPr>
            <a:endCxn id="4" idx="2"/>
          </p:cNvCxnSpPr>
          <p:nvPr/>
        </p:nvCxnSpPr>
        <p:spPr>
          <a:xfrm flipV="1">
            <a:off x="5830798" y="5550311"/>
            <a:ext cx="1" cy="1897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rot="5400000">
            <a:off x="6671445" y="5138582"/>
            <a:ext cx="369332" cy="164743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Pre-Dep. Training</a:t>
            </a:r>
            <a:endParaRPr lang="en-US" sz="1200" dirty="0"/>
          </a:p>
        </p:txBody>
      </p:sp>
      <p:sp>
        <p:nvSpPr>
          <p:cNvPr id="107" name="Rectangle 106"/>
          <p:cNvSpPr/>
          <p:nvPr/>
        </p:nvSpPr>
        <p:spPr>
          <a:xfrm>
            <a:off x="2716979" y="6163597"/>
            <a:ext cx="187674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Medical Centre</a:t>
            </a:r>
            <a:endParaRPr lang="en-US" sz="15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250299" y="5796481"/>
            <a:ext cx="15123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Medical Report</a:t>
            </a:r>
            <a:endParaRPr lang="en-US" sz="1100" dirty="0"/>
          </a:p>
        </p:txBody>
      </p:sp>
      <p:sp>
        <p:nvSpPr>
          <p:cNvPr id="117" name="Rectangle 116"/>
          <p:cNvSpPr/>
          <p:nvPr/>
        </p:nvSpPr>
        <p:spPr>
          <a:xfrm>
            <a:off x="942915" y="6163597"/>
            <a:ext cx="1559604" cy="381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D.I.E.</a:t>
            </a:r>
            <a:endParaRPr lang="en-US" sz="1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429236" y="5777635"/>
            <a:ext cx="1027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Passport</a:t>
            </a:r>
            <a:endParaRPr lang="en-US" sz="1200" dirty="0"/>
          </a:p>
        </p:txBody>
      </p:sp>
      <p:sp>
        <p:nvSpPr>
          <p:cNvPr id="123" name="Rectangle 122"/>
          <p:cNvSpPr/>
          <p:nvPr/>
        </p:nvSpPr>
        <p:spPr>
          <a:xfrm>
            <a:off x="8923716" y="614696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Police</a:t>
            </a:r>
            <a:endParaRPr lang="en-US" sz="1500" dirty="0"/>
          </a:p>
        </p:txBody>
      </p:sp>
      <p:sp>
        <p:nvSpPr>
          <p:cNvPr id="127" name="TextBox 126"/>
          <p:cNvSpPr txBox="1"/>
          <p:nvPr/>
        </p:nvSpPr>
        <p:spPr>
          <a:xfrm>
            <a:off x="8331828" y="5820926"/>
            <a:ext cx="13030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Police   Report</a:t>
            </a:r>
            <a:endParaRPr lang="en-US" sz="105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55351" y="1894312"/>
            <a:ext cx="3033019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SL Embassy in Saudi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747971" y="3232355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Emp. Agent in SL</a:t>
            </a:r>
            <a:endParaRPr lang="en-US" sz="1500" dirty="0"/>
          </a:p>
        </p:txBody>
      </p:sp>
      <p:cxnSp>
        <p:nvCxnSpPr>
          <p:cNvPr id="25" name="Straight Arrow Connector 24"/>
          <p:cNvCxnSpPr>
            <a:endCxn id="86" idx="0"/>
          </p:cNvCxnSpPr>
          <p:nvPr/>
        </p:nvCxnSpPr>
        <p:spPr>
          <a:xfrm>
            <a:off x="6955355" y="1526803"/>
            <a:ext cx="0" cy="17055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/>
          <p:nvPr/>
        </p:nvCxnSpPr>
        <p:spPr>
          <a:xfrm>
            <a:off x="1476012" y="5740077"/>
            <a:ext cx="0" cy="382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>
            <a:endCxn id="107" idx="0"/>
          </p:cNvCxnSpPr>
          <p:nvPr/>
        </p:nvCxnSpPr>
        <p:spPr>
          <a:xfrm>
            <a:off x="3655350" y="5740077"/>
            <a:ext cx="1" cy="4235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/>
          <p:cNvCxnSpPr/>
          <p:nvPr/>
        </p:nvCxnSpPr>
        <p:spPr>
          <a:xfrm>
            <a:off x="5699861" y="5740077"/>
            <a:ext cx="1" cy="385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/>
          <p:cNvCxnSpPr/>
          <p:nvPr/>
        </p:nvCxnSpPr>
        <p:spPr>
          <a:xfrm>
            <a:off x="7713995" y="5740077"/>
            <a:ext cx="0" cy="382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/>
          <p:nvPr/>
        </p:nvCxnSpPr>
        <p:spPr>
          <a:xfrm>
            <a:off x="9755825" y="5755823"/>
            <a:ext cx="0" cy="331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4679061" y="3607211"/>
            <a:ext cx="0" cy="153757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 flipV="1">
            <a:off x="5887059" y="3613356"/>
            <a:ext cx="0" cy="149896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/>
        </p:nvCxnSpPr>
        <p:spPr>
          <a:xfrm>
            <a:off x="5029019" y="3457151"/>
            <a:ext cx="68075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 flipH="1" flipV="1">
            <a:off x="7467599" y="3645818"/>
            <a:ext cx="3" cy="3604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 flipV="1">
            <a:off x="6955355" y="4395300"/>
            <a:ext cx="0" cy="71702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 flipV="1">
            <a:off x="5392505" y="1541691"/>
            <a:ext cx="0" cy="3345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476011" y="5740077"/>
            <a:ext cx="8279815" cy="15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081755" y="1940479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4657851" y="2861152"/>
            <a:ext cx="1068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Approval</a:t>
            </a:r>
            <a:endParaRPr lang="en-US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5887060" y="4672348"/>
            <a:ext cx="106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Advance</a:t>
            </a:r>
            <a:endParaRPr lang="en-US" sz="1200" dirty="0"/>
          </a:p>
        </p:txBody>
      </p:sp>
      <p:sp>
        <p:nvSpPr>
          <p:cNvPr id="83" name="TextBox 82"/>
          <p:cNvSpPr txBox="1"/>
          <p:nvPr/>
        </p:nvSpPr>
        <p:spPr>
          <a:xfrm>
            <a:off x="3069818" y="4210683"/>
            <a:ext cx="1385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Registration </a:t>
            </a:r>
          </a:p>
          <a:p>
            <a:r>
              <a:rPr lang="en-US" sz="1200" dirty="0" smtClean="0"/>
              <a:t>Agreement</a:t>
            </a:r>
            <a:endParaRPr lang="en-US" sz="1200" dirty="0"/>
          </a:p>
          <a:p>
            <a:r>
              <a:rPr lang="en-US" sz="1200" dirty="0" smtClean="0"/>
              <a:t>Welfare</a:t>
            </a:r>
            <a:endParaRPr lang="en-US" sz="12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762637" y="2263645"/>
            <a:ext cx="0" cy="968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2445063" y="2818948"/>
            <a:ext cx="127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Verification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9761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68801" y="5144782"/>
            <a:ext cx="2923996" cy="40552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Potential Migrant</a:t>
            </a:r>
            <a:endParaRPr lang="en-US" sz="1500" dirty="0"/>
          </a:p>
        </p:txBody>
      </p:sp>
      <p:sp>
        <p:nvSpPr>
          <p:cNvPr id="7" name="Rectangle 6"/>
          <p:cNvSpPr/>
          <p:nvPr/>
        </p:nvSpPr>
        <p:spPr>
          <a:xfrm>
            <a:off x="4925036" y="6163597"/>
            <a:ext cx="154964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GS/DS Office</a:t>
            </a:r>
            <a:endParaRPr 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4264043" y="5796482"/>
            <a:ext cx="1321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FBR  Report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2445061" y="3226210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4561328" y="76201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Saudi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4927600" y="1120517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Foreign Emp. Agent </a:t>
            </a:r>
            <a:endParaRPr lang="en-US" sz="15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366517" y="639537"/>
            <a:ext cx="5764" cy="477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66515" y="764401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59" name="Rectangle 58"/>
          <p:cNvSpPr/>
          <p:nvPr/>
        </p:nvSpPr>
        <p:spPr>
          <a:xfrm>
            <a:off x="6605964" y="4006232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Sub agent</a:t>
            </a:r>
            <a:endParaRPr lang="en-US" sz="1500" dirty="0"/>
          </a:p>
        </p:txBody>
      </p:sp>
      <p:sp>
        <p:nvSpPr>
          <p:cNvPr id="65" name="Rectangle 64"/>
          <p:cNvSpPr/>
          <p:nvPr/>
        </p:nvSpPr>
        <p:spPr>
          <a:xfrm>
            <a:off x="9015138" y="3211209"/>
            <a:ext cx="1422045" cy="423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Saudi Embassy</a:t>
            </a:r>
            <a:endParaRPr lang="en-US" sz="1500" dirty="0"/>
          </a:p>
        </p:txBody>
      </p:sp>
      <p:sp>
        <p:nvSpPr>
          <p:cNvPr id="78" name="TextBox 77"/>
          <p:cNvSpPr txBox="1"/>
          <p:nvPr/>
        </p:nvSpPr>
        <p:spPr>
          <a:xfrm rot="5400000">
            <a:off x="3289315" y="532421"/>
            <a:ext cx="353943" cy="226714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Attest/approve  job order </a:t>
            </a:r>
            <a:endParaRPr lang="en-US" sz="1100" dirty="0"/>
          </a:p>
        </p:txBody>
      </p:sp>
      <p:sp>
        <p:nvSpPr>
          <p:cNvPr id="91" name="Rectangle 90"/>
          <p:cNvSpPr/>
          <p:nvPr/>
        </p:nvSpPr>
        <p:spPr>
          <a:xfrm>
            <a:off x="6688368" y="6142871"/>
            <a:ext cx="205125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Training center</a:t>
            </a:r>
            <a:endParaRPr lang="en-US" sz="1500" dirty="0"/>
          </a:p>
        </p:txBody>
      </p:sp>
      <p:cxnSp>
        <p:nvCxnSpPr>
          <p:cNvPr id="103" name="Straight Arrow Connector 102"/>
          <p:cNvCxnSpPr>
            <a:endCxn id="4" idx="2"/>
          </p:cNvCxnSpPr>
          <p:nvPr/>
        </p:nvCxnSpPr>
        <p:spPr>
          <a:xfrm flipV="1">
            <a:off x="5830798" y="5550311"/>
            <a:ext cx="1" cy="1897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rot="5400000">
            <a:off x="6671445" y="5138582"/>
            <a:ext cx="369332" cy="164743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Pre-Dep. Training</a:t>
            </a:r>
            <a:endParaRPr lang="en-US" sz="1200" dirty="0"/>
          </a:p>
        </p:txBody>
      </p:sp>
      <p:sp>
        <p:nvSpPr>
          <p:cNvPr id="107" name="Rectangle 106"/>
          <p:cNvSpPr/>
          <p:nvPr/>
        </p:nvSpPr>
        <p:spPr>
          <a:xfrm>
            <a:off x="2716979" y="6163597"/>
            <a:ext cx="187674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Medical Centre</a:t>
            </a:r>
            <a:endParaRPr lang="en-US" sz="15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250299" y="5796481"/>
            <a:ext cx="15123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Medical Report</a:t>
            </a:r>
            <a:endParaRPr lang="en-US" sz="1100" dirty="0"/>
          </a:p>
        </p:txBody>
      </p:sp>
      <p:sp>
        <p:nvSpPr>
          <p:cNvPr id="117" name="Rectangle 116"/>
          <p:cNvSpPr/>
          <p:nvPr/>
        </p:nvSpPr>
        <p:spPr>
          <a:xfrm>
            <a:off x="942915" y="6163597"/>
            <a:ext cx="1559604" cy="381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D.I.E.</a:t>
            </a:r>
            <a:endParaRPr lang="en-US" sz="1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429236" y="5777635"/>
            <a:ext cx="1027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Passport</a:t>
            </a:r>
            <a:endParaRPr lang="en-US" sz="1200" dirty="0"/>
          </a:p>
        </p:txBody>
      </p:sp>
      <p:sp>
        <p:nvSpPr>
          <p:cNvPr id="123" name="Rectangle 122"/>
          <p:cNvSpPr/>
          <p:nvPr/>
        </p:nvSpPr>
        <p:spPr>
          <a:xfrm>
            <a:off x="8923716" y="614696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Police</a:t>
            </a:r>
            <a:endParaRPr lang="en-US" sz="1500" dirty="0"/>
          </a:p>
        </p:txBody>
      </p:sp>
      <p:sp>
        <p:nvSpPr>
          <p:cNvPr id="127" name="TextBox 126"/>
          <p:cNvSpPr txBox="1"/>
          <p:nvPr/>
        </p:nvSpPr>
        <p:spPr>
          <a:xfrm>
            <a:off x="8331828" y="5820926"/>
            <a:ext cx="13030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Police   Report</a:t>
            </a:r>
            <a:endParaRPr lang="en-US" sz="105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55351" y="1894312"/>
            <a:ext cx="3033019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SL Embassy in Saudi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747971" y="3232355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Emp. Agent in SL</a:t>
            </a:r>
            <a:endParaRPr lang="en-US" sz="1500" dirty="0"/>
          </a:p>
        </p:txBody>
      </p:sp>
      <p:cxnSp>
        <p:nvCxnSpPr>
          <p:cNvPr id="25" name="Straight Arrow Connector 24"/>
          <p:cNvCxnSpPr>
            <a:endCxn id="86" idx="0"/>
          </p:cNvCxnSpPr>
          <p:nvPr/>
        </p:nvCxnSpPr>
        <p:spPr>
          <a:xfrm>
            <a:off x="6955355" y="1526803"/>
            <a:ext cx="0" cy="17055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/>
          <p:nvPr/>
        </p:nvCxnSpPr>
        <p:spPr>
          <a:xfrm>
            <a:off x="1476012" y="5740077"/>
            <a:ext cx="0" cy="382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>
            <a:endCxn id="107" idx="0"/>
          </p:cNvCxnSpPr>
          <p:nvPr/>
        </p:nvCxnSpPr>
        <p:spPr>
          <a:xfrm>
            <a:off x="3655350" y="5740077"/>
            <a:ext cx="1" cy="4235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/>
          <p:cNvCxnSpPr/>
          <p:nvPr/>
        </p:nvCxnSpPr>
        <p:spPr>
          <a:xfrm>
            <a:off x="5699861" y="5740077"/>
            <a:ext cx="1" cy="385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/>
          <p:cNvCxnSpPr/>
          <p:nvPr/>
        </p:nvCxnSpPr>
        <p:spPr>
          <a:xfrm>
            <a:off x="7713995" y="5740077"/>
            <a:ext cx="0" cy="382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/>
          <p:nvPr/>
        </p:nvCxnSpPr>
        <p:spPr>
          <a:xfrm>
            <a:off x="9755825" y="5755823"/>
            <a:ext cx="0" cy="331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4679061" y="3607211"/>
            <a:ext cx="0" cy="153757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 flipV="1">
            <a:off x="5887059" y="3613356"/>
            <a:ext cx="0" cy="149896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/>
        </p:nvCxnSpPr>
        <p:spPr>
          <a:xfrm>
            <a:off x="5029019" y="3457151"/>
            <a:ext cx="68075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 flipH="1" flipV="1">
            <a:off x="7467599" y="3645818"/>
            <a:ext cx="3" cy="3604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/>
          <p:nvPr/>
        </p:nvCxnSpPr>
        <p:spPr>
          <a:xfrm>
            <a:off x="8172553" y="3455317"/>
            <a:ext cx="762909" cy="183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 flipV="1">
            <a:off x="6955355" y="4395300"/>
            <a:ext cx="0" cy="71702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 flipV="1">
            <a:off x="5392505" y="1541691"/>
            <a:ext cx="0" cy="3345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Rectangle 353"/>
          <p:cNvSpPr/>
          <p:nvPr/>
        </p:nvSpPr>
        <p:spPr>
          <a:xfrm>
            <a:off x="9267438" y="2576447"/>
            <a:ext cx="1230927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Travel  agent</a:t>
            </a:r>
            <a:endParaRPr lang="en-US" sz="1500" dirty="0"/>
          </a:p>
        </p:txBody>
      </p:sp>
      <p:cxnSp>
        <p:nvCxnSpPr>
          <p:cNvPr id="140" name="Straight Arrow Connector 139"/>
          <p:cNvCxnSpPr>
            <a:endCxn id="354" idx="1"/>
          </p:cNvCxnSpPr>
          <p:nvPr/>
        </p:nvCxnSpPr>
        <p:spPr>
          <a:xfrm>
            <a:off x="7890357" y="2766947"/>
            <a:ext cx="137708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476011" y="5740077"/>
            <a:ext cx="8279815" cy="15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890356" y="2766947"/>
            <a:ext cx="0" cy="465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081755" y="1940479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4657851" y="2861152"/>
            <a:ext cx="1068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Approval</a:t>
            </a:r>
            <a:endParaRPr lang="en-US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5887060" y="4672348"/>
            <a:ext cx="106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Advance</a:t>
            </a:r>
            <a:endParaRPr lang="en-US" sz="1200" dirty="0"/>
          </a:p>
        </p:txBody>
      </p:sp>
      <p:sp>
        <p:nvSpPr>
          <p:cNvPr id="83" name="TextBox 82"/>
          <p:cNvSpPr txBox="1"/>
          <p:nvPr/>
        </p:nvSpPr>
        <p:spPr>
          <a:xfrm>
            <a:off x="3069818" y="4210683"/>
            <a:ext cx="1385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Registration </a:t>
            </a:r>
          </a:p>
          <a:p>
            <a:r>
              <a:rPr lang="en-US" sz="1200" dirty="0" smtClean="0"/>
              <a:t>Agreement</a:t>
            </a:r>
            <a:endParaRPr lang="en-US" sz="1200" dirty="0"/>
          </a:p>
          <a:p>
            <a:r>
              <a:rPr lang="en-US" sz="1200" dirty="0" smtClean="0"/>
              <a:t>Welfare</a:t>
            </a:r>
            <a:endParaRPr lang="en-US" sz="12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762637" y="2263645"/>
            <a:ext cx="0" cy="968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2445063" y="2818948"/>
            <a:ext cx="127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Verification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1669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68801" y="5144782"/>
            <a:ext cx="2923996" cy="40552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Potential Migrant</a:t>
            </a:r>
            <a:endParaRPr lang="en-US" sz="1500" dirty="0"/>
          </a:p>
        </p:txBody>
      </p:sp>
      <p:sp>
        <p:nvSpPr>
          <p:cNvPr id="7" name="Rectangle 6"/>
          <p:cNvSpPr/>
          <p:nvPr/>
        </p:nvSpPr>
        <p:spPr>
          <a:xfrm>
            <a:off x="4925036" y="6163597"/>
            <a:ext cx="154964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GS/DS Office</a:t>
            </a:r>
            <a:endParaRPr 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4264043" y="5796482"/>
            <a:ext cx="1321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FBR  Report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2445061" y="3226210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4561328" y="76201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Saudi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4927600" y="1120517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Foreign Emp. Agent </a:t>
            </a:r>
            <a:endParaRPr lang="en-US" sz="15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366517" y="639537"/>
            <a:ext cx="5764" cy="477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66515" y="764401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59" name="Rectangle 58"/>
          <p:cNvSpPr/>
          <p:nvPr/>
        </p:nvSpPr>
        <p:spPr>
          <a:xfrm>
            <a:off x="6605964" y="4006232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Sub agent</a:t>
            </a:r>
            <a:endParaRPr lang="en-US" sz="1500" dirty="0"/>
          </a:p>
        </p:txBody>
      </p:sp>
      <p:sp>
        <p:nvSpPr>
          <p:cNvPr id="65" name="Rectangle 64"/>
          <p:cNvSpPr/>
          <p:nvPr/>
        </p:nvSpPr>
        <p:spPr>
          <a:xfrm>
            <a:off x="9015138" y="3211209"/>
            <a:ext cx="1422045" cy="423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Saudi Embassy</a:t>
            </a:r>
            <a:endParaRPr lang="en-US" sz="1500" dirty="0"/>
          </a:p>
        </p:txBody>
      </p:sp>
      <p:sp>
        <p:nvSpPr>
          <p:cNvPr id="78" name="TextBox 77"/>
          <p:cNvSpPr txBox="1"/>
          <p:nvPr/>
        </p:nvSpPr>
        <p:spPr>
          <a:xfrm rot="5400000">
            <a:off x="3289315" y="532421"/>
            <a:ext cx="353943" cy="226714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Attest/approve  job order </a:t>
            </a:r>
            <a:endParaRPr lang="en-US" sz="1100" dirty="0"/>
          </a:p>
        </p:txBody>
      </p:sp>
      <p:sp>
        <p:nvSpPr>
          <p:cNvPr id="91" name="Rectangle 90"/>
          <p:cNvSpPr/>
          <p:nvPr/>
        </p:nvSpPr>
        <p:spPr>
          <a:xfrm>
            <a:off x="6688368" y="6142871"/>
            <a:ext cx="205125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Training center</a:t>
            </a:r>
            <a:endParaRPr lang="en-US" sz="1500" dirty="0"/>
          </a:p>
        </p:txBody>
      </p:sp>
      <p:cxnSp>
        <p:nvCxnSpPr>
          <p:cNvPr id="103" name="Straight Arrow Connector 102"/>
          <p:cNvCxnSpPr>
            <a:endCxn id="4" idx="2"/>
          </p:cNvCxnSpPr>
          <p:nvPr/>
        </p:nvCxnSpPr>
        <p:spPr>
          <a:xfrm flipV="1">
            <a:off x="5830798" y="5550311"/>
            <a:ext cx="1" cy="1897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rot="5400000">
            <a:off x="6671445" y="5138582"/>
            <a:ext cx="369332" cy="164743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Pre-Dep. Training</a:t>
            </a:r>
            <a:endParaRPr lang="en-US" sz="1200" dirty="0"/>
          </a:p>
        </p:txBody>
      </p:sp>
      <p:sp>
        <p:nvSpPr>
          <p:cNvPr id="107" name="Rectangle 106"/>
          <p:cNvSpPr/>
          <p:nvPr/>
        </p:nvSpPr>
        <p:spPr>
          <a:xfrm>
            <a:off x="2716979" y="6163597"/>
            <a:ext cx="187674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Medical Centre</a:t>
            </a:r>
            <a:endParaRPr lang="en-US" sz="15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250299" y="5796481"/>
            <a:ext cx="15123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Medical Report</a:t>
            </a:r>
            <a:endParaRPr lang="en-US" sz="1100" dirty="0"/>
          </a:p>
        </p:txBody>
      </p:sp>
      <p:sp>
        <p:nvSpPr>
          <p:cNvPr id="117" name="Rectangle 116"/>
          <p:cNvSpPr/>
          <p:nvPr/>
        </p:nvSpPr>
        <p:spPr>
          <a:xfrm>
            <a:off x="942915" y="6163597"/>
            <a:ext cx="1559604" cy="381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D.I.E.</a:t>
            </a:r>
            <a:endParaRPr lang="en-US" sz="1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429236" y="5777635"/>
            <a:ext cx="1027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Passport</a:t>
            </a:r>
            <a:endParaRPr lang="en-US" sz="1200" dirty="0"/>
          </a:p>
        </p:txBody>
      </p:sp>
      <p:sp>
        <p:nvSpPr>
          <p:cNvPr id="123" name="Rectangle 122"/>
          <p:cNvSpPr/>
          <p:nvPr/>
        </p:nvSpPr>
        <p:spPr>
          <a:xfrm>
            <a:off x="8923716" y="614696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Police</a:t>
            </a:r>
            <a:endParaRPr lang="en-US" sz="1500" dirty="0"/>
          </a:p>
        </p:txBody>
      </p:sp>
      <p:sp>
        <p:nvSpPr>
          <p:cNvPr id="127" name="TextBox 126"/>
          <p:cNvSpPr txBox="1"/>
          <p:nvPr/>
        </p:nvSpPr>
        <p:spPr>
          <a:xfrm>
            <a:off x="8331828" y="5820926"/>
            <a:ext cx="13030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Police   Report</a:t>
            </a:r>
            <a:endParaRPr lang="en-US" sz="105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55351" y="1894312"/>
            <a:ext cx="3033019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SL Embassy in Saudi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747971" y="3232355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Emp. Agent in SL</a:t>
            </a:r>
            <a:endParaRPr lang="en-US" sz="1500" dirty="0"/>
          </a:p>
        </p:txBody>
      </p:sp>
      <p:cxnSp>
        <p:nvCxnSpPr>
          <p:cNvPr id="25" name="Straight Arrow Connector 24"/>
          <p:cNvCxnSpPr>
            <a:endCxn id="86" idx="0"/>
          </p:cNvCxnSpPr>
          <p:nvPr/>
        </p:nvCxnSpPr>
        <p:spPr>
          <a:xfrm>
            <a:off x="6955355" y="1526803"/>
            <a:ext cx="0" cy="17055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/>
          <p:nvPr/>
        </p:nvCxnSpPr>
        <p:spPr>
          <a:xfrm>
            <a:off x="1476012" y="5740077"/>
            <a:ext cx="0" cy="382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>
            <a:endCxn id="107" idx="0"/>
          </p:cNvCxnSpPr>
          <p:nvPr/>
        </p:nvCxnSpPr>
        <p:spPr>
          <a:xfrm>
            <a:off x="3655350" y="5740077"/>
            <a:ext cx="1" cy="4235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/>
          <p:cNvCxnSpPr/>
          <p:nvPr/>
        </p:nvCxnSpPr>
        <p:spPr>
          <a:xfrm>
            <a:off x="5699861" y="5740077"/>
            <a:ext cx="1" cy="385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/>
          <p:cNvCxnSpPr/>
          <p:nvPr/>
        </p:nvCxnSpPr>
        <p:spPr>
          <a:xfrm>
            <a:off x="7713995" y="5740077"/>
            <a:ext cx="0" cy="382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/>
          <p:nvPr/>
        </p:nvCxnSpPr>
        <p:spPr>
          <a:xfrm>
            <a:off x="9755825" y="5755823"/>
            <a:ext cx="0" cy="331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4679061" y="3607211"/>
            <a:ext cx="0" cy="153757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 flipV="1">
            <a:off x="5887059" y="3613356"/>
            <a:ext cx="0" cy="149896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/>
        </p:nvCxnSpPr>
        <p:spPr>
          <a:xfrm>
            <a:off x="5029019" y="3457151"/>
            <a:ext cx="68075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 flipH="1" flipV="1">
            <a:off x="7467599" y="3645818"/>
            <a:ext cx="3" cy="3604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/>
          <p:nvPr/>
        </p:nvCxnSpPr>
        <p:spPr>
          <a:xfrm>
            <a:off x="8172553" y="3455317"/>
            <a:ext cx="762909" cy="183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 flipV="1">
            <a:off x="6955355" y="4395300"/>
            <a:ext cx="0" cy="71702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 flipV="1">
            <a:off x="5392505" y="1541691"/>
            <a:ext cx="0" cy="3345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3" name="Rectangle 352"/>
          <p:cNvSpPr/>
          <p:nvPr/>
        </p:nvSpPr>
        <p:spPr>
          <a:xfrm>
            <a:off x="10640383" y="5266810"/>
            <a:ext cx="1422045" cy="423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Family</a:t>
            </a:r>
            <a:endParaRPr lang="en-US" sz="1500" dirty="0"/>
          </a:p>
        </p:txBody>
      </p:sp>
      <p:sp>
        <p:nvSpPr>
          <p:cNvPr id="354" name="Rectangle 353"/>
          <p:cNvSpPr/>
          <p:nvPr/>
        </p:nvSpPr>
        <p:spPr>
          <a:xfrm>
            <a:off x="9267438" y="2576447"/>
            <a:ext cx="1230927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Travel  agent</a:t>
            </a:r>
            <a:endParaRPr lang="en-US" sz="1500" dirty="0"/>
          </a:p>
        </p:txBody>
      </p:sp>
      <p:cxnSp>
        <p:nvCxnSpPr>
          <p:cNvPr id="140" name="Straight Arrow Connector 139"/>
          <p:cNvCxnSpPr>
            <a:endCxn id="354" idx="1"/>
          </p:cNvCxnSpPr>
          <p:nvPr/>
        </p:nvCxnSpPr>
        <p:spPr>
          <a:xfrm>
            <a:off x="7890357" y="2766947"/>
            <a:ext cx="137708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476011" y="5740077"/>
            <a:ext cx="8279815" cy="15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890356" y="2766947"/>
            <a:ext cx="0" cy="465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081755" y="1940479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4657851" y="2861152"/>
            <a:ext cx="1068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Approval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7537409" y="3687525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Lump sum</a:t>
            </a:r>
            <a:endParaRPr lang="en-US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11176845" y="4356969"/>
            <a:ext cx="1421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Lump sum</a:t>
            </a:r>
            <a:endParaRPr lang="en-US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5887060" y="4672348"/>
            <a:ext cx="106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Advance</a:t>
            </a:r>
            <a:endParaRPr lang="en-US" sz="12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1088240" y="4196732"/>
            <a:ext cx="10259" cy="1090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8983373" y="4196732"/>
            <a:ext cx="21048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069818" y="4210683"/>
            <a:ext cx="1385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Registration </a:t>
            </a:r>
          </a:p>
          <a:p>
            <a:r>
              <a:rPr lang="en-US" sz="1200" dirty="0" smtClean="0"/>
              <a:t>Agreement</a:t>
            </a:r>
            <a:endParaRPr lang="en-US" sz="1200" dirty="0"/>
          </a:p>
          <a:p>
            <a:r>
              <a:rPr lang="en-US" sz="1200" dirty="0" smtClean="0"/>
              <a:t>Welfare</a:t>
            </a:r>
            <a:endParaRPr lang="en-US" sz="12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762637" y="2263645"/>
            <a:ext cx="0" cy="968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2445063" y="2818948"/>
            <a:ext cx="127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Verification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0354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68801" y="5144782"/>
            <a:ext cx="2923996" cy="40552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Potential Migrant</a:t>
            </a:r>
            <a:endParaRPr lang="en-US" sz="1500" dirty="0"/>
          </a:p>
        </p:txBody>
      </p:sp>
      <p:sp>
        <p:nvSpPr>
          <p:cNvPr id="7" name="Rectangle 6"/>
          <p:cNvSpPr/>
          <p:nvPr/>
        </p:nvSpPr>
        <p:spPr>
          <a:xfrm>
            <a:off x="4925036" y="6163597"/>
            <a:ext cx="154964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GS/DS Office</a:t>
            </a:r>
            <a:endParaRPr 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4264043" y="5796482"/>
            <a:ext cx="1321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FBR  Report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2445061" y="3226210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4561328" y="76201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Saudi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4927600" y="1120517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Foreign Emp. Agent </a:t>
            </a:r>
            <a:endParaRPr lang="en-US" sz="15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366517" y="639537"/>
            <a:ext cx="5764" cy="477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66515" y="764401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59" name="Rectangle 58"/>
          <p:cNvSpPr/>
          <p:nvPr/>
        </p:nvSpPr>
        <p:spPr>
          <a:xfrm>
            <a:off x="6605964" y="4006232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Sub agent</a:t>
            </a:r>
            <a:endParaRPr lang="en-US" sz="1500" dirty="0"/>
          </a:p>
        </p:txBody>
      </p:sp>
      <p:sp>
        <p:nvSpPr>
          <p:cNvPr id="65" name="Rectangle 64"/>
          <p:cNvSpPr/>
          <p:nvPr/>
        </p:nvSpPr>
        <p:spPr>
          <a:xfrm>
            <a:off x="9015138" y="3211209"/>
            <a:ext cx="1422045" cy="423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Saudi Embassy</a:t>
            </a:r>
            <a:endParaRPr lang="en-US" sz="1500" dirty="0"/>
          </a:p>
        </p:txBody>
      </p:sp>
      <p:sp>
        <p:nvSpPr>
          <p:cNvPr id="78" name="TextBox 77"/>
          <p:cNvSpPr txBox="1"/>
          <p:nvPr/>
        </p:nvSpPr>
        <p:spPr>
          <a:xfrm rot="5400000">
            <a:off x="3289315" y="532421"/>
            <a:ext cx="353943" cy="226714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Attest/approve  job order </a:t>
            </a:r>
            <a:endParaRPr lang="en-US" sz="1100" dirty="0"/>
          </a:p>
        </p:txBody>
      </p:sp>
      <p:sp>
        <p:nvSpPr>
          <p:cNvPr id="91" name="Rectangle 90"/>
          <p:cNvSpPr/>
          <p:nvPr/>
        </p:nvSpPr>
        <p:spPr>
          <a:xfrm>
            <a:off x="6688368" y="6142871"/>
            <a:ext cx="205125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Training center</a:t>
            </a:r>
            <a:endParaRPr lang="en-US" sz="1500" dirty="0"/>
          </a:p>
        </p:txBody>
      </p:sp>
      <p:cxnSp>
        <p:nvCxnSpPr>
          <p:cNvPr id="103" name="Straight Arrow Connector 102"/>
          <p:cNvCxnSpPr>
            <a:endCxn id="4" idx="2"/>
          </p:cNvCxnSpPr>
          <p:nvPr/>
        </p:nvCxnSpPr>
        <p:spPr>
          <a:xfrm flipV="1">
            <a:off x="5830798" y="5550311"/>
            <a:ext cx="1" cy="1897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rot="5400000">
            <a:off x="6671445" y="5138582"/>
            <a:ext cx="369332" cy="164743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Pre-Dep. Training</a:t>
            </a:r>
            <a:endParaRPr lang="en-US" sz="1200" dirty="0"/>
          </a:p>
        </p:txBody>
      </p:sp>
      <p:sp>
        <p:nvSpPr>
          <p:cNvPr id="107" name="Rectangle 106"/>
          <p:cNvSpPr/>
          <p:nvPr/>
        </p:nvSpPr>
        <p:spPr>
          <a:xfrm>
            <a:off x="2716979" y="6163597"/>
            <a:ext cx="187674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Medical Centre</a:t>
            </a:r>
            <a:endParaRPr lang="en-US" sz="15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250299" y="5796481"/>
            <a:ext cx="15123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Medical Report</a:t>
            </a:r>
            <a:endParaRPr lang="en-US" sz="1100" dirty="0"/>
          </a:p>
        </p:txBody>
      </p:sp>
      <p:sp>
        <p:nvSpPr>
          <p:cNvPr id="117" name="Rectangle 116"/>
          <p:cNvSpPr/>
          <p:nvPr/>
        </p:nvSpPr>
        <p:spPr>
          <a:xfrm>
            <a:off x="942915" y="6163597"/>
            <a:ext cx="1559604" cy="381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D.I.E.</a:t>
            </a:r>
            <a:endParaRPr lang="en-US" sz="1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429236" y="5777635"/>
            <a:ext cx="1027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Passport</a:t>
            </a:r>
            <a:endParaRPr lang="en-US" sz="1200" dirty="0"/>
          </a:p>
        </p:txBody>
      </p:sp>
      <p:sp>
        <p:nvSpPr>
          <p:cNvPr id="123" name="Rectangle 122"/>
          <p:cNvSpPr/>
          <p:nvPr/>
        </p:nvSpPr>
        <p:spPr>
          <a:xfrm>
            <a:off x="8923716" y="614696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Police</a:t>
            </a:r>
            <a:endParaRPr lang="en-US" sz="1500" dirty="0"/>
          </a:p>
        </p:txBody>
      </p:sp>
      <p:sp>
        <p:nvSpPr>
          <p:cNvPr id="127" name="TextBox 126"/>
          <p:cNvSpPr txBox="1"/>
          <p:nvPr/>
        </p:nvSpPr>
        <p:spPr>
          <a:xfrm>
            <a:off x="8331828" y="5820926"/>
            <a:ext cx="13030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Police   Report</a:t>
            </a:r>
            <a:endParaRPr lang="en-US" sz="105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55351" y="1894312"/>
            <a:ext cx="3033019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SL Embassy in Saudi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747971" y="3232355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Emp. Agent in SL</a:t>
            </a:r>
            <a:endParaRPr lang="en-US" sz="1500" dirty="0"/>
          </a:p>
        </p:txBody>
      </p:sp>
      <p:cxnSp>
        <p:nvCxnSpPr>
          <p:cNvPr id="25" name="Straight Arrow Connector 24"/>
          <p:cNvCxnSpPr>
            <a:endCxn id="86" idx="0"/>
          </p:cNvCxnSpPr>
          <p:nvPr/>
        </p:nvCxnSpPr>
        <p:spPr>
          <a:xfrm>
            <a:off x="6955355" y="1526803"/>
            <a:ext cx="0" cy="17055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/>
          <p:nvPr/>
        </p:nvCxnSpPr>
        <p:spPr>
          <a:xfrm>
            <a:off x="1476012" y="5740077"/>
            <a:ext cx="0" cy="382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>
            <a:endCxn id="107" idx="0"/>
          </p:cNvCxnSpPr>
          <p:nvPr/>
        </p:nvCxnSpPr>
        <p:spPr>
          <a:xfrm>
            <a:off x="3655350" y="5740077"/>
            <a:ext cx="1" cy="4235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/>
          <p:cNvCxnSpPr/>
          <p:nvPr/>
        </p:nvCxnSpPr>
        <p:spPr>
          <a:xfrm>
            <a:off x="5699861" y="5740077"/>
            <a:ext cx="1" cy="385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/>
          <p:cNvCxnSpPr/>
          <p:nvPr/>
        </p:nvCxnSpPr>
        <p:spPr>
          <a:xfrm>
            <a:off x="7713995" y="5740077"/>
            <a:ext cx="0" cy="382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/>
          <p:nvPr/>
        </p:nvCxnSpPr>
        <p:spPr>
          <a:xfrm>
            <a:off x="9755825" y="5755823"/>
            <a:ext cx="0" cy="331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8647860" y="326474"/>
            <a:ext cx="1698256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Housemaid from SL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 flipV="1">
            <a:off x="4679061" y="3607211"/>
            <a:ext cx="0" cy="153757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 flipV="1">
            <a:off x="5887059" y="3613356"/>
            <a:ext cx="0" cy="149896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/>
        </p:nvCxnSpPr>
        <p:spPr>
          <a:xfrm>
            <a:off x="5029019" y="3457151"/>
            <a:ext cx="68075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 flipH="1" flipV="1">
            <a:off x="7467599" y="3645818"/>
            <a:ext cx="3" cy="3604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/>
          <p:nvPr/>
        </p:nvCxnSpPr>
        <p:spPr>
          <a:xfrm>
            <a:off x="8172553" y="3455317"/>
            <a:ext cx="762909" cy="183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 flipV="1">
            <a:off x="6955355" y="4395300"/>
            <a:ext cx="0" cy="71702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 flipV="1">
            <a:off x="5392505" y="1541691"/>
            <a:ext cx="0" cy="3345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 txBox="1"/>
          <p:nvPr/>
        </p:nvSpPr>
        <p:spPr>
          <a:xfrm rot="5400000">
            <a:off x="7851313" y="-618449"/>
            <a:ext cx="353943" cy="175023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Wages </a:t>
            </a:r>
            <a:r>
              <a:rPr lang="en-US" sz="1100" dirty="0"/>
              <a:t>&amp;</a:t>
            </a:r>
            <a:r>
              <a:rPr lang="en-US" sz="1100" dirty="0" smtClean="0"/>
              <a:t> </a:t>
            </a:r>
            <a:r>
              <a:rPr lang="en-US" sz="1100" dirty="0" err="1" smtClean="0"/>
              <a:t>labour</a:t>
            </a:r>
            <a:endParaRPr lang="en-US" sz="1100" dirty="0"/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7132852" y="484743"/>
            <a:ext cx="15150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3" name="Rectangle 352"/>
          <p:cNvSpPr/>
          <p:nvPr/>
        </p:nvSpPr>
        <p:spPr>
          <a:xfrm>
            <a:off x="10640383" y="5266810"/>
            <a:ext cx="1422045" cy="423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Family</a:t>
            </a:r>
            <a:endParaRPr lang="en-US" sz="1500" dirty="0"/>
          </a:p>
        </p:txBody>
      </p:sp>
      <p:sp>
        <p:nvSpPr>
          <p:cNvPr id="354" name="Rectangle 353"/>
          <p:cNvSpPr/>
          <p:nvPr/>
        </p:nvSpPr>
        <p:spPr>
          <a:xfrm>
            <a:off x="9267438" y="2576447"/>
            <a:ext cx="1230927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Travel  agent</a:t>
            </a:r>
            <a:endParaRPr lang="en-US" sz="1500" dirty="0"/>
          </a:p>
        </p:txBody>
      </p:sp>
      <p:cxnSp>
        <p:nvCxnSpPr>
          <p:cNvPr id="140" name="Straight Arrow Connector 139"/>
          <p:cNvCxnSpPr>
            <a:endCxn id="354" idx="1"/>
          </p:cNvCxnSpPr>
          <p:nvPr/>
        </p:nvCxnSpPr>
        <p:spPr>
          <a:xfrm>
            <a:off x="7890357" y="2766947"/>
            <a:ext cx="137708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476011" y="5740077"/>
            <a:ext cx="8279815" cy="15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890356" y="2766947"/>
            <a:ext cx="0" cy="465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081755" y="1940479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4657851" y="2861152"/>
            <a:ext cx="1068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Approval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7537409" y="3687525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Lump sum</a:t>
            </a:r>
            <a:endParaRPr lang="en-US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11176845" y="4356969"/>
            <a:ext cx="1421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Lump sum</a:t>
            </a:r>
            <a:endParaRPr lang="en-US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5887060" y="4672348"/>
            <a:ext cx="106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Advance</a:t>
            </a:r>
            <a:endParaRPr lang="en-US" sz="12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1088240" y="4196732"/>
            <a:ext cx="10259" cy="1090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8983373" y="4196732"/>
            <a:ext cx="21048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069818" y="4210683"/>
            <a:ext cx="1385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Registration </a:t>
            </a:r>
          </a:p>
          <a:p>
            <a:r>
              <a:rPr lang="en-US" sz="1200" dirty="0" smtClean="0"/>
              <a:t>Agreement</a:t>
            </a:r>
            <a:endParaRPr lang="en-US" sz="1200" dirty="0"/>
          </a:p>
          <a:p>
            <a:r>
              <a:rPr lang="en-US" sz="1200" dirty="0" smtClean="0"/>
              <a:t>Welfare</a:t>
            </a:r>
            <a:endParaRPr lang="en-US" sz="12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762637" y="2263645"/>
            <a:ext cx="0" cy="968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2445063" y="2818948"/>
            <a:ext cx="127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Verification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9798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Motivation </a:t>
            </a:r>
          </a:p>
          <a:p>
            <a:endParaRPr lang="en-US" dirty="0" smtClean="0"/>
          </a:p>
          <a:p>
            <a:r>
              <a:rPr lang="en-US" dirty="0" smtClean="0"/>
              <a:t>Country context</a:t>
            </a:r>
          </a:p>
          <a:p>
            <a:endParaRPr lang="en-US" dirty="0" smtClean="0"/>
          </a:p>
          <a:p>
            <a:r>
              <a:rPr lang="en-US" dirty="0" smtClean="0"/>
              <a:t>Migration cost value chain– Saudi Arabia</a:t>
            </a:r>
          </a:p>
          <a:p>
            <a:endParaRPr lang="en-US" dirty="0" smtClean="0"/>
          </a:p>
          <a:p>
            <a:r>
              <a:rPr lang="en-US" dirty="0" smtClean="0"/>
              <a:t>Migration cost value chain- Korea </a:t>
            </a:r>
          </a:p>
          <a:p>
            <a:endParaRPr lang="en-US" dirty="0" smtClean="0"/>
          </a:p>
          <a:p>
            <a:r>
              <a:rPr lang="en-US" dirty="0" smtClean="0"/>
              <a:t>Analysis </a:t>
            </a:r>
          </a:p>
          <a:p>
            <a:endParaRPr lang="en-US" dirty="0" smtClean="0"/>
          </a:p>
          <a:p>
            <a:r>
              <a:rPr lang="en-US" dirty="0" smtClean="0"/>
              <a:t>Possible value chain interventions </a:t>
            </a:r>
          </a:p>
          <a:p>
            <a:endParaRPr lang="en-US" dirty="0" smtClean="0"/>
          </a:p>
          <a:p>
            <a:r>
              <a:rPr lang="en-US" dirty="0" smtClean="0"/>
              <a:t>Further research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38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68801" y="5144782"/>
            <a:ext cx="2923996" cy="40552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Potential Migrant</a:t>
            </a:r>
            <a:endParaRPr lang="en-US" sz="1500" dirty="0"/>
          </a:p>
        </p:txBody>
      </p:sp>
      <p:sp>
        <p:nvSpPr>
          <p:cNvPr id="7" name="Rectangle 6"/>
          <p:cNvSpPr/>
          <p:nvPr/>
        </p:nvSpPr>
        <p:spPr>
          <a:xfrm>
            <a:off x="4925036" y="6163597"/>
            <a:ext cx="154964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GS/DS Office</a:t>
            </a:r>
            <a:endParaRPr 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4264043" y="5796482"/>
            <a:ext cx="1321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FBR  Report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2445061" y="3226210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4561328" y="76201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Saudi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4927600" y="1120517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Foreign Emp. Agent </a:t>
            </a:r>
            <a:endParaRPr lang="en-US" sz="15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366517" y="639537"/>
            <a:ext cx="5764" cy="477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66515" y="764401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59" name="Rectangle 58"/>
          <p:cNvSpPr/>
          <p:nvPr/>
        </p:nvSpPr>
        <p:spPr>
          <a:xfrm>
            <a:off x="6605964" y="4006232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Sub agent</a:t>
            </a:r>
            <a:endParaRPr lang="en-US" sz="1500" dirty="0"/>
          </a:p>
        </p:txBody>
      </p:sp>
      <p:sp>
        <p:nvSpPr>
          <p:cNvPr id="65" name="Rectangle 64"/>
          <p:cNvSpPr/>
          <p:nvPr/>
        </p:nvSpPr>
        <p:spPr>
          <a:xfrm>
            <a:off x="9015138" y="3211209"/>
            <a:ext cx="1422045" cy="423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Saudi Embassy</a:t>
            </a:r>
            <a:endParaRPr lang="en-US" sz="1500" dirty="0"/>
          </a:p>
        </p:txBody>
      </p:sp>
      <p:sp>
        <p:nvSpPr>
          <p:cNvPr id="78" name="TextBox 77"/>
          <p:cNvSpPr txBox="1"/>
          <p:nvPr/>
        </p:nvSpPr>
        <p:spPr>
          <a:xfrm rot="5400000">
            <a:off x="3289315" y="532421"/>
            <a:ext cx="353943" cy="226714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Attest/approve  job order </a:t>
            </a:r>
            <a:endParaRPr lang="en-US" sz="1100" dirty="0"/>
          </a:p>
        </p:txBody>
      </p:sp>
      <p:sp>
        <p:nvSpPr>
          <p:cNvPr id="91" name="Rectangle 90"/>
          <p:cNvSpPr/>
          <p:nvPr/>
        </p:nvSpPr>
        <p:spPr>
          <a:xfrm>
            <a:off x="6688368" y="6142871"/>
            <a:ext cx="205125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Training center</a:t>
            </a:r>
            <a:endParaRPr lang="en-US" sz="1500" dirty="0"/>
          </a:p>
        </p:txBody>
      </p:sp>
      <p:cxnSp>
        <p:nvCxnSpPr>
          <p:cNvPr id="103" name="Straight Arrow Connector 102"/>
          <p:cNvCxnSpPr>
            <a:endCxn id="4" idx="2"/>
          </p:cNvCxnSpPr>
          <p:nvPr/>
        </p:nvCxnSpPr>
        <p:spPr>
          <a:xfrm flipV="1">
            <a:off x="5830798" y="5550311"/>
            <a:ext cx="1" cy="1897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rot="5400000">
            <a:off x="6671445" y="5138582"/>
            <a:ext cx="369332" cy="164743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Pre-Dep. Training</a:t>
            </a:r>
            <a:endParaRPr lang="en-US" sz="1200" dirty="0"/>
          </a:p>
        </p:txBody>
      </p:sp>
      <p:sp>
        <p:nvSpPr>
          <p:cNvPr id="107" name="Rectangle 106"/>
          <p:cNvSpPr/>
          <p:nvPr/>
        </p:nvSpPr>
        <p:spPr>
          <a:xfrm>
            <a:off x="2716979" y="6163597"/>
            <a:ext cx="187674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Medical Centre</a:t>
            </a:r>
            <a:endParaRPr lang="en-US" sz="15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250299" y="5796481"/>
            <a:ext cx="15123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Medical Report</a:t>
            </a:r>
            <a:endParaRPr lang="en-US" sz="1100" dirty="0"/>
          </a:p>
        </p:txBody>
      </p:sp>
      <p:sp>
        <p:nvSpPr>
          <p:cNvPr id="117" name="Rectangle 116"/>
          <p:cNvSpPr/>
          <p:nvPr/>
        </p:nvSpPr>
        <p:spPr>
          <a:xfrm>
            <a:off x="942915" y="6163597"/>
            <a:ext cx="1559604" cy="381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D.I.E.</a:t>
            </a:r>
            <a:endParaRPr lang="en-US" sz="1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429236" y="5777635"/>
            <a:ext cx="1027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Passport</a:t>
            </a:r>
            <a:endParaRPr lang="en-US" sz="1200" dirty="0"/>
          </a:p>
        </p:txBody>
      </p:sp>
      <p:sp>
        <p:nvSpPr>
          <p:cNvPr id="123" name="Rectangle 122"/>
          <p:cNvSpPr/>
          <p:nvPr/>
        </p:nvSpPr>
        <p:spPr>
          <a:xfrm>
            <a:off x="8923716" y="614696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Police</a:t>
            </a:r>
            <a:endParaRPr lang="en-US" sz="1500" dirty="0"/>
          </a:p>
        </p:txBody>
      </p:sp>
      <p:sp>
        <p:nvSpPr>
          <p:cNvPr id="127" name="TextBox 126"/>
          <p:cNvSpPr txBox="1"/>
          <p:nvPr/>
        </p:nvSpPr>
        <p:spPr>
          <a:xfrm>
            <a:off x="8331828" y="5820926"/>
            <a:ext cx="13030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Police   Report</a:t>
            </a:r>
            <a:endParaRPr lang="en-US" sz="105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55351" y="1894312"/>
            <a:ext cx="3033019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SL Embassy in Saudi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747971" y="3232355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Emp. Agent in SL</a:t>
            </a:r>
            <a:endParaRPr lang="en-US" sz="1500" dirty="0"/>
          </a:p>
        </p:txBody>
      </p:sp>
      <p:cxnSp>
        <p:nvCxnSpPr>
          <p:cNvPr id="25" name="Straight Arrow Connector 24"/>
          <p:cNvCxnSpPr>
            <a:endCxn id="86" idx="0"/>
          </p:cNvCxnSpPr>
          <p:nvPr/>
        </p:nvCxnSpPr>
        <p:spPr>
          <a:xfrm>
            <a:off x="6955355" y="1526803"/>
            <a:ext cx="0" cy="17055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/>
          <p:nvPr/>
        </p:nvCxnSpPr>
        <p:spPr>
          <a:xfrm>
            <a:off x="1476012" y="5740077"/>
            <a:ext cx="0" cy="382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>
            <a:endCxn id="107" idx="0"/>
          </p:cNvCxnSpPr>
          <p:nvPr/>
        </p:nvCxnSpPr>
        <p:spPr>
          <a:xfrm>
            <a:off x="3655350" y="5740077"/>
            <a:ext cx="1" cy="4235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/>
          <p:cNvCxnSpPr/>
          <p:nvPr/>
        </p:nvCxnSpPr>
        <p:spPr>
          <a:xfrm>
            <a:off x="5699861" y="5740077"/>
            <a:ext cx="1" cy="385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/>
          <p:cNvCxnSpPr/>
          <p:nvPr/>
        </p:nvCxnSpPr>
        <p:spPr>
          <a:xfrm>
            <a:off x="7713995" y="5740077"/>
            <a:ext cx="0" cy="382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/>
          <p:nvPr/>
        </p:nvCxnSpPr>
        <p:spPr>
          <a:xfrm>
            <a:off x="9755825" y="5755823"/>
            <a:ext cx="0" cy="331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8647860" y="326474"/>
            <a:ext cx="1698256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Housemaid from SL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 flipV="1">
            <a:off x="4679061" y="3607211"/>
            <a:ext cx="0" cy="153757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 flipV="1">
            <a:off x="5887059" y="3613356"/>
            <a:ext cx="0" cy="149896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/>
        </p:nvCxnSpPr>
        <p:spPr>
          <a:xfrm>
            <a:off x="5029019" y="3457151"/>
            <a:ext cx="68075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 flipH="1" flipV="1">
            <a:off x="7467599" y="3645818"/>
            <a:ext cx="3" cy="3604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/>
          <p:nvPr/>
        </p:nvCxnSpPr>
        <p:spPr>
          <a:xfrm>
            <a:off x="8172553" y="3455317"/>
            <a:ext cx="762909" cy="183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 flipV="1">
            <a:off x="6955355" y="4395300"/>
            <a:ext cx="0" cy="71702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 flipV="1">
            <a:off x="5392505" y="1541691"/>
            <a:ext cx="0" cy="3345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 txBox="1"/>
          <p:nvPr/>
        </p:nvSpPr>
        <p:spPr>
          <a:xfrm rot="5400000">
            <a:off x="7851313" y="-618449"/>
            <a:ext cx="353943" cy="175023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Wages </a:t>
            </a:r>
            <a:r>
              <a:rPr lang="en-US" sz="1100" dirty="0"/>
              <a:t>&amp;</a:t>
            </a:r>
            <a:r>
              <a:rPr lang="en-US" sz="1100" dirty="0" smtClean="0"/>
              <a:t> </a:t>
            </a:r>
            <a:r>
              <a:rPr lang="en-US" sz="1100" dirty="0" err="1" smtClean="0"/>
              <a:t>labour</a:t>
            </a:r>
            <a:endParaRPr lang="en-US" sz="1100" dirty="0"/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7132852" y="484743"/>
            <a:ext cx="15150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10498365" y="1481110"/>
            <a:ext cx="1159239" cy="227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Bank</a:t>
            </a:r>
            <a:endParaRPr lang="en-US" sz="1500" dirty="0"/>
          </a:p>
        </p:txBody>
      </p:sp>
      <p:sp>
        <p:nvSpPr>
          <p:cNvPr id="330" name="Rectangle 329"/>
          <p:cNvSpPr/>
          <p:nvPr/>
        </p:nvSpPr>
        <p:spPr>
          <a:xfrm>
            <a:off x="10755935" y="709395"/>
            <a:ext cx="1078027" cy="193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Medical</a:t>
            </a:r>
            <a:endParaRPr lang="en-US" sz="1500" dirty="0"/>
          </a:p>
        </p:txBody>
      </p:sp>
      <p:sp>
        <p:nvSpPr>
          <p:cNvPr id="331" name="Rectangle 330"/>
          <p:cNvSpPr/>
          <p:nvPr/>
        </p:nvSpPr>
        <p:spPr>
          <a:xfrm>
            <a:off x="10755935" y="343513"/>
            <a:ext cx="1078027" cy="208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Visa</a:t>
            </a:r>
            <a:endParaRPr lang="en-US" sz="1500" dirty="0"/>
          </a:p>
        </p:txBody>
      </p:sp>
      <p:cxnSp>
        <p:nvCxnSpPr>
          <p:cNvPr id="333" name="Straight Connector 332"/>
          <p:cNvCxnSpPr>
            <a:stCxn id="49" idx="3"/>
          </p:cNvCxnSpPr>
          <p:nvPr/>
        </p:nvCxnSpPr>
        <p:spPr>
          <a:xfrm flipV="1">
            <a:off x="10346116" y="649639"/>
            <a:ext cx="20568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Arrow Connector 336"/>
          <p:cNvCxnSpPr>
            <a:endCxn id="331" idx="1"/>
          </p:cNvCxnSpPr>
          <p:nvPr/>
        </p:nvCxnSpPr>
        <p:spPr>
          <a:xfrm>
            <a:off x="10551804" y="447715"/>
            <a:ext cx="20413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Arrow Connector 349"/>
          <p:cNvCxnSpPr/>
          <p:nvPr/>
        </p:nvCxnSpPr>
        <p:spPr>
          <a:xfrm>
            <a:off x="10551804" y="447716"/>
            <a:ext cx="0" cy="10333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3" name="Rectangle 352"/>
          <p:cNvSpPr/>
          <p:nvPr/>
        </p:nvSpPr>
        <p:spPr>
          <a:xfrm>
            <a:off x="10640383" y="5266810"/>
            <a:ext cx="1422045" cy="423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Family</a:t>
            </a:r>
            <a:endParaRPr lang="en-US" sz="1500" dirty="0"/>
          </a:p>
        </p:txBody>
      </p:sp>
      <p:cxnSp>
        <p:nvCxnSpPr>
          <p:cNvPr id="138" name="Straight Arrow Connector 137"/>
          <p:cNvCxnSpPr/>
          <p:nvPr/>
        </p:nvCxnSpPr>
        <p:spPr>
          <a:xfrm>
            <a:off x="10755936" y="1708974"/>
            <a:ext cx="0" cy="35578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Rectangle 353"/>
          <p:cNvSpPr/>
          <p:nvPr/>
        </p:nvSpPr>
        <p:spPr>
          <a:xfrm>
            <a:off x="9267438" y="2576447"/>
            <a:ext cx="1230927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Travel  agent</a:t>
            </a:r>
            <a:endParaRPr lang="en-US" sz="1500" dirty="0"/>
          </a:p>
        </p:txBody>
      </p:sp>
      <p:cxnSp>
        <p:nvCxnSpPr>
          <p:cNvPr id="140" name="Straight Arrow Connector 139"/>
          <p:cNvCxnSpPr>
            <a:endCxn id="354" idx="1"/>
          </p:cNvCxnSpPr>
          <p:nvPr/>
        </p:nvCxnSpPr>
        <p:spPr>
          <a:xfrm>
            <a:off x="7890357" y="2766947"/>
            <a:ext cx="137708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476011" y="5740077"/>
            <a:ext cx="8279815" cy="15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890356" y="2766947"/>
            <a:ext cx="0" cy="465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10755936" y="1088448"/>
            <a:ext cx="1078027" cy="179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Police</a:t>
            </a:r>
            <a:endParaRPr lang="en-US" sz="1500" dirty="0"/>
          </a:p>
        </p:txBody>
      </p:sp>
      <p:cxnSp>
        <p:nvCxnSpPr>
          <p:cNvPr id="152" name="Straight Arrow Connector 151"/>
          <p:cNvCxnSpPr/>
          <p:nvPr/>
        </p:nvCxnSpPr>
        <p:spPr>
          <a:xfrm>
            <a:off x="10551805" y="815218"/>
            <a:ext cx="1906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/>
          <p:nvPr/>
        </p:nvCxnSpPr>
        <p:spPr>
          <a:xfrm>
            <a:off x="10551804" y="1168531"/>
            <a:ext cx="20413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081755" y="1940479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4657851" y="2861152"/>
            <a:ext cx="1068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Approval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7537409" y="3687525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Lump sum</a:t>
            </a:r>
            <a:endParaRPr lang="en-US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11176845" y="4356969"/>
            <a:ext cx="1421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Lump sum</a:t>
            </a:r>
            <a:endParaRPr lang="en-US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5887060" y="4672348"/>
            <a:ext cx="106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Advance</a:t>
            </a:r>
            <a:endParaRPr lang="en-US" sz="12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1088240" y="4196732"/>
            <a:ext cx="10259" cy="1090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8983373" y="4196732"/>
            <a:ext cx="21048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1009562" y="2680449"/>
            <a:ext cx="1385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remittances</a:t>
            </a:r>
            <a:endParaRPr lang="en-US" sz="1200" dirty="0"/>
          </a:p>
        </p:txBody>
      </p:sp>
      <p:sp>
        <p:nvSpPr>
          <p:cNvPr id="82" name="Rectangle 81"/>
          <p:cNvSpPr/>
          <p:nvPr/>
        </p:nvSpPr>
        <p:spPr>
          <a:xfrm>
            <a:off x="10630615" y="3712092"/>
            <a:ext cx="1159239" cy="227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Bank</a:t>
            </a:r>
            <a:endParaRPr lang="en-US" sz="1500" dirty="0"/>
          </a:p>
        </p:txBody>
      </p:sp>
      <p:sp>
        <p:nvSpPr>
          <p:cNvPr id="83" name="TextBox 82"/>
          <p:cNvSpPr txBox="1"/>
          <p:nvPr/>
        </p:nvSpPr>
        <p:spPr>
          <a:xfrm>
            <a:off x="3069818" y="4210683"/>
            <a:ext cx="1385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Registration </a:t>
            </a:r>
          </a:p>
          <a:p>
            <a:r>
              <a:rPr lang="en-US" sz="1200" dirty="0" smtClean="0"/>
              <a:t>Agreement</a:t>
            </a:r>
            <a:endParaRPr lang="en-US" sz="1200" dirty="0"/>
          </a:p>
          <a:p>
            <a:r>
              <a:rPr lang="en-US" sz="1200" dirty="0" smtClean="0"/>
              <a:t>Welfare</a:t>
            </a:r>
            <a:endParaRPr lang="en-US" sz="12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762637" y="2263645"/>
            <a:ext cx="0" cy="968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2445063" y="2818948"/>
            <a:ext cx="127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Verification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763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68801" y="5144782"/>
            <a:ext cx="2923996" cy="40552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Potential Migrant</a:t>
            </a:r>
            <a:endParaRPr lang="en-US" sz="1500" dirty="0"/>
          </a:p>
        </p:txBody>
      </p:sp>
      <p:sp>
        <p:nvSpPr>
          <p:cNvPr id="7" name="Rectangle 6"/>
          <p:cNvSpPr/>
          <p:nvPr/>
        </p:nvSpPr>
        <p:spPr>
          <a:xfrm>
            <a:off x="4925036" y="6163597"/>
            <a:ext cx="154964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GS/DS Office</a:t>
            </a:r>
            <a:endParaRPr 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4264043" y="5796482"/>
            <a:ext cx="1321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FBR  Report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2445061" y="3226210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4561328" y="76201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Saudi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4927600" y="1120517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Foreign Emp. Agent </a:t>
            </a:r>
            <a:endParaRPr lang="en-US" sz="15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366517" y="639537"/>
            <a:ext cx="5764" cy="477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66515" y="764401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4679061" y="628872"/>
            <a:ext cx="0" cy="126464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6605964" y="4006232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Sub agent</a:t>
            </a:r>
            <a:endParaRPr lang="en-US" sz="1500" dirty="0"/>
          </a:p>
        </p:txBody>
      </p:sp>
      <p:sp>
        <p:nvSpPr>
          <p:cNvPr id="65" name="Rectangle 64"/>
          <p:cNvSpPr/>
          <p:nvPr/>
        </p:nvSpPr>
        <p:spPr>
          <a:xfrm>
            <a:off x="9015138" y="3211209"/>
            <a:ext cx="1422045" cy="423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Saudi Embassy</a:t>
            </a:r>
            <a:endParaRPr lang="en-US" sz="1500" dirty="0"/>
          </a:p>
        </p:txBody>
      </p:sp>
      <p:sp>
        <p:nvSpPr>
          <p:cNvPr id="78" name="TextBox 77"/>
          <p:cNvSpPr txBox="1"/>
          <p:nvPr/>
        </p:nvSpPr>
        <p:spPr>
          <a:xfrm rot="5400000">
            <a:off x="3289315" y="532421"/>
            <a:ext cx="353943" cy="226714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Attest/approve  job order </a:t>
            </a:r>
            <a:endParaRPr lang="en-US" sz="1100" dirty="0"/>
          </a:p>
        </p:txBody>
      </p:sp>
      <p:sp>
        <p:nvSpPr>
          <p:cNvPr id="91" name="Rectangle 90"/>
          <p:cNvSpPr/>
          <p:nvPr/>
        </p:nvSpPr>
        <p:spPr>
          <a:xfrm>
            <a:off x="6688368" y="6142871"/>
            <a:ext cx="205125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Training center</a:t>
            </a:r>
            <a:endParaRPr lang="en-US" sz="1500" dirty="0"/>
          </a:p>
        </p:txBody>
      </p:sp>
      <p:cxnSp>
        <p:nvCxnSpPr>
          <p:cNvPr id="103" name="Straight Arrow Connector 102"/>
          <p:cNvCxnSpPr>
            <a:endCxn id="4" idx="2"/>
          </p:cNvCxnSpPr>
          <p:nvPr/>
        </p:nvCxnSpPr>
        <p:spPr>
          <a:xfrm flipV="1">
            <a:off x="5830798" y="5550311"/>
            <a:ext cx="1" cy="1897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rot="5400000">
            <a:off x="6671445" y="5138582"/>
            <a:ext cx="369332" cy="164743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Pre-Dep. Training</a:t>
            </a:r>
            <a:endParaRPr lang="en-US" sz="1200" dirty="0"/>
          </a:p>
        </p:txBody>
      </p:sp>
      <p:sp>
        <p:nvSpPr>
          <p:cNvPr id="107" name="Rectangle 106"/>
          <p:cNvSpPr/>
          <p:nvPr/>
        </p:nvSpPr>
        <p:spPr>
          <a:xfrm>
            <a:off x="2716979" y="6163597"/>
            <a:ext cx="187674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Medical Centre</a:t>
            </a:r>
            <a:endParaRPr lang="en-US" sz="15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250299" y="5796481"/>
            <a:ext cx="15123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Medical Report</a:t>
            </a:r>
            <a:endParaRPr lang="en-US" sz="1100" dirty="0"/>
          </a:p>
        </p:txBody>
      </p:sp>
      <p:sp>
        <p:nvSpPr>
          <p:cNvPr id="117" name="Rectangle 116"/>
          <p:cNvSpPr/>
          <p:nvPr/>
        </p:nvSpPr>
        <p:spPr>
          <a:xfrm>
            <a:off x="942915" y="6163597"/>
            <a:ext cx="1559604" cy="381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D.I.E.</a:t>
            </a:r>
            <a:endParaRPr lang="en-US" sz="1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429236" y="5777635"/>
            <a:ext cx="1027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Passport</a:t>
            </a:r>
            <a:endParaRPr lang="en-US" sz="1200" dirty="0"/>
          </a:p>
        </p:txBody>
      </p:sp>
      <p:sp>
        <p:nvSpPr>
          <p:cNvPr id="123" name="Rectangle 122"/>
          <p:cNvSpPr/>
          <p:nvPr/>
        </p:nvSpPr>
        <p:spPr>
          <a:xfrm>
            <a:off x="8923716" y="614696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Police</a:t>
            </a:r>
            <a:endParaRPr lang="en-US" sz="1500" dirty="0"/>
          </a:p>
        </p:txBody>
      </p:sp>
      <p:sp>
        <p:nvSpPr>
          <p:cNvPr id="127" name="TextBox 126"/>
          <p:cNvSpPr txBox="1"/>
          <p:nvPr/>
        </p:nvSpPr>
        <p:spPr>
          <a:xfrm>
            <a:off x="8331828" y="5820926"/>
            <a:ext cx="13030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Police   Report</a:t>
            </a:r>
            <a:endParaRPr lang="en-US" sz="105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55351" y="1894312"/>
            <a:ext cx="3033019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SL Embassy in Saudi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747971" y="3232355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Emp. Agent in SL</a:t>
            </a:r>
            <a:endParaRPr lang="en-US" sz="1500" dirty="0"/>
          </a:p>
        </p:txBody>
      </p:sp>
      <p:cxnSp>
        <p:nvCxnSpPr>
          <p:cNvPr id="25" name="Straight Arrow Connector 24"/>
          <p:cNvCxnSpPr>
            <a:endCxn id="86" idx="0"/>
          </p:cNvCxnSpPr>
          <p:nvPr/>
        </p:nvCxnSpPr>
        <p:spPr>
          <a:xfrm>
            <a:off x="6955355" y="1526803"/>
            <a:ext cx="0" cy="17055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/>
          <p:nvPr/>
        </p:nvCxnSpPr>
        <p:spPr>
          <a:xfrm>
            <a:off x="1476012" y="5740077"/>
            <a:ext cx="0" cy="382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>
            <a:endCxn id="107" idx="0"/>
          </p:cNvCxnSpPr>
          <p:nvPr/>
        </p:nvCxnSpPr>
        <p:spPr>
          <a:xfrm>
            <a:off x="3655350" y="5740077"/>
            <a:ext cx="1" cy="4235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/>
          <p:cNvCxnSpPr/>
          <p:nvPr/>
        </p:nvCxnSpPr>
        <p:spPr>
          <a:xfrm>
            <a:off x="5699861" y="5740077"/>
            <a:ext cx="1" cy="385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/>
          <p:cNvCxnSpPr/>
          <p:nvPr/>
        </p:nvCxnSpPr>
        <p:spPr>
          <a:xfrm>
            <a:off x="7713995" y="5740077"/>
            <a:ext cx="0" cy="382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/>
          <p:nvPr/>
        </p:nvCxnSpPr>
        <p:spPr>
          <a:xfrm>
            <a:off x="9755825" y="5755823"/>
            <a:ext cx="0" cy="331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8647860" y="326474"/>
            <a:ext cx="1698256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Housemaid from SL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 flipV="1">
            <a:off x="4679061" y="3607211"/>
            <a:ext cx="0" cy="153757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609600" y="5394829"/>
            <a:ext cx="374343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609601" y="139067"/>
            <a:ext cx="31524" cy="5255763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flipV="1">
            <a:off x="641124" y="139066"/>
            <a:ext cx="3895803" cy="2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 flipV="1">
            <a:off x="5887059" y="3613356"/>
            <a:ext cx="0" cy="149896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/>
        </p:nvCxnSpPr>
        <p:spPr>
          <a:xfrm>
            <a:off x="5029019" y="3457151"/>
            <a:ext cx="68075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 flipH="1" flipV="1">
            <a:off x="7467599" y="3645818"/>
            <a:ext cx="3" cy="3604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/>
          <p:nvPr/>
        </p:nvCxnSpPr>
        <p:spPr>
          <a:xfrm>
            <a:off x="8172553" y="3455317"/>
            <a:ext cx="762909" cy="183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 flipV="1">
            <a:off x="6955355" y="4395300"/>
            <a:ext cx="0" cy="71702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 flipV="1">
            <a:off x="5392505" y="1541691"/>
            <a:ext cx="0" cy="3345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 txBox="1"/>
          <p:nvPr/>
        </p:nvSpPr>
        <p:spPr>
          <a:xfrm rot="5400000">
            <a:off x="7851313" y="-618449"/>
            <a:ext cx="353943" cy="175023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Wages </a:t>
            </a:r>
            <a:r>
              <a:rPr lang="en-US" sz="1100" dirty="0"/>
              <a:t>&amp;</a:t>
            </a:r>
            <a:r>
              <a:rPr lang="en-US" sz="1100" dirty="0" smtClean="0"/>
              <a:t> </a:t>
            </a:r>
            <a:r>
              <a:rPr lang="en-US" sz="1100" dirty="0" err="1" smtClean="0"/>
              <a:t>labour</a:t>
            </a:r>
            <a:endParaRPr lang="en-US" sz="1100" dirty="0"/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7132852" y="484743"/>
            <a:ext cx="15150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Arrow Connector 322"/>
          <p:cNvCxnSpPr/>
          <p:nvPr/>
        </p:nvCxnSpPr>
        <p:spPr>
          <a:xfrm flipV="1">
            <a:off x="9855200" y="3645818"/>
            <a:ext cx="0" cy="17017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5" name="Straight Connector 324"/>
          <p:cNvCxnSpPr/>
          <p:nvPr/>
        </p:nvCxnSpPr>
        <p:spPr>
          <a:xfrm flipV="1">
            <a:off x="7292797" y="5347546"/>
            <a:ext cx="2562404" cy="12066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10498365" y="1481110"/>
            <a:ext cx="1159239" cy="227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Bank</a:t>
            </a:r>
            <a:endParaRPr lang="en-US" sz="1500" dirty="0"/>
          </a:p>
        </p:txBody>
      </p:sp>
      <p:sp>
        <p:nvSpPr>
          <p:cNvPr id="330" name="Rectangle 329"/>
          <p:cNvSpPr/>
          <p:nvPr/>
        </p:nvSpPr>
        <p:spPr>
          <a:xfrm>
            <a:off x="10755935" y="709395"/>
            <a:ext cx="1078027" cy="193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Medical</a:t>
            </a:r>
            <a:endParaRPr lang="en-US" sz="1500" dirty="0"/>
          </a:p>
        </p:txBody>
      </p:sp>
      <p:sp>
        <p:nvSpPr>
          <p:cNvPr id="331" name="Rectangle 330"/>
          <p:cNvSpPr/>
          <p:nvPr/>
        </p:nvSpPr>
        <p:spPr>
          <a:xfrm>
            <a:off x="10755935" y="343513"/>
            <a:ext cx="1078027" cy="208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Visa</a:t>
            </a:r>
            <a:endParaRPr lang="en-US" sz="1500" dirty="0"/>
          </a:p>
        </p:txBody>
      </p:sp>
      <p:cxnSp>
        <p:nvCxnSpPr>
          <p:cNvPr id="333" name="Straight Connector 332"/>
          <p:cNvCxnSpPr>
            <a:stCxn id="49" idx="3"/>
          </p:cNvCxnSpPr>
          <p:nvPr/>
        </p:nvCxnSpPr>
        <p:spPr>
          <a:xfrm flipV="1">
            <a:off x="10346116" y="649639"/>
            <a:ext cx="20568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Arrow Connector 336"/>
          <p:cNvCxnSpPr>
            <a:endCxn id="331" idx="1"/>
          </p:cNvCxnSpPr>
          <p:nvPr/>
        </p:nvCxnSpPr>
        <p:spPr>
          <a:xfrm>
            <a:off x="10551804" y="447715"/>
            <a:ext cx="20413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Arrow Connector 349"/>
          <p:cNvCxnSpPr/>
          <p:nvPr/>
        </p:nvCxnSpPr>
        <p:spPr>
          <a:xfrm>
            <a:off x="10551804" y="447716"/>
            <a:ext cx="0" cy="10333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3" name="Rectangle 352"/>
          <p:cNvSpPr/>
          <p:nvPr/>
        </p:nvSpPr>
        <p:spPr>
          <a:xfrm>
            <a:off x="10640383" y="5266810"/>
            <a:ext cx="1422045" cy="423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Family</a:t>
            </a:r>
            <a:endParaRPr lang="en-US" sz="1500" dirty="0"/>
          </a:p>
        </p:txBody>
      </p:sp>
      <p:cxnSp>
        <p:nvCxnSpPr>
          <p:cNvPr id="138" name="Straight Arrow Connector 137"/>
          <p:cNvCxnSpPr/>
          <p:nvPr/>
        </p:nvCxnSpPr>
        <p:spPr>
          <a:xfrm>
            <a:off x="10755936" y="1708974"/>
            <a:ext cx="0" cy="35578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Rectangle 353"/>
          <p:cNvSpPr/>
          <p:nvPr/>
        </p:nvSpPr>
        <p:spPr>
          <a:xfrm>
            <a:off x="9267438" y="2576447"/>
            <a:ext cx="1230927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Travel  agent</a:t>
            </a:r>
            <a:endParaRPr lang="en-US" sz="1500" dirty="0"/>
          </a:p>
        </p:txBody>
      </p:sp>
      <p:cxnSp>
        <p:nvCxnSpPr>
          <p:cNvPr id="140" name="Straight Arrow Connector 139"/>
          <p:cNvCxnSpPr>
            <a:endCxn id="354" idx="1"/>
          </p:cNvCxnSpPr>
          <p:nvPr/>
        </p:nvCxnSpPr>
        <p:spPr>
          <a:xfrm>
            <a:off x="7890357" y="2766947"/>
            <a:ext cx="137708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Straight Connector 354"/>
          <p:cNvCxnSpPr/>
          <p:nvPr/>
        </p:nvCxnSpPr>
        <p:spPr>
          <a:xfrm>
            <a:off x="7292796" y="5478455"/>
            <a:ext cx="3205568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7" name="Straight Arrow Connector 356"/>
          <p:cNvCxnSpPr/>
          <p:nvPr/>
        </p:nvCxnSpPr>
        <p:spPr>
          <a:xfrm flipV="1">
            <a:off x="10498364" y="2957449"/>
            <a:ext cx="0" cy="25210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10755936" y="6122740"/>
            <a:ext cx="1436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__ </a:t>
            </a:r>
            <a:r>
              <a:rPr lang="en-US" sz="800" dirty="0"/>
              <a:t>T</a:t>
            </a:r>
            <a:r>
              <a:rPr lang="en-US" sz="800" dirty="0" smtClean="0"/>
              <a:t>hrough agent</a:t>
            </a:r>
          </a:p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__</a:t>
            </a:r>
            <a:r>
              <a:rPr lang="en-US" dirty="0" smtClean="0"/>
              <a:t> </a:t>
            </a:r>
            <a:r>
              <a:rPr lang="en-US" sz="800" dirty="0" smtClean="0"/>
              <a:t>On own</a:t>
            </a:r>
            <a:endParaRPr lang="en-US" sz="8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76011" y="5740077"/>
            <a:ext cx="8279815" cy="15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890356" y="2766947"/>
            <a:ext cx="0" cy="465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10755936" y="1088448"/>
            <a:ext cx="1078027" cy="179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Police</a:t>
            </a:r>
            <a:endParaRPr lang="en-US" sz="1500" dirty="0"/>
          </a:p>
        </p:txBody>
      </p:sp>
      <p:cxnSp>
        <p:nvCxnSpPr>
          <p:cNvPr id="152" name="Straight Arrow Connector 151"/>
          <p:cNvCxnSpPr/>
          <p:nvPr/>
        </p:nvCxnSpPr>
        <p:spPr>
          <a:xfrm>
            <a:off x="10551805" y="815218"/>
            <a:ext cx="1906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/>
          <p:nvPr/>
        </p:nvCxnSpPr>
        <p:spPr>
          <a:xfrm>
            <a:off x="10551804" y="1168531"/>
            <a:ext cx="20413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081755" y="1940479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4657851" y="2861152"/>
            <a:ext cx="1068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Approval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7537409" y="3687525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Lump sum</a:t>
            </a:r>
            <a:endParaRPr lang="en-US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11176845" y="4356969"/>
            <a:ext cx="1421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Lump sum</a:t>
            </a:r>
            <a:endParaRPr lang="en-US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5887060" y="4672348"/>
            <a:ext cx="106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Advance</a:t>
            </a:r>
            <a:endParaRPr lang="en-US" sz="12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1088240" y="4196732"/>
            <a:ext cx="10259" cy="1090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8983373" y="4196732"/>
            <a:ext cx="21048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1009562" y="2680449"/>
            <a:ext cx="1385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remittances</a:t>
            </a:r>
            <a:endParaRPr lang="en-US" sz="1200" dirty="0"/>
          </a:p>
        </p:txBody>
      </p:sp>
      <p:sp>
        <p:nvSpPr>
          <p:cNvPr id="82" name="Rectangle 81"/>
          <p:cNvSpPr/>
          <p:nvPr/>
        </p:nvSpPr>
        <p:spPr>
          <a:xfrm>
            <a:off x="10630615" y="3712092"/>
            <a:ext cx="1159239" cy="227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Bank</a:t>
            </a:r>
            <a:endParaRPr lang="en-US" sz="1500" dirty="0"/>
          </a:p>
        </p:txBody>
      </p:sp>
      <p:sp>
        <p:nvSpPr>
          <p:cNvPr id="83" name="TextBox 82"/>
          <p:cNvSpPr txBox="1"/>
          <p:nvPr/>
        </p:nvSpPr>
        <p:spPr>
          <a:xfrm>
            <a:off x="3069818" y="4210683"/>
            <a:ext cx="1385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Registration </a:t>
            </a:r>
          </a:p>
          <a:p>
            <a:r>
              <a:rPr lang="en-US" sz="1200" dirty="0" smtClean="0"/>
              <a:t>Agreement</a:t>
            </a:r>
            <a:endParaRPr lang="en-US" sz="1200" dirty="0"/>
          </a:p>
          <a:p>
            <a:r>
              <a:rPr lang="en-US" sz="1200" dirty="0" smtClean="0"/>
              <a:t>Welfare</a:t>
            </a:r>
            <a:endParaRPr lang="en-US" sz="12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762637" y="2263645"/>
            <a:ext cx="0" cy="968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2445063" y="2818948"/>
            <a:ext cx="127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Verification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2870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19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Cost Components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237325"/>
              </p:ext>
            </p:extLst>
          </p:nvPr>
        </p:nvGraphicFramePr>
        <p:xfrm>
          <a:off x="728870" y="1041400"/>
          <a:ext cx="10790030" cy="56646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8096"/>
                <a:gridCol w="2473125"/>
                <a:gridCol w="2709909"/>
                <a:gridCol w="2628900"/>
              </a:tblGrid>
              <a:tr h="2942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 COMPONENT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 FROM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 TO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 AMOUNT (LKR)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Passport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Agent/Migrant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2,500 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Photos for </a:t>
                      </a:r>
                      <a:r>
                        <a:rPr lang="en-US" sz="1600" dirty="0" err="1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pp</a:t>
                      </a:r>
                      <a:endParaRPr lang="en-US" sz="16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Agent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Stdio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500 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Training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Agent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SLBFE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26,500 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Medical report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Agent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Medical center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7,500 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Visa fee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Agent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Saudi Embassy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5,500 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Registration fee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Agent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SLBFE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18,000 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Facilities fee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Agent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SLBFE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5,882 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Cess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Agent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SLBFE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5,000 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3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Contract registration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Agent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SLBFE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6,000 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Air ticket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Agent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Travel agent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27,500 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11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Cash advance to cover misc. transport</a:t>
                      </a:r>
                      <a:endParaRPr lang="en-US" sz="16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Agent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Migrant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25,000 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11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SUB TOTAL                   129,882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11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Lump sum</a:t>
                      </a:r>
                      <a:endParaRPr lang="en-US" sz="16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Agent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Migrant’s </a:t>
                      </a:r>
                      <a:r>
                        <a:rPr lang="en-US" sz="1600" dirty="0" smtClean="0">
                          <a:effectLst/>
                        </a:rPr>
                        <a:t>family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225,000 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Lump sum</a:t>
                      </a:r>
                      <a:endParaRPr lang="en-US" sz="16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Agent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Sub </a:t>
                      </a:r>
                      <a:r>
                        <a:rPr lang="en-US" sz="1600" dirty="0">
                          <a:effectLst/>
                        </a:rPr>
                        <a:t>agent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100,000 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Agency fee</a:t>
                      </a:r>
                      <a:endParaRPr lang="en-US" sz="16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Agent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Agent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50,000</a:t>
                      </a:r>
                    </a:p>
                  </a:txBody>
                  <a:tcPr marL="68580" marR="68580" marT="0" marB="0"/>
                </a:tc>
              </a:tr>
              <a:tr h="312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504,882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75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5125"/>
            <a:ext cx="110109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Migration cost to Saudi – </a:t>
            </a:r>
            <a:r>
              <a:rPr lang="en-US" dirty="0"/>
              <a:t>LKR 129,882 </a:t>
            </a:r>
            <a:br>
              <a:rPr lang="en-US" dirty="0"/>
            </a:br>
            <a:r>
              <a:rPr lang="en-US" sz="2800" dirty="0"/>
              <a:t>(</a:t>
            </a:r>
            <a:r>
              <a:rPr lang="en-US" sz="2800" dirty="0" smtClean="0"/>
              <a:t>Paid out by agents</a:t>
            </a:r>
            <a:r>
              <a:rPr lang="en-US" sz="2800" dirty="0"/>
              <a:t>, excluding lump sums)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767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Saudi Arabia: Reasons for hiring Sri Lankan workers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2506662"/>
            <a:ext cx="10515600" cy="4351338"/>
          </a:xfrm>
        </p:spPr>
        <p:txBody>
          <a:bodyPr/>
          <a:lstStyle/>
          <a:p>
            <a:r>
              <a:rPr lang="en-US" dirty="0" smtClean="0"/>
              <a:t>Relatively   low monthly wages (900 riyal).</a:t>
            </a:r>
          </a:p>
          <a:p>
            <a:r>
              <a:rPr lang="en-US" dirty="0" smtClean="0"/>
              <a:t>Reputation to be good caregivers for children and elders.</a:t>
            </a:r>
          </a:p>
          <a:p>
            <a:r>
              <a:rPr lang="en-US" dirty="0" smtClean="0"/>
              <a:t>Better trained than migrants from rest of South Asia.</a:t>
            </a:r>
          </a:p>
          <a:p>
            <a:r>
              <a:rPr lang="en-US" dirty="0" smtClean="0"/>
              <a:t>Established recruitment networks.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82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0" y="260032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South Korea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6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349524" y="127870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Korea</a:t>
            </a:r>
            <a:endParaRPr lang="en-US" sz="15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60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349524" y="127870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Korea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3149600" y="1331913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HRD Korea</a:t>
            </a:r>
            <a:endParaRPr lang="en-US" sz="1500" dirty="0"/>
          </a:p>
        </p:txBody>
      </p:sp>
      <p:cxnSp>
        <p:nvCxnSpPr>
          <p:cNvPr id="33" name="Straight Arrow Connector 32"/>
          <p:cNvCxnSpPr>
            <a:stCxn id="13" idx="2"/>
          </p:cNvCxnSpPr>
          <p:nvPr/>
        </p:nvCxnSpPr>
        <p:spPr>
          <a:xfrm>
            <a:off x="3619524" y="662498"/>
            <a:ext cx="0" cy="6329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984121" y="914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</a:t>
            </a:r>
            <a:endParaRPr lang="en-US" sz="12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68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599637" y="2876755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2349524" y="127870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Korea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3149600" y="1331913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HRD Korea</a:t>
            </a:r>
            <a:endParaRPr lang="en-US" sz="1500" dirty="0"/>
          </a:p>
        </p:txBody>
      </p:sp>
      <p:cxnSp>
        <p:nvCxnSpPr>
          <p:cNvPr id="33" name="Straight Arrow Connector 32"/>
          <p:cNvCxnSpPr>
            <a:stCxn id="13" idx="2"/>
          </p:cNvCxnSpPr>
          <p:nvPr/>
        </p:nvCxnSpPr>
        <p:spPr>
          <a:xfrm>
            <a:off x="3619524" y="662498"/>
            <a:ext cx="0" cy="6329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984121" y="914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</a:t>
            </a:r>
            <a:endParaRPr lang="en-US" sz="1200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4480771" y="1658456"/>
            <a:ext cx="0" cy="11749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084899" y="1672400"/>
            <a:ext cx="523220" cy="117233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General Admission  &amp;  worker details</a:t>
            </a:r>
            <a:endParaRPr lang="en-US" sz="1100" dirty="0"/>
          </a:p>
        </p:txBody>
      </p:sp>
      <p:sp>
        <p:nvSpPr>
          <p:cNvPr id="78" name="TextBox 77"/>
          <p:cNvSpPr txBox="1"/>
          <p:nvPr/>
        </p:nvSpPr>
        <p:spPr>
          <a:xfrm>
            <a:off x="3556000" y="1387102"/>
            <a:ext cx="523220" cy="145763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Coordinate &amp; </a:t>
            </a:r>
          </a:p>
          <a:p>
            <a:r>
              <a:rPr lang="en-US" sz="1100" dirty="0" smtClean="0"/>
              <a:t>monitor exam</a:t>
            </a:r>
            <a:endParaRPr lang="en-US" sz="11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351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2796" y="5169310"/>
            <a:ext cx="25400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Potential Migrant</a:t>
            </a:r>
            <a:endParaRPr lang="en-US" sz="1500" dirty="0"/>
          </a:p>
        </p:txBody>
      </p:sp>
      <p:sp>
        <p:nvSpPr>
          <p:cNvPr id="12" name="Rectangle 11"/>
          <p:cNvSpPr/>
          <p:nvPr/>
        </p:nvSpPr>
        <p:spPr>
          <a:xfrm>
            <a:off x="3599637" y="2876755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2349524" y="127870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Korea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3149600" y="1331913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HRD Korea</a:t>
            </a:r>
            <a:endParaRPr lang="en-US" sz="1500" dirty="0"/>
          </a:p>
        </p:txBody>
      </p:sp>
      <p:cxnSp>
        <p:nvCxnSpPr>
          <p:cNvPr id="33" name="Straight Arrow Connector 32"/>
          <p:cNvCxnSpPr>
            <a:stCxn id="13" idx="2"/>
          </p:cNvCxnSpPr>
          <p:nvPr/>
        </p:nvCxnSpPr>
        <p:spPr>
          <a:xfrm>
            <a:off x="3619524" y="662498"/>
            <a:ext cx="0" cy="6329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984121" y="914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</a:t>
            </a:r>
            <a:endParaRPr lang="en-US" sz="1200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4480771" y="1658456"/>
            <a:ext cx="0" cy="11749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084899" y="1672400"/>
            <a:ext cx="523220" cy="117233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General Admission  &amp;  worker details</a:t>
            </a:r>
            <a:endParaRPr lang="en-US" sz="1100" dirty="0"/>
          </a:p>
        </p:txBody>
      </p:sp>
      <p:sp>
        <p:nvSpPr>
          <p:cNvPr id="78" name="TextBox 77"/>
          <p:cNvSpPr txBox="1"/>
          <p:nvPr/>
        </p:nvSpPr>
        <p:spPr>
          <a:xfrm>
            <a:off x="3556000" y="1387102"/>
            <a:ext cx="523220" cy="145763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Coordinate &amp; </a:t>
            </a:r>
          </a:p>
          <a:p>
            <a:r>
              <a:rPr lang="en-US" sz="1100" dirty="0" smtClean="0"/>
              <a:t>monitor exam</a:t>
            </a:r>
            <a:endParaRPr lang="en-US" sz="11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69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05948" y="1563756"/>
            <a:ext cx="9753600" cy="496839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Rising demand for global labor mobility, especially low-skilled labor 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endParaRPr lang="en-US" dirty="0" smtClean="0"/>
          </a:p>
          <a:p>
            <a:pPr marL="662940" lvl="2" indent="-342900">
              <a:spcBef>
                <a:spcPts val="600"/>
              </a:spcBef>
            </a:pPr>
            <a:r>
              <a:rPr lang="en-US" sz="2400" dirty="0"/>
              <a:t>An opportunity for developing countries to advance economic and social conditions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 key barrier – high migration costs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International conventions: </a:t>
            </a:r>
          </a:p>
          <a:p>
            <a:pPr lvl="2"/>
            <a:r>
              <a:rPr lang="en-US" dirty="0" smtClean="0"/>
              <a:t>Employer pay all financial cost for migrant workers. </a:t>
            </a:r>
          </a:p>
          <a:p>
            <a:pPr lvl="1"/>
            <a:r>
              <a:rPr lang="en-US" dirty="0" smtClean="0"/>
              <a:t>In reality, the less skilled, the higher out-of-pocket costs. 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Benefits of lower migration cost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Labor receiving countries: Less overstays</a:t>
            </a:r>
          </a:p>
          <a:p>
            <a:pPr lvl="1"/>
            <a:r>
              <a:rPr lang="en-US" dirty="0" smtClean="0"/>
              <a:t>Migrant workers: More earnings available to support their families’ welfare.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255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2796" y="5169310"/>
            <a:ext cx="25400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Potential Migrant</a:t>
            </a:r>
            <a:endParaRPr lang="en-US" sz="1500" dirty="0"/>
          </a:p>
        </p:txBody>
      </p:sp>
      <p:sp>
        <p:nvSpPr>
          <p:cNvPr id="12" name="Rectangle 11"/>
          <p:cNvSpPr/>
          <p:nvPr/>
        </p:nvSpPr>
        <p:spPr>
          <a:xfrm>
            <a:off x="3599637" y="2876755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2349524" y="127870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Korea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3149600" y="1331913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HRD Korea</a:t>
            </a:r>
            <a:endParaRPr lang="en-US" sz="1500" dirty="0"/>
          </a:p>
        </p:txBody>
      </p:sp>
      <p:cxnSp>
        <p:nvCxnSpPr>
          <p:cNvPr id="33" name="Straight Arrow Connector 32"/>
          <p:cNvCxnSpPr>
            <a:stCxn id="13" idx="2"/>
          </p:cNvCxnSpPr>
          <p:nvPr/>
        </p:nvCxnSpPr>
        <p:spPr>
          <a:xfrm>
            <a:off x="3619524" y="662498"/>
            <a:ext cx="0" cy="6329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984121" y="914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</a:t>
            </a:r>
            <a:endParaRPr lang="en-US" sz="1200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4480771" y="1658456"/>
            <a:ext cx="0" cy="11749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084899" y="1672400"/>
            <a:ext cx="523220" cy="117233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General Admission  &amp;  worker details</a:t>
            </a:r>
            <a:endParaRPr lang="en-US" sz="1100" dirty="0"/>
          </a:p>
        </p:txBody>
      </p:sp>
      <p:sp>
        <p:nvSpPr>
          <p:cNvPr id="78" name="TextBox 77"/>
          <p:cNvSpPr txBox="1"/>
          <p:nvPr/>
        </p:nvSpPr>
        <p:spPr>
          <a:xfrm>
            <a:off x="3556000" y="1387102"/>
            <a:ext cx="523220" cy="145763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Coordinate &amp; </a:t>
            </a:r>
          </a:p>
          <a:p>
            <a:r>
              <a:rPr lang="en-US" sz="1100" dirty="0" smtClean="0"/>
              <a:t>monitor exam</a:t>
            </a:r>
            <a:endParaRPr lang="en-US" sz="1100" dirty="0"/>
          </a:p>
        </p:txBody>
      </p:sp>
      <p:sp>
        <p:nvSpPr>
          <p:cNvPr id="91" name="Rectangle 90"/>
          <p:cNvSpPr/>
          <p:nvPr/>
        </p:nvSpPr>
        <p:spPr>
          <a:xfrm>
            <a:off x="6688368" y="6142871"/>
            <a:ext cx="205125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Pvt. language Class</a:t>
            </a:r>
            <a:endParaRPr lang="en-US" sz="1500" dirty="0"/>
          </a:p>
        </p:txBody>
      </p:sp>
      <p:cxnSp>
        <p:nvCxnSpPr>
          <p:cNvPr id="103" name="Straight Arrow Connector 102"/>
          <p:cNvCxnSpPr/>
          <p:nvPr/>
        </p:nvCxnSpPr>
        <p:spPr>
          <a:xfrm flipV="1">
            <a:off x="5691808" y="5550312"/>
            <a:ext cx="0" cy="177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rot="5400000">
            <a:off x="7850529" y="5576172"/>
            <a:ext cx="369332" cy="70114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 Training</a:t>
            </a:r>
            <a:endParaRPr lang="en-US" sz="12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5691808" y="5727412"/>
            <a:ext cx="2022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endCxn id="91" idx="0"/>
          </p:cNvCxnSpPr>
          <p:nvPr/>
        </p:nvCxnSpPr>
        <p:spPr>
          <a:xfrm>
            <a:off x="7713995" y="5741797"/>
            <a:ext cx="0" cy="401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55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2796" y="5169310"/>
            <a:ext cx="25400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Potential Migrant</a:t>
            </a:r>
            <a:endParaRPr lang="en-US" sz="1500" dirty="0"/>
          </a:p>
        </p:txBody>
      </p:sp>
      <p:sp>
        <p:nvSpPr>
          <p:cNvPr id="12" name="Rectangle 11"/>
          <p:cNvSpPr/>
          <p:nvPr/>
        </p:nvSpPr>
        <p:spPr>
          <a:xfrm>
            <a:off x="3599637" y="2876755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2349524" y="127870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Korea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3149600" y="1331913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HRD Korea</a:t>
            </a:r>
            <a:endParaRPr lang="en-US" sz="1500" dirty="0"/>
          </a:p>
        </p:txBody>
      </p:sp>
      <p:cxnSp>
        <p:nvCxnSpPr>
          <p:cNvPr id="33" name="Straight Arrow Connector 32"/>
          <p:cNvCxnSpPr>
            <a:stCxn id="13" idx="2"/>
          </p:cNvCxnSpPr>
          <p:nvPr/>
        </p:nvCxnSpPr>
        <p:spPr>
          <a:xfrm>
            <a:off x="3619524" y="662498"/>
            <a:ext cx="0" cy="6329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984121" y="914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2689328" y="1764692"/>
            <a:ext cx="523220" cy="108004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Notifies Vacancies</a:t>
            </a:r>
            <a:endParaRPr lang="en-US" sz="1100" dirty="0"/>
          </a:p>
        </p:txBody>
      </p:sp>
      <p:cxnSp>
        <p:nvCxnSpPr>
          <p:cNvPr id="50" name="Straight Arrow Connector 49"/>
          <p:cNvCxnSpPr/>
          <p:nvPr/>
        </p:nvCxnSpPr>
        <p:spPr>
          <a:xfrm flipH="1" flipV="1">
            <a:off x="5662832" y="3258144"/>
            <a:ext cx="10371" cy="19369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310602" y="3246484"/>
            <a:ext cx="353943" cy="19604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   General Admission &amp; details </a:t>
            </a:r>
            <a:endParaRPr lang="en-US" sz="1100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4480771" y="1658456"/>
            <a:ext cx="0" cy="11749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084899" y="1672400"/>
            <a:ext cx="523220" cy="117233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General Admission  &amp;  worker details</a:t>
            </a:r>
            <a:endParaRPr lang="en-US" sz="1100" dirty="0"/>
          </a:p>
        </p:txBody>
      </p:sp>
      <p:sp>
        <p:nvSpPr>
          <p:cNvPr id="78" name="TextBox 77"/>
          <p:cNvSpPr txBox="1"/>
          <p:nvPr/>
        </p:nvSpPr>
        <p:spPr>
          <a:xfrm>
            <a:off x="3556000" y="1387102"/>
            <a:ext cx="523220" cy="145763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Coordinate &amp; </a:t>
            </a:r>
          </a:p>
          <a:p>
            <a:r>
              <a:rPr lang="en-US" sz="1100" dirty="0" smtClean="0"/>
              <a:t>monitor exam</a:t>
            </a:r>
            <a:endParaRPr lang="en-US" sz="1100" dirty="0"/>
          </a:p>
        </p:txBody>
      </p:sp>
      <p:sp>
        <p:nvSpPr>
          <p:cNvPr id="91" name="Rectangle 90"/>
          <p:cNvSpPr/>
          <p:nvPr/>
        </p:nvSpPr>
        <p:spPr>
          <a:xfrm>
            <a:off x="6688368" y="6142871"/>
            <a:ext cx="205125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Pvt. language Class</a:t>
            </a:r>
            <a:endParaRPr lang="en-US" sz="1500" dirty="0"/>
          </a:p>
        </p:txBody>
      </p:sp>
      <p:cxnSp>
        <p:nvCxnSpPr>
          <p:cNvPr id="103" name="Straight Arrow Connector 102"/>
          <p:cNvCxnSpPr/>
          <p:nvPr/>
        </p:nvCxnSpPr>
        <p:spPr>
          <a:xfrm flipV="1">
            <a:off x="5691808" y="5550312"/>
            <a:ext cx="0" cy="177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rot="5400000">
            <a:off x="7850529" y="5576172"/>
            <a:ext cx="369332" cy="70114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 Training</a:t>
            </a:r>
            <a:endParaRPr lang="en-US" sz="12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5699861" y="5741798"/>
            <a:ext cx="2014133" cy="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endCxn id="91" idx="0"/>
          </p:cNvCxnSpPr>
          <p:nvPr/>
        </p:nvCxnSpPr>
        <p:spPr>
          <a:xfrm>
            <a:off x="7713995" y="5741797"/>
            <a:ext cx="0" cy="401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54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2796" y="5169310"/>
            <a:ext cx="25400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Potential Migrant</a:t>
            </a:r>
            <a:endParaRPr lang="en-US" sz="1500" dirty="0"/>
          </a:p>
        </p:txBody>
      </p:sp>
      <p:sp>
        <p:nvSpPr>
          <p:cNvPr id="7" name="Rectangle 6"/>
          <p:cNvSpPr/>
          <p:nvPr/>
        </p:nvSpPr>
        <p:spPr>
          <a:xfrm>
            <a:off x="4925036" y="6163597"/>
            <a:ext cx="154964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GS Office</a:t>
            </a:r>
            <a:endParaRPr 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5140453" y="5834412"/>
            <a:ext cx="1658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GS    Report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3599637" y="2876755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2349524" y="127870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Korea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3149600" y="1331913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HRD Korea</a:t>
            </a:r>
            <a:endParaRPr lang="en-US" sz="1500" dirty="0"/>
          </a:p>
        </p:txBody>
      </p:sp>
      <p:cxnSp>
        <p:nvCxnSpPr>
          <p:cNvPr id="33" name="Straight Arrow Connector 32"/>
          <p:cNvCxnSpPr>
            <a:stCxn id="13" idx="2"/>
          </p:cNvCxnSpPr>
          <p:nvPr/>
        </p:nvCxnSpPr>
        <p:spPr>
          <a:xfrm>
            <a:off x="3619524" y="662498"/>
            <a:ext cx="0" cy="6329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984121" y="914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2689328" y="1764692"/>
            <a:ext cx="523220" cy="108004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Notifies Vacancies</a:t>
            </a:r>
            <a:endParaRPr lang="en-US" sz="1100" dirty="0"/>
          </a:p>
        </p:txBody>
      </p:sp>
      <p:cxnSp>
        <p:nvCxnSpPr>
          <p:cNvPr id="50" name="Straight Arrow Connector 49"/>
          <p:cNvCxnSpPr/>
          <p:nvPr/>
        </p:nvCxnSpPr>
        <p:spPr>
          <a:xfrm flipH="1" flipV="1">
            <a:off x="5662832" y="3258144"/>
            <a:ext cx="10371" cy="19369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310602" y="3246484"/>
            <a:ext cx="353943" cy="19604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   General Admission &amp; details </a:t>
            </a:r>
            <a:endParaRPr lang="en-US" sz="1100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4480771" y="1658456"/>
            <a:ext cx="0" cy="11749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084899" y="1672400"/>
            <a:ext cx="523220" cy="117233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General Admission  &amp;  worker details</a:t>
            </a:r>
            <a:endParaRPr lang="en-US" sz="1100" dirty="0"/>
          </a:p>
        </p:txBody>
      </p:sp>
      <p:sp>
        <p:nvSpPr>
          <p:cNvPr id="78" name="TextBox 77"/>
          <p:cNvSpPr txBox="1"/>
          <p:nvPr/>
        </p:nvSpPr>
        <p:spPr>
          <a:xfrm>
            <a:off x="3556000" y="1387102"/>
            <a:ext cx="523220" cy="145763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Coordinate &amp; </a:t>
            </a:r>
          </a:p>
          <a:p>
            <a:r>
              <a:rPr lang="en-US" sz="1100" dirty="0" smtClean="0"/>
              <a:t>monitor exam</a:t>
            </a:r>
            <a:endParaRPr lang="en-US" sz="1100" dirty="0"/>
          </a:p>
        </p:txBody>
      </p:sp>
      <p:sp>
        <p:nvSpPr>
          <p:cNvPr id="81" name="TextBox 80"/>
          <p:cNvSpPr txBox="1"/>
          <p:nvPr/>
        </p:nvSpPr>
        <p:spPr>
          <a:xfrm>
            <a:off x="4823437" y="3195946"/>
            <a:ext cx="353943" cy="20253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050" dirty="0" smtClean="0"/>
              <a:t>   </a:t>
            </a:r>
            <a:r>
              <a:rPr lang="en-US" sz="1100" dirty="0" smtClean="0"/>
              <a:t>Selection of  potential workers</a:t>
            </a:r>
            <a:endParaRPr lang="en-US" sz="1100" dirty="0"/>
          </a:p>
        </p:txBody>
      </p:sp>
      <p:sp>
        <p:nvSpPr>
          <p:cNvPr id="91" name="Rectangle 90"/>
          <p:cNvSpPr/>
          <p:nvPr/>
        </p:nvSpPr>
        <p:spPr>
          <a:xfrm>
            <a:off x="6688368" y="6142871"/>
            <a:ext cx="205125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Pvt. language Class</a:t>
            </a:r>
            <a:endParaRPr lang="en-US" sz="1500" dirty="0"/>
          </a:p>
        </p:txBody>
      </p:sp>
      <p:cxnSp>
        <p:nvCxnSpPr>
          <p:cNvPr id="103" name="Straight Arrow Connector 102"/>
          <p:cNvCxnSpPr/>
          <p:nvPr/>
        </p:nvCxnSpPr>
        <p:spPr>
          <a:xfrm flipV="1">
            <a:off x="5691808" y="5550312"/>
            <a:ext cx="0" cy="177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rot="5400000">
            <a:off x="7850529" y="5576172"/>
            <a:ext cx="369332" cy="70114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 Training</a:t>
            </a:r>
            <a:endParaRPr lang="en-US" sz="1200" dirty="0"/>
          </a:p>
        </p:txBody>
      </p:sp>
      <p:sp>
        <p:nvSpPr>
          <p:cNvPr id="107" name="Rectangle 106"/>
          <p:cNvSpPr/>
          <p:nvPr/>
        </p:nvSpPr>
        <p:spPr>
          <a:xfrm>
            <a:off x="2716979" y="6163597"/>
            <a:ext cx="187674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Medical Centre</a:t>
            </a:r>
            <a:endParaRPr lang="en-US" sz="15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879239" y="5767467"/>
            <a:ext cx="1199981" cy="270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Medical     Report</a:t>
            </a:r>
            <a:endParaRPr lang="en-US" sz="1100" dirty="0"/>
          </a:p>
        </p:txBody>
      </p:sp>
      <p:sp>
        <p:nvSpPr>
          <p:cNvPr id="117" name="Rectangle 116"/>
          <p:cNvSpPr/>
          <p:nvPr/>
        </p:nvSpPr>
        <p:spPr>
          <a:xfrm>
            <a:off x="101600" y="6163597"/>
            <a:ext cx="2400919" cy="381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D.I.E</a:t>
            </a:r>
            <a:endParaRPr lang="en-US" sz="1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724941" y="5741798"/>
            <a:ext cx="751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Passport</a:t>
            </a:r>
            <a:endParaRPr lang="en-US" sz="1200" dirty="0"/>
          </a:p>
        </p:txBody>
      </p:sp>
      <p:sp>
        <p:nvSpPr>
          <p:cNvPr id="123" name="Rectangle 122"/>
          <p:cNvSpPr/>
          <p:nvPr/>
        </p:nvSpPr>
        <p:spPr>
          <a:xfrm>
            <a:off x="8923716" y="614696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Police</a:t>
            </a:r>
            <a:endParaRPr lang="en-US" sz="1500" dirty="0"/>
          </a:p>
        </p:txBody>
      </p:sp>
      <p:sp>
        <p:nvSpPr>
          <p:cNvPr id="127" name="TextBox 126"/>
          <p:cNvSpPr txBox="1"/>
          <p:nvPr/>
        </p:nvSpPr>
        <p:spPr>
          <a:xfrm>
            <a:off x="9489072" y="5784234"/>
            <a:ext cx="15021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    CID      Report</a:t>
            </a:r>
            <a:endParaRPr lang="en-US" sz="1050" dirty="0"/>
          </a:p>
        </p:txBody>
      </p:sp>
      <p:sp>
        <p:nvSpPr>
          <p:cNvPr id="137" name="Rectangle 136"/>
          <p:cNvSpPr/>
          <p:nvPr/>
        </p:nvSpPr>
        <p:spPr>
          <a:xfrm>
            <a:off x="10600075" y="616359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Lawyer</a:t>
            </a:r>
            <a:endParaRPr lang="en-US" sz="1500" dirty="0"/>
          </a:p>
        </p:txBody>
      </p:sp>
      <p:sp>
        <p:nvSpPr>
          <p:cNvPr id="142" name="TextBox 141"/>
          <p:cNvSpPr txBox="1"/>
          <p:nvPr/>
        </p:nvSpPr>
        <p:spPr>
          <a:xfrm>
            <a:off x="10769600" y="5813232"/>
            <a:ext cx="2091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Attesting bond</a:t>
            </a:r>
            <a:endParaRPr lang="en-US" sz="11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1476013" y="5727412"/>
            <a:ext cx="99727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1476012" y="5727413"/>
            <a:ext cx="0" cy="43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>
            <a:off x="10007600" y="5727413"/>
            <a:ext cx="1477" cy="43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>
            <a:off x="11430000" y="5727412"/>
            <a:ext cx="0" cy="398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/>
          <p:cNvCxnSpPr/>
          <p:nvPr/>
        </p:nvCxnSpPr>
        <p:spPr>
          <a:xfrm>
            <a:off x="3556000" y="5727412"/>
            <a:ext cx="0" cy="458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endCxn id="91" idx="0"/>
          </p:cNvCxnSpPr>
          <p:nvPr/>
        </p:nvCxnSpPr>
        <p:spPr>
          <a:xfrm>
            <a:off x="7713995" y="5741797"/>
            <a:ext cx="0" cy="401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/>
          <p:cNvCxnSpPr>
            <a:endCxn id="7" idx="0"/>
          </p:cNvCxnSpPr>
          <p:nvPr/>
        </p:nvCxnSpPr>
        <p:spPr>
          <a:xfrm>
            <a:off x="5689601" y="5727413"/>
            <a:ext cx="10260" cy="436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09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2796" y="5169310"/>
            <a:ext cx="25400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Potential Migrant</a:t>
            </a:r>
            <a:endParaRPr lang="en-US" sz="1500" dirty="0"/>
          </a:p>
        </p:txBody>
      </p:sp>
      <p:sp>
        <p:nvSpPr>
          <p:cNvPr id="7" name="Rectangle 6"/>
          <p:cNvSpPr/>
          <p:nvPr/>
        </p:nvSpPr>
        <p:spPr>
          <a:xfrm>
            <a:off x="4925036" y="6163597"/>
            <a:ext cx="154964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GS Office</a:t>
            </a:r>
            <a:endParaRPr 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5140453" y="5834412"/>
            <a:ext cx="1658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GS    Report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3599637" y="2876755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2349524" y="127870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Korea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3149600" y="1331913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HRD Korea</a:t>
            </a:r>
            <a:endParaRPr lang="en-US" sz="1500" dirty="0"/>
          </a:p>
        </p:txBody>
      </p:sp>
      <p:cxnSp>
        <p:nvCxnSpPr>
          <p:cNvPr id="33" name="Straight Arrow Connector 32"/>
          <p:cNvCxnSpPr>
            <a:stCxn id="13" idx="2"/>
          </p:cNvCxnSpPr>
          <p:nvPr/>
        </p:nvCxnSpPr>
        <p:spPr>
          <a:xfrm>
            <a:off x="3619524" y="662498"/>
            <a:ext cx="0" cy="6329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984121" y="914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2689328" y="1764692"/>
            <a:ext cx="523220" cy="108004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Notifies Vacancies</a:t>
            </a:r>
            <a:endParaRPr lang="en-US" sz="1100" dirty="0"/>
          </a:p>
        </p:txBody>
      </p:sp>
      <p:cxnSp>
        <p:nvCxnSpPr>
          <p:cNvPr id="50" name="Straight Arrow Connector 49"/>
          <p:cNvCxnSpPr/>
          <p:nvPr/>
        </p:nvCxnSpPr>
        <p:spPr>
          <a:xfrm flipH="1" flipV="1">
            <a:off x="5662832" y="3258144"/>
            <a:ext cx="10371" cy="19369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310602" y="3246484"/>
            <a:ext cx="353943" cy="19604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   General Admission &amp; details </a:t>
            </a:r>
            <a:endParaRPr lang="en-US" sz="1100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4480771" y="1658456"/>
            <a:ext cx="0" cy="11749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084899" y="1672400"/>
            <a:ext cx="523220" cy="117233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General Admission  &amp;  worker details</a:t>
            </a:r>
            <a:endParaRPr lang="en-US" sz="1100" dirty="0"/>
          </a:p>
        </p:txBody>
      </p:sp>
      <p:sp>
        <p:nvSpPr>
          <p:cNvPr id="78" name="TextBox 77"/>
          <p:cNvSpPr txBox="1"/>
          <p:nvPr/>
        </p:nvSpPr>
        <p:spPr>
          <a:xfrm>
            <a:off x="3556000" y="1387102"/>
            <a:ext cx="523220" cy="145763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Coordinate &amp; </a:t>
            </a:r>
          </a:p>
          <a:p>
            <a:r>
              <a:rPr lang="en-US" sz="1100" dirty="0" smtClean="0"/>
              <a:t>monitor exam</a:t>
            </a:r>
            <a:endParaRPr lang="en-US" sz="1100" dirty="0"/>
          </a:p>
        </p:txBody>
      </p:sp>
      <p:sp>
        <p:nvSpPr>
          <p:cNvPr id="81" name="TextBox 80"/>
          <p:cNvSpPr txBox="1"/>
          <p:nvPr/>
        </p:nvSpPr>
        <p:spPr>
          <a:xfrm>
            <a:off x="4823437" y="3195946"/>
            <a:ext cx="353943" cy="20253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050" dirty="0" smtClean="0"/>
              <a:t>   </a:t>
            </a:r>
            <a:r>
              <a:rPr lang="en-US" sz="1100" dirty="0" smtClean="0"/>
              <a:t>Selection of  potential workers</a:t>
            </a:r>
            <a:endParaRPr lang="en-US" sz="1100" dirty="0"/>
          </a:p>
        </p:txBody>
      </p:sp>
      <p:sp>
        <p:nvSpPr>
          <p:cNvPr id="89" name="TextBox 88"/>
          <p:cNvSpPr txBox="1"/>
          <p:nvPr/>
        </p:nvSpPr>
        <p:spPr>
          <a:xfrm>
            <a:off x="6292050" y="3323699"/>
            <a:ext cx="353943" cy="187004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050" dirty="0" smtClean="0"/>
              <a:t>   </a:t>
            </a:r>
            <a:r>
              <a:rPr lang="en-US" sz="1100" dirty="0" smtClean="0"/>
              <a:t>Training     of      workers</a:t>
            </a:r>
            <a:endParaRPr lang="en-US" sz="1100" dirty="0"/>
          </a:p>
        </p:txBody>
      </p:sp>
      <p:sp>
        <p:nvSpPr>
          <p:cNvPr id="91" name="Rectangle 90"/>
          <p:cNvSpPr/>
          <p:nvPr/>
        </p:nvSpPr>
        <p:spPr>
          <a:xfrm>
            <a:off x="6688368" y="6142871"/>
            <a:ext cx="205125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Pvt. language Class</a:t>
            </a:r>
            <a:endParaRPr lang="en-US" sz="1500" dirty="0"/>
          </a:p>
        </p:txBody>
      </p:sp>
      <p:cxnSp>
        <p:nvCxnSpPr>
          <p:cNvPr id="103" name="Straight Arrow Connector 102"/>
          <p:cNvCxnSpPr/>
          <p:nvPr/>
        </p:nvCxnSpPr>
        <p:spPr>
          <a:xfrm flipV="1">
            <a:off x="5691808" y="5550312"/>
            <a:ext cx="0" cy="177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rot="5400000">
            <a:off x="7850529" y="5576172"/>
            <a:ext cx="369332" cy="70114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 Training</a:t>
            </a:r>
            <a:endParaRPr lang="en-US" sz="1200" dirty="0"/>
          </a:p>
        </p:txBody>
      </p:sp>
      <p:sp>
        <p:nvSpPr>
          <p:cNvPr id="107" name="Rectangle 106"/>
          <p:cNvSpPr/>
          <p:nvPr/>
        </p:nvSpPr>
        <p:spPr>
          <a:xfrm>
            <a:off x="2716979" y="6163597"/>
            <a:ext cx="187674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Medical Centre</a:t>
            </a:r>
            <a:endParaRPr lang="en-US" sz="15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879239" y="5767467"/>
            <a:ext cx="1199981" cy="270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Medical     Report</a:t>
            </a:r>
            <a:endParaRPr lang="en-US" sz="1100" dirty="0"/>
          </a:p>
        </p:txBody>
      </p:sp>
      <p:sp>
        <p:nvSpPr>
          <p:cNvPr id="117" name="Rectangle 116"/>
          <p:cNvSpPr/>
          <p:nvPr/>
        </p:nvSpPr>
        <p:spPr>
          <a:xfrm>
            <a:off x="101600" y="6163597"/>
            <a:ext cx="2400919" cy="381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D.I.E</a:t>
            </a:r>
            <a:endParaRPr lang="en-US" sz="1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724941" y="5741798"/>
            <a:ext cx="751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Passport</a:t>
            </a:r>
            <a:endParaRPr lang="en-US" sz="1200" dirty="0"/>
          </a:p>
        </p:txBody>
      </p:sp>
      <p:sp>
        <p:nvSpPr>
          <p:cNvPr id="123" name="Rectangle 122"/>
          <p:cNvSpPr/>
          <p:nvPr/>
        </p:nvSpPr>
        <p:spPr>
          <a:xfrm>
            <a:off x="8923716" y="614696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Police</a:t>
            </a:r>
            <a:endParaRPr lang="en-US" sz="1500" dirty="0"/>
          </a:p>
        </p:txBody>
      </p:sp>
      <p:sp>
        <p:nvSpPr>
          <p:cNvPr id="127" name="TextBox 126"/>
          <p:cNvSpPr txBox="1"/>
          <p:nvPr/>
        </p:nvSpPr>
        <p:spPr>
          <a:xfrm>
            <a:off x="9489072" y="5784234"/>
            <a:ext cx="15021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    CID      Report</a:t>
            </a:r>
            <a:endParaRPr lang="en-US" sz="1050" dirty="0"/>
          </a:p>
        </p:txBody>
      </p:sp>
      <p:sp>
        <p:nvSpPr>
          <p:cNvPr id="137" name="Rectangle 136"/>
          <p:cNvSpPr/>
          <p:nvPr/>
        </p:nvSpPr>
        <p:spPr>
          <a:xfrm>
            <a:off x="10600075" y="616359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Lawyer</a:t>
            </a:r>
            <a:endParaRPr lang="en-US" sz="1500" dirty="0"/>
          </a:p>
        </p:txBody>
      </p:sp>
      <p:sp>
        <p:nvSpPr>
          <p:cNvPr id="142" name="TextBox 141"/>
          <p:cNvSpPr txBox="1"/>
          <p:nvPr/>
        </p:nvSpPr>
        <p:spPr>
          <a:xfrm>
            <a:off x="10769600" y="5813232"/>
            <a:ext cx="2091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Attesting bond</a:t>
            </a:r>
            <a:endParaRPr lang="en-US" sz="11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1476013" y="5727412"/>
            <a:ext cx="99727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1476012" y="5727413"/>
            <a:ext cx="0" cy="43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>
            <a:off x="10007600" y="5727413"/>
            <a:ext cx="1477" cy="43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>
            <a:off x="11430000" y="5727412"/>
            <a:ext cx="0" cy="398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/>
          <p:cNvCxnSpPr/>
          <p:nvPr/>
        </p:nvCxnSpPr>
        <p:spPr>
          <a:xfrm>
            <a:off x="3556000" y="5727412"/>
            <a:ext cx="0" cy="458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endCxn id="91" idx="0"/>
          </p:cNvCxnSpPr>
          <p:nvPr/>
        </p:nvCxnSpPr>
        <p:spPr>
          <a:xfrm>
            <a:off x="7713995" y="5741797"/>
            <a:ext cx="0" cy="401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/>
          <p:cNvCxnSpPr>
            <a:endCxn id="7" idx="0"/>
          </p:cNvCxnSpPr>
          <p:nvPr/>
        </p:nvCxnSpPr>
        <p:spPr>
          <a:xfrm>
            <a:off x="5689601" y="5727413"/>
            <a:ext cx="10260" cy="436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19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2796" y="5169310"/>
            <a:ext cx="25400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Potential Migrant</a:t>
            </a:r>
            <a:endParaRPr lang="en-US" sz="1500" dirty="0"/>
          </a:p>
        </p:txBody>
      </p:sp>
      <p:sp>
        <p:nvSpPr>
          <p:cNvPr id="7" name="Rectangle 6"/>
          <p:cNvSpPr/>
          <p:nvPr/>
        </p:nvSpPr>
        <p:spPr>
          <a:xfrm>
            <a:off x="4925036" y="6163597"/>
            <a:ext cx="154964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GS Office</a:t>
            </a:r>
            <a:endParaRPr 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5140453" y="5834412"/>
            <a:ext cx="1658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GS    Report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3599637" y="2876755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2349524" y="127870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Korea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3149600" y="1331913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HRD Korea</a:t>
            </a:r>
            <a:endParaRPr lang="en-US" sz="1500" dirty="0"/>
          </a:p>
        </p:txBody>
      </p:sp>
      <p:sp>
        <p:nvSpPr>
          <p:cNvPr id="15" name="Rectangle 14"/>
          <p:cNvSpPr/>
          <p:nvPr/>
        </p:nvSpPr>
        <p:spPr>
          <a:xfrm>
            <a:off x="7486853" y="1311017"/>
            <a:ext cx="1723503" cy="419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Immigration</a:t>
            </a:r>
            <a:endParaRPr lang="en-US" sz="1500" dirty="0"/>
          </a:p>
        </p:txBody>
      </p:sp>
      <p:cxnSp>
        <p:nvCxnSpPr>
          <p:cNvPr id="33" name="Straight Arrow Connector 32"/>
          <p:cNvCxnSpPr>
            <a:stCxn id="13" idx="2"/>
          </p:cNvCxnSpPr>
          <p:nvPr/>
        </p:nvCxnSpPr>
        <p:spPr>
          <a:xfrm>
            <a:off x="3619524" y="662498"/>
            <a:ext cx="0" cy="6329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984121" y="914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5978625" y="96579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Selection  of workers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2689328" y="1764692"/>
            <a:ext cx="523220" cy="108004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Notifies Vacancies</a:t>
            </a:r>
            <a:endParaRPr lang="en-US" sz="1100" dirty="0"/>
          </a:p>
        </p:txBody>
      </p:sp>
      <p:cxnSp>
        <p:nvCxnSpPr>
          <p:cNvPr id="50" name="Straight Arrow Connector 49"/>
          <p:cNvCxnSpPr/>
          <p:nvPr/>
        </p:nvCxnSpPr>
        <p:spPr>
          <a:xfrm flipH="1" flipV="1">
            <a:off x="5662832" y="3258144"/>
            <a:ext cx="10371" cy="19369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310602" y="3246484"/>
            <a:ext cx="353943" cy="19604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   General Admission &amp; details </a:t>
            </a:r>
            <a:endParaRPr lang="en-US" sz="1100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4480771" y="1658456"/>
            <a:ext cx="0" cy="11749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084899" y="1672400"/>
            <a:ext cx="523220" cy="117233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General Admission  &amp;  worker details</a:t>
            </a:r>
            <a:endParaRPr lang="en-US" sz="1100" dirty="0"/>
          </a:p>
        </p:txBody>
      </p:sp>
      <p:sp>
        <p:nvSpPr>
          <p:cNvPr id="78" name="TextBox 77"/>
          <p:cNvSpPr txBox="1"/>
          <p:nvPr/>
        </p:nvSpPr>
        <p:spPr>
          <a:xfrm>
            <a:off x="3556000" y="1387102"/>
            <a:ext cx="523220" cy="145763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Coordinate &amp; </a:t>
            </a:r>
          </a:p>
          <a:p>
            <a:r>
              <a:rPr lang="en-US" sz="1100" dirty="0" smtClean="0"/>
              <a:t>monitor exam</a:t>
            </a:r>
            <a:endParaRPr lang="en-US" sz="1100" dirty="0"/>
          </a:p>
        </p:txBody>
      </p:sp>
      <p:sp>
        <p:nvSpPr>
          <p:cNvPr id="81" name="TextBox 80"/>
          <p:cNvSpPr txBox="1"/>
          <p:nvPr/>
        </p:nvSpPr>
        <p:spPr>
          <a:xfrm>
            <a:off x="4823437" y="3195946"/>
            <a:ext cx="353943" cy="20253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050" dirty="0" smtClean="0"/>
              <a:t>   </a:t>
            </a:r>
            <a:r>
              <a:rPr lang="en-US" sz="1100" dirty="0" smtClean="0"/>
              <a:t>Selection of  potential workers</a:t>
            </a:r>
            <a:endParaRPr lang="en-US" sz="1100" dirty="0"/>
          </a:p>
        </p:txBody>
      </p:sp>
      <p:sp>
        <p:nvSpPr>
          <p:cNvPr id="89" name="TextBox 88"/>
          <p:cNvSpPr txBox="1"/>
          <p:nvPr/>
        </p:nvSpPr>
        <p:spPr>
          <a:xfrm>
            <a:off x="6292050" y="3323699"/>
            <a:ext cx="353943" cy="187004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050" dirty="0" smtClean="0"/>
              <a:t>   </a:t>
            </a:r>
            <a:r>
              <a:rPr lang="en-US" sz="1100" dirty="0" smtClean="0"/>
              <a:t>Training     of      workers</a:t>
            </a:r>
            <a:endParaRPr lang="en-US" sz="1100" dirty="0"/>
          </a:p>
        </p:txBody>
      </p:sp>
      <p:sp>
        <p:nvSpPr>
          <p:cNvPr id="91" name="Rectangle 90"/>
          <p:cNvSpPr/>
          <p:nvPr/>
        </p:nvSpPr>
        <p:spPr>
          <a:xfrm>
            <a:off x="6688368" y="6142871"/>
            <a:ext cx="205125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Pvt. language Class</a:t>
            </a:r>
            <a:endParaRPr lang="en-US" sz="1500" dirty="0"/>
          </a:p>
        </p:txBody>
      </p:sp>
      <p:cxnSp>
        <p:nvCxnSpPr>
          <p:cNvPr id="103" name="Straight Arrow Connector 102"/>
          <p:cNvCxnSpPr/>
          <p:nvPr/>
        </p:nvCxnSpPr>
        <p:spPr>
          <a:xfrm flipV="1">
            <a:off x="5691808" y="5550312"/>
            <a:ext cx="0" cy="177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rot="5400000">
            <a:off x="7850529" y="5576172"/>
            <a:ext cx="369332" cy="70114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 Training</a:t>
            </a:r>
            <a:endParaRPr lang="en-US" sz="1200" dirty="0"/>
          </a:p>
        </p:txBody>
      </p:sp>
      <p:sp>
        <p:nvSpPr>
          <p:cNvPr id="107" name="Rectangle 106"/>
          <p:cNvSpPr/>
          <p:nvPr/>
        </p:nvSpPr>
        <p:spPr>
          <a:xfrm>
            <a:off x="2716979" y="6163597"/>
            <a:ext cx="187674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Medical Centre</a:t>
            </a:r>
            <a:endParaRPr lang="en-US" sz="15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879239" y="5767467"/>
            <a:ext cx="1199981" cy="270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Medical     Report</a:t>
            </a:r>
            <a:endParaRPr lang="en-US" sz="1100" dirty="0"/>
          </a:p>
        </p:txBody>
      </p:sp>
      <p:sp>
        <p:nvSpPr>
          <p:cNvPr id="117" name="Rectangle 116"/>
          <p:cNvSpPr/>
          <p:nvPr/>
        </p:nvSpPr>
        <p:spPr>
          <a:xfrm>
            <a:off x="101600" y="6163597"/>
            <a:ext cx="2400919" cy="381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D.I.E</a:t>
            </a:r>
            <a:endParaRPr lang="en-US" sz="1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724941" y="5741798"/>
            <a:ext cx="751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Passport</a:t>
            </a:r>
            <a:endParaRPr lang="en-US" sz="1200" dirty="0"/>
          </a:p>
        </p:txBody>
      </p:sp>
      <p:sp>
        <p:nvSpPr>
          <p:cNvPr id="123" name="Rectangle 122"/>
          <p:cNvSpPr/>
          <p:nvPr/>
        </p:nvSpPr>
        <p:spPr>
          <a:xfrm>
            <a:off x="8923716" y="614696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Police</a:t>
            </a:r>
            <a:endParaRPr lang="en-US" sz="1500" dirty="0"/>
          </a:p>
        </p:txBody>
      </p:sp>
      <p:sp>
        <p:nvSpPr>
          <p:cNvPr id="127" name="TextBox 126"/>
          <p:cNvSpPr txBox="1"/>
          <p:nvPr/>
        </p:nvSpPr>
        <p:spPr>
          <a:xfrm>
            <a:off x="9489072" y="5784234"/>
            <a:ext cx="15021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    CID      Report</a:t>
            </a:r>
            <a:endParaRPr lang="en-US" sz="1050" dirty="0"/>
          </a:p>
        </p:txBody>
      </p:sp>
      <p:sp>
        <p:nvSpPr>
          <p:cNvPr id="137" name="Rectangle 136"/>
          <p:cNvSpPr/>
          <p:nvPr/>
        </p:nvSpPr>
        <p:spPr>
          <a:xfrm>
            <a:off x="10600075" y="616359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Lawyer</a:t>
            </a:r>
            <a:endParaRPr lang="en-US" sz="1500" dirty="0"/>
          </a:p>
        </p:txBody>
      </p:sp>
      <p:sp>
        <p:nvSpPr>
          <p:cNvPr id="142" name="TextBox 141"/>
          <p:cNvSpPr txBox="1"/>
          <p:nvPr/>
        </p:nvSpPr>
        <p:spPr>
          <a:xfrm>
            <a:off x="10769600" y="5813232"/>
            <a:ext cx="2091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Attesting bond</a:t>
            </a:r>
            <a:endParaRPr lang="en-US" sz="11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1476013" y="5727412"/>
            <a:ext cx="99727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1476012" y="5727413"/>
            <a:ext cx="0" cy="43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>
            <a:off x="10007600" y="5727413"/>
            <a:ext cx="1477" cy="43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>
            <a:off x="11430000" y="5727412"/>
            <a:ext cx="0" cy="398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/>
          <p:cNvCxnSpPr/>
          <p:nvPr/>
        </p:nvCxnSpPr>
        <p:spPr>
          <a:xfrm>
            <a:off x="3556000" y="5727412"/>
            <a:ext cx="0" cy="458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endCxn id="91" idx="0"/>
          </p:cNvCxnSpPr>
          <p:nvPr/>
        </p:nvCxnSpPr>
        <p:spPr>
          <a:xfrm>
            <a:off x="7713995" y="5741797"/>
            <a:ext cx="0" cy="401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/>
          <p:cNvCxnSpPr>
            <a:endCxn id="7" idx="0"/>
          </p:cNvCxnSpPr>
          <p:nvPr/>
        </p:nvCxnSpPr>
        <p:spPr>
          <a:xfrm>
            <a:off x="5689601" y="5727413"/>
            <a:ext cx="10260" cy="436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14" idx="3"/>
            <a:endCxn id="15" idx="1"/>
          </p:cNvCxnSpPr>
          <p:nvPr/>
        </p:nvCxnSpPr>
        <p:spPr>
          <a:xfrm flipV="1">
            <a:off x="5689601" y="1520567"/>
            <a:ext cx="1797252" cy="1846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0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2796" y="5169310"/>
            <a:ext cx="25400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Potential Migrant</a:t>
            </a:r>
            <a:endParaRPr lang="en-US" sz="1500" dirty="0"/>
          </a:p>
        </p:txBody>
      </p:sp>
      <p:sp>
        <p:nvSpPr>
          <p:cNvPr id="7" name="Rectangle 6"/>
          <p:cNvSpPr/>
          <p:nvPr/>
        </p:nvSpPr>
        <p:spPr>
          <a:xfrm>
            <a:off x="4925036" y="6163597"/>
            <a:ext cx="154964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GS Office</a:t>
            </a:r>
            <a:endParaRPr 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5140453" y="5834412"/>
            <a:ext cx="1658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GS    Report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3599637" y="2876755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2349524" y="127870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Korea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3149600" y="1331913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HRD Korea</a:t>
            </a:r>
            <a:endParaRPr lang="en-US" sz="1500" dirty="0"/>
          </a:p>
        </p:txBody>
      </p:sp>
      <p:sp>
        <p:nvSpPr>
          <p:cNvPr id="15" name="Rectangle 14"/>
          <p:cNvSpPr/>
          <p:nvPr/>
        </p:nvSpPr>
        <p:spPr>
          <a:xfrm>
            <a:off x="7486853" y="1311017"/>
            <a:ext cx="1723503" cy="419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Immigration</a:t>
            </a:r>
            <a:endParaRPr lang="en-US" sz="1500" dirty="0"/>
          </a:p>
        </p:txBody>
      </p:sp>
      <p:cxnSp>
        <p:nvCxnSpPr>
          <p:cNvPr id="33" name="Straight Arrow Connector 32"/>
          <p:cNvCxnSpPr>
            <a:stCxn id="13" idx="2"/>
          </p:cNvCxnSpPr>
          <p:nvPr/>
        </p:nvCxnSpPr>
        <p:spPr>
          <a:xfrm>
            <a:off x="3619524" y="662498"/>
            <a:ext cx="0" cy="6329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984121" y="914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5978625" y="96579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Selection  of workers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2689328" y="1764692"/>
            <a:ext cx="523220" cy="108004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Notifies Vacancies</a:t>
            </a:r>
            <a:endParaRPr lang="en-US" sz="1100" dirty="0"/>
          </a:p>
        </p:txBody>
      </p:sp>
      <p:cxnSp>
        <p:nvCxnSpPr>
          <p:cNvPr id="50" name="Straight Arrow Connector 49"/>
          <p:cNvCxnSpPr/>
          <p:nvPr/>
        </p:nvCxnSpPr>
        <p:spPr>
          <a:xfrm flipH="1" flipV="1">
            <a:off x="5662832" y="3258144"/>
            <a:ext cx="10371" cy="19369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310602" y="3246484"/>
            <a:ext cx="353943" cy="19604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   General Admission &amp; details </a:t>
            </a:r>
            <a:endParaRPr lang="en-US" sz="1100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4480771" y="1658456"/>
            <a:ext cx="0" cy="11749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084899" y="1672400"/>
            <a:ext cx="523220" cy="117233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General Admission  &amp;  worker details</a:t>
            </a:r>
            <a:endParaRPr lang="en-US" sz="1100" dirty="0"/>
          </a:p>
        </p:txBody>
      </p:sp>
      <p:sp>
        <p:nvSpPr>
          <p:cNvPr id="65" name="Rectangle 64"/>
          <p:cNvSpPr/>
          <p:nvPr/>
        </p:nvSpPr>
        <p:spPr>
          <a:xfrm>
            <a:off x="7913906" y="2855609"/>
            <a:ext cx="1422045" cy="423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Korean Embassy</a:t>
            </a:r>
            <a:endParaRPr lang="en-US" sz="1500" dirty="0"/>
          </a:p>
        </p:txBody>
      </p:sp>
      <p:sp>
        <p:nvSpPr>
          <p:cNvPr id="78" name="TextBox 77"/>
          <p:cNvSpPr txBox="1"/>
          <p:nvPr/>
        </p:nvSpPr>
        <p:spPr>
          <a:xfrm>
            <a:off x="3556000" y="1387102"/>
            <a:ext cx="523220" cy="145763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Coordinate &amp; </a:t>
            </a:r>
          </a:p>
          <a:p>
            <a:r>
              <a:rPr lang="en-US" sz="1100" dirty="0" smtClean="0"/>
              <a:t>monitor exam</a:t>
            </a:r>
            <a:endParaRPr lang="en-US" sz="1100" dirty="0"/>
          </a:p>
        </p:txBody>
      </p:sp>
      <p:sp>
        <p:nvSpPr>
          <p:cNvPr id="81" name="TextBox 80"/>
          <p:cNvSpPr txBox="1"/>
          <p:nvPr/>
        </p:nvSpPr>
        <p:spPr>
          <a:xfrm>
            <a:off x="4823437" y="3195946"/>
            <a:ext cx="353943" cy="20253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050" dirty="0" smtClean="0"/>
              <a:t>   </a:t>
            </a:r>
            <a:r>
              <a:rPr lang="en-US" sz="1100" dirty="0" smtClean="0"/>
              <a:t>Selection of  potential workers</a:t>
            </a:r>
            <a:endParaRPr lang="en-US" sz="1100" dirty="0"/>
          </a:p>
        </p:txBody>
      </p:sp>
      <p:sp>
        <p:nvSpPr>
          <p:cNvPr id="89" name="TextBox 88"/>
          <p:cNvSpPr txBox="1"/>
          <p:nvPr/>
        </p:nvSpPr>
        <p:spPr>
          <a:xfrm>
            <a:off x="6292050" y="3323699"/>
            <a:ext cx="353943" cy="187004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050" dirty="0" smtClean="0"/>
              <a:t>   </a:t>
            </a:r>
            <a:r>
              <a:rPr lang="en-US" sz="1100" dirty="0" smtClean="0"/>
              <a:t>Training     of      workers</a:t>
            </a:r>
            <a:endParaRPr lang="en-US" sz="1100" dirty="0"/>
          </a:p>
        </p:txBody>
      </p:sp>
      <p:sp>
        <p:nvSpPr>
          <p:cNvPr id="91" name="Rectangle 90"/>
          <p:cNvSpPr/>
          <p:nvPr/>
        </p:nvSpPr>
        <p:spPr>
          <a:xfrm>
            <a:off x="6688368" y="6142871"/>
            <a:ext cx="205125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Pvt. language Class</a:t>
            </a:r>
            <a:endParaRPr lang="en-US" sz="1500" dirty="0"/>
          </a:p>
        </p:txBody>
      </p:sp>
      <p:cxnSp>
        <p:nvCxnSpPr>
          <p:cNvPr id="103" name="Straight Arrow Connector 102"/>
          <p:cNvCxnSpPr/>
          <p:nvPr/>
        </p:nvCxnSpPr>
        <p:spPr>
          <a:xfrm flipV="1">
            <a:off x="5691808" y="5550312"/>
            <a:ext cx="0" cy="177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rot="5400000">
            <a:off x="7850529" y="5576172"/>
            <a:ext cx="369332" cy="70114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 Training</a:t>
            </a:r>
            <a:endParaRPr lang="en-US" sz="1200" dirty="0"/>
          </a:p>
        </p:txBody>
      </p:sp>
      <p:sp>
        <p:nvSpPr>
          <p:cNvPr id="107" name="Rectangle 106"/>
          <p:cNvSpPr/>
          <p:nvPr/>
        </p:nvSpPr>
        <p:spPr>
          <a:xfrm>
            <a:off x="2716979" y="6163597"/>
            <a:ext cx="187674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Medical Centre</a:t>
            </a:r>
            <a:endParaRPr lang="en-US" sz="15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879239" y="5767467"/>
            <a:ext cx="1199981" cy="270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Medical     Report</a:t>
            </a:r>
            <a:endParaRPr lang="en-US" sz="1100" dirty="0"/>
          </a:p>
        </p:txBody>
      </p:sp>
      <p:sp>
        <p:nvSpPr>
          <p:cNvPr id="117" name="Rectangle 116"/>
          <p:cNvSpPr/>
          <p:nvPr/>
        </p:nvSpPr>
        <p:spPr>
          <a:xfrm>
            <a:off x="101600" y="6163597"/>
            <a:ext cx="2400919" cy="381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D.I.E</a:t>
            </a:r>
            <a:endParaRPr lang="en-US" sz="1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724941" y="5741798"/>
            <a:ext cx="751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Passport</a:t>
            </a:r>
            <a:endParaRPr lang="en-US" sz="1200" dirty="0"/>
          </a:p>
        </p:txBody>
      </p:sp>
      <p:sp>
        <p:nvSpPr>
          <p:cNvPr id="123" name="Rectangle 122"/>
          <p:cNvSpPr/>
          <p:nvPr/>
        </p:nvSpPr>
        <p:spPr>
          <a:xfrm>
            <a:off x="8923716" y="614696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Police</a:t>
            </a:r>
            <a:endParaRPr lang="en-US" sz="1500" dirty="0"/>
          </a:p>
        </p:txBody>
      </p:sp>
      <p:sp>
        <p:nvSpPr>
          <p:cNvPr id="127" name="TextBox 126"/>
          <p:cNvSpPr txBox="1"/>
          <p:nvPr/>
        </p:nvSpPr>
        <p:spPr>
          <a:xfrm>
            <a:off x="9489072" y="5784234"/>
            <a:ext cx="15021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    CID      Report</a:t>
            </a:r>
            <a:endParaRPr lang="en-US" sz="1050" dirty="0"/>
          </a:p>
        </p:txBody>
      </p:sp>
      <p:sp>
        <p:nvSpPr>
          <p:cNvPr id="128" name="TextBox 127"/>
          <p:cNvSpPr txBox="1"/>
          <p:nvPr/>
        </p:nvSpPr>
        <p:spPr>
          <a:xfrm>
            <a:off x="6730108" y="3195947"/>
            <a:ext cx="13100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visa</a:t>
            </a:r>
            <a:endParaRPr lang="en-US" sz="1200" dirty="0"/>
          </a:p>
        </p:txBody>
      </p:sp>
      <p:sp>
        <p:nvSpPr>
          <p:cNvPr id="137" name="Rectangle 136"/>
          <p:cNvSpPr/>
          <p:nvPr/>
        </p:nvSpPr>
        <p:spPr>
          <a:xfrm>
            <a:off x="10600075" y="616359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Lawyer</a:t>
            </a:r>
            <a:endParaRPr lang="en-US" sz="1500" dirty="0"/>
          </a:p>
        </p:txBody>
      </p:sp>
      <p:sp>
        <p:nvSpPr>
          <p:cNvPr id="142" name="TextBox 141"/>
          <p:cNvSpPr txBox="1"/>
          <p:nvPr/>
        </p:nvSpPr>
        <p:spPr>
          <a:xfrm>
            <a:off x="10769600" y="5813232"/>
            <a:ext cx="2091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Attesting bond</a:t>
            </a:r>
            <a:endParaRPr lang="en-US" sz="11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flipH="1">
            <a:off x="8396649" y="1764692"/>
            <a:ext cx="5659" cy="1054708"/>
          </a:xfrm>
          <a:prstGeom prst="line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1476013" y="5727412"/>
            <a:ext cx="99727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1476012" y="5727413"/>
            <a:ext cx="0" cy="43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>
            <a:off x="10007600" y="5727413"/>
            <a:ext cx="1477" cy="43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>
            <a:off x="11430000" y="5727412"/>
            <a:ext cx="0" cy="398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/>
          <p:cNvCxnSpPr/>
          <p:nvPr/>
        </p:nvCxnSpPr>
        <p:spPr>
          <a:xfrm>
            <a:off x="3556000" y="5727412"/>
            <a:ext cx="0" cy="458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endCxn id="91" idx="0"/>
          </p:cNvCxnSpPr>
          <p:nvPr/>
        </p:nvCxnSpPr>
        <p:spPr>
          <a:xfrm>
            <a:off x="7713995" y="5741797"/>
            <a:ext cx="0" cy="401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/>
          <p:cNvCxnSpPr>
            <a:endCxn id="7" idx="0"/>
          </p:cNvCxnSpPr>
          <p:nvPr/>
        </p:nvCxnSpPr>
        <p:spPr>
          <a:xfrm>
            <a:off x="5689601" y="5727413"/>
            <a:ext cx="10260" cy="436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>
            <a:stCxn id="12" idx="3"/>
            <a:endCxn id="65" idx="1"/>
          </p:cNvCxnSpPr>
          <p:nvPr/>
        </p:nvCxnSpPr>
        <p:spPr>
          <a:xfrm>
            <a:off x="6139638" y="3067255"/>
            <a:ext cx="1774268" cy="0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14" idx="3"/>
            <a:endCxn id="15" idx="1"/>
          </p:cNvCxnSpPr>
          <p:nvPr/>
        </p:nvCxnSpPr>
        <p:spPr>
          <a:xfrm flipV="1">
            <a:off x="5689601" y="1520567"/>
            <a:ext cx="1797252" cy="1846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69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2796" y="5169310"/>
            <a:ext cx="25400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Potential Migrant</a:t>
            </a:r>
            <a:endParaRPr lang="en-US" sz="1500" dirty="0"/>
          </a:p>
        </p:txBody>
      </p:sp>
      <p:sp>
        <p:nvSpPr>
          <p:cNvPr id="7" name="Rectangle 6"/>
          <p:cNvSpPr/>
          <p:nvPr/>
        </p:nvSpPr>
        <p:spPr>
          <a:xfrm>
            <a:off x="4925036" y="6163597"/>
            <a:ext cx="154964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GS Office</a:t>
            </a:r>
            <a:endParaRPr 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5140453" y="5834412"/>
            <a:ext cx="1658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GS    Report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3599637" y="2876755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2349524" y="127870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Korea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3149600" y="1331913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HRD Korea</a:t>
            </a:r>
            <a:endParaRPr lang="en-US" sz="1500" dirty="0"/>
          </a:p>
        </p:txBody>
      </p:sp>
      <p:sp>
        <p:nvSpPr>
          <p:cNvPr id="15" name="Rectangle 14"/>
          <p:cNvSpPr/>
          <p:nvPr/>
        </p:nvSpPr>
        <p:spPr>
          <a:xfrm>
            <a:off x="7486853" y="1311017"/>
            <a:ext cx="1723503" cy="419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Immigration</a:t>
            </a:r>
            <a:endParaRPr lang="en-US" sz="1500" dirty="0"/>
          </a:p>
        </p:txBody>
      </p:sp>
      <p:cxnSp>
        <p:nvCxnSpPr>
          <p:cNvPr id="33" name="Straight Arrow Connector 32"/>
          <p:cNvCxnSpPr>
            <a:stCxn id="13" idx="2"/>
          </p:cNvCxnSpPr>
          <p:nvPr/>
        </p:nvCxnSpPr>
        <p:spPr>
          <a:xfrm>
            <a:off x="3619524" y="662498"/>
            <a:ext cx="0" cy="6329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984121" y="914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5978625" y="96579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Selection  of workers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2689328" y="1764692"/>
            <a:ext cx="523220" cy="108004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Notifies Vacancies</a:t>
            </a:r>
            <a:endParaRPr lang="en-US" sz="1100" dirty="0"/>
          </a:p>
        </p:txBody>
      </p:sp>
      <p:cxnSp>
        <p:nvCxnSpPr>
          <p:cNvPr id="50" name="Straight Arrow Connector 49"/>
          <p:cNvCxnSpPr/>
          <p:nvPr/>
        </p:nvCxnSpPr>
        <p:spPr>
          <a:xfrm flipH="1" flipV="1">
            <a:off x="5662832" y="3258144"/>
            <a:ext cx="10371" cy="19369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310602" y="3246484"/>
            <a:ext cx="353943" cy="19604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   General Admission &amp; details </a:t>
            </a:r>
            <a:endParaRPr lang="en-US" sz="1100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4480771" y="1658456"/>
            <a:ext cx="0" cy="11749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084899" y="1672400"/>
            <a:ext cx="523220" cy="117233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General Admission  &amp;  worker details</a:t>
            </a:r>
            <a:endParaRPr lang="en-US" sz="1100" dirty="0"/>
          </a:p>
        </p:txBody>
      </p:sp>
      <p:sp>
        <p:nvSpPr>
          <p:cNvPr id="59" name="Rectangle 58"/>
          <p:cNvSpPr/>
          <p:nvPr/>
        </p:nvSpPr>
        <p:spPr>
          <a:xfrm>
            <a:off x="9607707" y="2686255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Financial institutes</a:t>
            </a:r>
            <a:endParaRPr lang="en-US" sz="1500" dirty="0"/>
          </a:p>
        </p:txBody>
      </p:sp>
      <p:sp>
        <p:nvSpPr>
          <p:cNvPr id="65" name="Rectangle 64"/>
          <p:cNvSpPr/>
          <p:nvPr/>
        </p:nvSpPr>
        <p:spPr>
          <a:xfrm>
            <a:off x="7913906" y="2855609"/>
            <a:ext cx="1422045" cy="423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Korean Embassy</a:t>
            </a:r>
            <a:endParaRPr lang="en-US" sz="1500" dirty="0"/>
          </a:p>
        </p:txBody>
      </p:sp>
      <p:sp>
        <p:nvSpPr>
          <p:cNvPr id="78" name="TextBox 77"/>
          <p:cNvSpPr txBox="1"/>
          <p:nvPr/>
        </p:nvSpPr>
        <p:spPr>
          <a:xfrm>
            <a:off x="3556000" y="1387102"/>
            <a:ext cx="523220" cy="145763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Coordinate &amp; </a:t>
            </a:r>
          </a:p>
          <a:p>
            <a:r>
              <a:rPr lang="en-US" sz="1100" dirty="0" smtClean="0"/>
              <a:t>monitor exam</a:t>
            </a:r>
            <a:endParaRPr lang="en-US" sz="1100" dirty="0"/>
          </a:p>
        </p:txBody>
      </p:sp>
      <p:sp>
        <p:nvSpPr>
          <p:cNvPr id="81" name="TextBox 80"/>
          <p:cNvSpPr txBox="1"/>
          <p:nvPr/>
        </p:nvSpPr>
        <p:spPr>
          <a:xfrm>
            <a:off x="4823437" y="3195946"/>
            <a:ext cx="353943" cy="20253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050" dirty="0" smtClean="0"/>
              <a:t>   </a:t>
            </a:r>
            <a:r>
              <a:rPr lang="en-US" sz="1100" dirty="0" smtClean="0"/>
              <a:t>Selection of  potential workers</a:t>
            </a:r>
            <a:endParaRPr lang="en-US" sz="1100" dirty="0"/>
          </a:p>
        </p:txBody>
      </p:sp>
      <p:sp>
        <p:nvSpPr>
          <p:cNvPr id="89" name="TextBox 88"/>
          <p:cNvSpPr txBox="1"/>
          <p:nvPr/>
        </p:nvSpPr>
        <p:spPr>
          <a:xfrm>
            <a:off x="6292050" y="3323699"/>
            <a:ext cx="353943" cy="187004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050" dirty="0" smtClean="0"/>
              <a:t>   </a:t>
            </a:r>
            <a:r>
              <a:rPr lang="en-US" sz="1100" dirty="0" smtClean="0"/>
              <a:t>Training     of      workers</a:t>
            </a:r>
            <a:endParaRPr lang="en-US" sz="1100" dirty="0"/>
          </a:p>
        </p:txBody>
      </p:sp>
      <p:sp>
        <p:nvSpPr>
          <p:cNvPr id="91" name="Rectangle 90"/>
          <p:cNvSpPr/>
          <p:nvPr/>
        </p:nvSpPr>
        <p:spPr>
          <a:xfrm>
            <a:off x="6688368" y="6142871"/>
            <a:ext cx="205125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Pvt. language Class</a:t>
            </a:r>
            <a:endParaRPr lang="en-US" sz="1500" dirty="0"/>
          </a:p>
        </p:txBody>
      </p:sp>
      <p:cxnSp>
        <p:nvCxnSpPr>
          <p:cNvPr id="103" name="Straight Arrow Connector 102"/>
          <p:cNvCxnSpPr/>
          <p:nvPr/>
        </p:nvCxnSpPr>
        <p:spPr>
          <a:xfrm flipV="1">
            <a:off x="5691808" y="5550312"/>
            <a:ext cx="0" cy="177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rot="5400000">
            <a:off x="7850529" y="5576172"/>
            <a:ext cx="369332" cy="70114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 Training</a:t>
            </a:r>
            <a:endParaRPr lang="en-US" sz="1200" dirty="0"/>
          </a:p>
        </p:txBody>
      </p:sp>
      <p:sp>
        <p:nvSpPr>
          <p:cNvPr id="107" name="Rectangle 106"/>
          <p:cNvSpPr/>
          <p:nvPr/>
        </p:nvSpPr>
        <p:spPr>
          <a:xfrm>
            <a:off x="2716979" y="6163597"/>
            <a:ext cx="187674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Medical Centre</a:t>
            </a:r>
            <a:endParaRPr lang="en-US" sz="15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879239" y="5767467"/>
            <a:ext cx="1199981" cy="270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Medical     Report</a:t>
            </a:r>
            <a:endParaRPr lang="en-US" sz="1100" dirty="0"/>
          </a:p>
        </p:txBody>
      </p:sp>
      <p:sp>
        <p:nvSpPr>
          <p:cNvPr id="117" name="Rectangle 116"/>
          <p:cNvSpPr/>
          <p:nvPr/>
        </p:nvSpPr>
        <p:spPr>
          <a:xfrm>
            <a:off x="101600" y="6163597"/>
            <a:ext cx="2400919" cy="381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D.I.E</a:t>
            </a:r>
            <a:endParaRPr lang="en-US" sz="1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724941" y="5741798"/>
            <a:ext cx="751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Passport</a:t>
            </a:r>
            <a:endParaRPr lang="en-US" sz="1200" dirty="0"/>
          </a:p>
        </p:txBody>
      </p:sp>
      <p:sp>
        <p:nvSpPr>
          <p:cNvPr id="123" name="Rectangle 122"/>
          <p:cNvSpPr/>
          <p:nvPr/>
        </p:nvSpPr>
        <p:spPr>
          <a:xfrm>
            <a:off x="8923716" y="614696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Police</a:t>
            </a:r>
            <a:endParaRPr lang="en-US" sz="1500" dirty="0"/>
          </a:p>
        </p:txBody>
      </p:sp>
      <p:sp>
        <p:nvSpPr>
          <p:cNvPr id="127" name="TextBox 126"/>
          <p:cNvSpPr txBox="1"/>
          <p:nvPr/>
        </p:nvSpPr>
        <p:spPr>
          <a:xfrm>
            <a:off x="9489072" y="5784234"/>
            <a:ext cx="15021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    CID      Report</a:t>
            </a:r>
            <a:endParaRPr lang="en-US" sz="1050" dirty="0"/>
          </a:p>
        </p:txBody>
      </p:sp>
      <p:sp>
        <p:nvSpPr>
          <p:cNvPr id="128" name="TextBox 127"/>
          <p:cNvSpPr txBox="1"/>
          <p:nvPr/>
        </p:nvSpPr>
        <p:spPr>
          <a:xfrm>
            <a:off x="6730108" y="3195947"/>
            <a:ext cx="13100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visa</a:t>
            </a:r>
            <a:endParaRPr lang="en-US" sz="1200" dirty="0"/>
          </a:p>
        </p:txBody>
      </p:sp>
      <p:sp>
        <p:nvSpPr>
          <p:cNvPr id="137" name="Rectangle 136"/>
          <p:cNvSpPr/>
          <p:nvPr/>
        </p:nvSpPr>
        <p:spPr>
          <a:xfrm>
            <a:off x="10600075" y="616359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Lawyer</a:t>
            </a:r>
            <a:endParaRPr lang="en-US" sz="1500" dirty="0"/>
          </a:p>
        </p:txBody>
      </p:sp>
      <p:sp>
        <p:nvSpPr>
          <p:cNvPr id="142" name="TextBox 141"/>
          <p:cNvSpPr txBox="1"/>
          <p:nvPr/>
        </p:nvSpPr>
        <p:spPr>
          <a:xfrm>
            <a:off x="10769600" y="5813232"/>
            <a:ext cx="2091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Attesting bond</a:t>
            </a:r>
            <a:endParaRPr lang="en-US" sz="11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 flipH="1">
            <a:off x="7292799" y="5193746"/>
            <a:ext cx="24268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8563743" y="4552212"/>
            <a:ext cx="17364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</a:t>
            </a:r>
            <a:r>
              <a:rPr lang="en-US" sz="1200" dirty="0" smtClean="0"/>
              <a:t>oan</a:t>
            </a:r>
            <a:endParaRPr lang="en-US" sz="1200" dirty="0"/>
          </a:p>
        </p:txBody>
      </p:sp>
      <p:sp>
        <p:nvSpPr>
          <p:cNvPr id="156" name="TextBox 155"/>
          <p:cNvSpPr txBox="1"/>
          <p:nvPr/>
        </p:nvSpPr>
        <p:spPr>
          <a:xfrm rot="16200000">
            <a:off x="5092698" y="4103622"/>
            <a:ext cx="18106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Processing &amp;  Ticketing</a:t>
            </a:r>
            <a:endParaRPr lang="en-US" sz="1100" dirty="0"/>
          </a:p>
        </p:txBody>
      </p:sp>
      <p:sp>
        <p:nvSpPr>
          <p:cNvPr id="163" name="Rectangle 162"/>
          <p:cNvSpPr/>
          <p:nvPr/>
        </p:nvSpPr>
        <p:spPr>
          <a:xfrm>
            <a:off x="10735734" y="3547463"/>
            <a:ext cx="1286741" cy="389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Migrant family</a:t>
            </a:r>
            <a:endParaRPr lang="en-US" sz="1500" dirty="0"/>
          </a:p>
        </p:txBody>
      </p:sp>
      <p:sp>
        <p:nvSpPr>
          <p:cNvPr id="190" name="TextBox 189"/>
          <p:cNvSpPr txBox="1"/>
          <p:nvPr/>
        </p:nvSpPr>
        <p:spPr>
          <a:xfrm>
            <a:off x="10240153" y="4512589"/>
            <a:ext cx="1420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Witnesses &amp; Guarantors</a:t>
            </a:r>
            <a:endParaRPr lang="en-US" sz="1200" dirty="0"/>
          </a:p>
        </p:txBody>
      </p:sp>
      <p:cxnSp>
        <p:nvCxnSpPr>
          <p:cNvPr id="198" name="Straight Connector 197"/>
          <p:cNvCxnSpPr/>
          <p:nvPr/>
        </p:nvCxnSpPr>
        <p:spPr>
          <a:xfrm flipH="1">
            <a:off x="8396649" y="1764692"/>
            <a:ext cx="5659" cy="1054708"/>
          </a:xfrm>
          <a:prstGeom prst="line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/>
          <p:nvPr/>
        </p:nvCxnSpPr>
        <p:spPr>
          <a:xfrm>
            <a:off x="9719684" y="3088278"/>
            <a:ext cx="0" cy="2118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1476013" y="5727412"/>
            <a:ext cx="99727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1476012" y="5727413"/>
            <a:ext cx="0" cy="43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>
            <a:off x="10007600" y="5727413"/>
            <a:ext cx="1477" cy="43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>
            <a:off x="11430000" y="5727412"/>
            <a:ext cx="0" cy="398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/>
          <p:cNvCxnSpPr/>
          <p:nvPr/>
        </p:nvCxnSpPr>
        <p:spPr>
          <a:xfrm>
            <a:off x="3556000" y="5727412"/>
            <a:ext cx="0" cy="458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endCxn id="91" idx="0"/>
          </p:cNvCxnSpPr>
          <p:nvPr/>
        </p:nvCxnSpPr>
        <p:spPr>
          <a:xfrm>
            <a:off x="7713995" y="5741797"/>
            <a:ext cx="0" cy="401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/>
          <p:cNvCxnSpPr>
            <a:endCxn id="7" idx="0"/>
          </p:cNvCxnSpPr>
          <p:nvPr/>
        </p:nvCxnSpPr>
        <p:spPr>
          <a:xfrm>
            <a:off x="5689601" y="5727413"/>
            <a:ext cx="10260" cy="436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>
            <a:stCxn id="12" idx="3"/>
            <a:endCxn id="65" idx="1"/>
          </p:cNvCxnSpPr>
          <p:nvPr/>
        </p:nvCxnSpPr>
        <p:spPr>
          <a:xfrm>
            <a:off x="6139638" y="3067255"/>
            <a:ext cx="1774268" cy="0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Straight Connector 355"/>
          <p:cNvCxnSpPr>
            <a:stCxn id="163" idx="2"/>
          </p:cNvCxnSpPr>
          <p:nvPr/>
        </p:nvCxnSpPr>
        <p:spPr>
          <a:xfrm>
            <a:off x="11379104" y="3936533"/>
            <a:ext cx="0" cy="1500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Arrow Connector 361"/>
          <p:cNvCxnSpPr/>
          <p:nvPr/>
        </p:nvCxnSpPr>
        <p:spPr>
          <a:xfrm flipH="1">
            <a:off x="7292797" y="5436713"/>
            <a:ext cx="40863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14" idx="3"/>
            <a:endCxn id="15" idx="1"/>
          </p:cNvCxnSpPr>
          <p:nvPr/>
        </p:nvCxnSpPr>
        <p:spPr>
          <a:xfrm flipV="1">
            <a:off x="5689601" y="1520567"/>
            <a:ext cx="1797252" cy="1846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979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2796" y="5169310"/>
            <a:ext cx="25400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Potential Migrant</a:t>
            </a:r>
            <a:endParaRPr lang="en-US" sz="1500" dirty="0"/>
          </a:p>
        </p:txBody>
      </p:sp>
      <p:sp>
        <p:nvSpPr>
          <p:cNvPr id="7" name="Rectangle 6"/>
          <p:cNvSpPr/>
          <p:nvPr/>
        </p:nvSpPr>
        <p:spPr>
          <a:xfrm>
            <a:off x="4925036" y="6163597"/>
            <a:ext cx="154964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GS Office</a:t>
            </a:r>
            <a:endParaRPr 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5140453" y="5834412"/>
            <a:ext cx="1658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GS    Report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3599637" y="2876755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2349524" y="127870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Korea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3149600" y="1331913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HRD Korea</a:t>
            </a:r>
            <a:endParaRPr lang="en-US" sz="1500" dirty="0"/>
          </a:p>
        </p:txBody>
      </p:sp>
      <p:sp>
        <p:nvSpPr>
          <p:cNvPr id="15" name="Rectangle 14"/>
          <p:cNvSpPr/>
          <p:nvPr/>
        </p:nvSpPr>
        <p:spPr>
          <a:xfrm>
            <a:off x="7486853" y="1311017"/>
            <a:ext cx="1723503" cy="419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Immigration</a:t>
            </a:r>
            <a:endParaRPr lang="en-US" sz="1500" dirty="0"/>
          </a:p>
        </p:txBody>
      </p:sp>
      <p:cxnSp>
        <p:nvCxnSpPr>
          <p:cNvPr id="33" name="Straight Arrow Connector 32"/>
          <p:cNvCxnSpPr>
            <a:stCxn id="13" idx="2"/>
          </p:cNvCxnSpPr>
          <p:nvPr/>
        </p:nvCxnSpPr>
        <p:spPr>
          <a:xfrm>
            <a:off x="3619524" y="662498"/>
            <a:ext cx="0" cy="6329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984121" y="914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5978625" y="96579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Selection  of workers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2689328" y="1764692"/>
            <a:ext cx="523220" cy="108004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Notifies Vacancies</a:t>
            </a:r>
            <a:endParaRPr lang="en-US" sz="1100" dirty="0"/>
          </a:p>
        </p:txBody>
      </p:sp>
      <p:cxnSp>
        <p:nvCxnSpPr>
          <p:cNvPr id="50" name="Straight Arrow Connector 49"/>
          <p:cNvCxnSpPr/>
          <p:nvPr/>
        </p:nvCxnSpPr>
        <p:spPr>
          <a:xfrm flipH="1" flipV="1">
            <a:off x="5662832" y="3258144"/>
            <a:ext cx="10371" cy="19369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310602" y="3246484"/>
            <a:ext cx="353943" cy="19604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   General Admission &amp; details </a:t>
            </a:r>
            <a:endParaRPr lang="en-US" sz="1100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4480771" y="1658456"/>
            <a:ext cx="0" cy="11749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084899" y="1672400"/>
            <a:ext cx="523220" cy="117233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General Admission  &amp;  worker details</a:t>
            </a:r>
            <a:endParaRPr lang="en-US" sz="1100" dirty="0"/>
          </a:p>
        </p:txBody>
      </p:sp>
      <p:sp>
        <p:nvSpPr>
          <p:cNvPr id="59" name="Rectangle 58"/>
          <p:cNvSpPr/>
          <p:nvPr/>
        </p:nvSpPr>
        <p:spPr>
          <a:xfrm>
            <a:off x="9607707" y="2686255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Financial institutes</a:t>
            </a:r>
            <a:endParaRPr lang="en-US" sz="1500" dirty="0"/>
          </a:p>
        </p:txBody>
      </p:sp>
      <p:sp>
        <p:nvSpPr>
          <p:cNvPr id="65" name="Rectangle 64"/>
          <p:cNvSpPr/>
          <p:nvPr/>
        </p:nvSpPr>
        <p:spPr>
          <a:xfrm>
            <a:off x="7913906" y="2855609"/>
            <a:ext cx="1422045" cy="423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Korean Embassy</a:t>
            </a:r>
            <a:endParaRPr lang="en-US" sz="1500" dirty="0"/>
          </a:p>
        </p:txBody>
      </p:sp>
      <p:sp>
        <p:nvSpPr>
          <p:cNvPr id="78" name="TextBox 77"/>
          <p:cNvSpPr txBox="1"/>
          <p:nvPr/>
        </p:nvSpPr>
        <p:spPr>
          <a:xfrm>
            <a:off x="3556000" y="1387102"/>
            <a:ext cx="523220" cy="145763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Coordinate &amp; </a:t>
            </a:r>
          </a:p>
          <a:p>
            <a:r>
              <a:rPr lang="en-US" sz="1100" dirty="0" smtClean="0"/>
              <a:t>monitor exam</a:t>
            </a:r>
            <a:endParaRPr lang="en-US" sz="1100" dirty="0"/>
          </a:p>
        </p:txBody>
      </p:sp>
      <p:sp>
        <p:nvSpPr>
          <p:cNvPr id="81" name="TextBox 80"/>
          <p:cNvSpPr txBox="1"/>
          <p:nvPr/>
        </p:nvSpPr>
        <p:spPr>
          <a:xfrm>
            <a:off x="4823437" y="3195946"/>
            <a:ext cx="353943" cy="20253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050" dirty="0" smtClean="0"/>
              <a:t>   </a:t>
            </a:r>
            <a:r>
              <a:rPr lang="en-US" sz="1100" dirty="0" smtClean="0"/>
              <a:t>Selection of  potential workers</a:t>
            </a:r>
            <a:endParaRPr lang="en-US" sz="1100" dirty="0"/>
          </a:p>
        </p:txBody>
      </p:sp>
      <p:sp>
        <p:nvSpPr>
          <p:cNvPr id="89" name="TextBox 88"/>
          <p:cNvSpPr txBox="1"/>
          <p:nvPr/>
        </p:nvSpPr>
        <p:spPr>
          <a:xfrm>
            <a:off x="6292050" y="3323699"/>
            <a:ext cx="353943" cy="187004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050" dirty="0" smtClean="0"/>
              <a:t>   </a:t>
            </a:r>
            <a:r>
              <a:rPr lang="en-US" sz="1100" dirty="0" smtClean="0"/>
              <a:t>Training     of      workers</a:t>
            </a:r>
            <a:endParaRPr lang="en-US" sz="1100" dirty="0"/>
          </a:p>
        </p:txBody>
      </p:sp>
      <p:sp>
        <p:nvSpPr>
          <p:cNvPr id="91" name="Rectangle 90"/>
          <p:cNvSpPr/>
          <p:nvPr/>
        </p:nvSpPr>
        <p:spPr>
          <a:xfrm>
            <a:off x="6688368" y="6142871"/>
            <a:ext cx="205125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Pvt. language Class</a:t>
            </a:r>
            <a:endParaRPr lang="en-US" sz="1500" dirty="0"/>
          </a:p>
        </p:txBody>
      </p:sp>
      <p:cxnSp>
        <p:nvCxnSpPr>
          <p:cNvPr id="103" name="Straight Arrow Connector 102"/>
          <p:cNvCxnSpPr/>
          <p:nvPr/>
        </p:nvCxnSpPr>
        <p:spPr>
          <a:xfrm flipV="1">
            <a:off x="5691808" y="5550312"/>
            <a:ext cx="0" cy="177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rot="5400000">
            <a:off x="7850529" y="5576172"/>
            <a:ext cx="369332" cy="70114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 Training</a:t>
            </a:r>
            <a:endParaRPr lang="en-US" sz="1200" dirty="0"/>
          </a:p>
        </p:txBody>
      </p:sp>
      <p:sp>
        <p:nvSpPr>
          <p:cNvPr id="107" name="Rectangle 106"/>
          <p:cNvSpPr/>
          <p:nvPr/>
        </p:nvSpPr>
        <p:spPr>
          <a:xfrm>
            <a:off x="2716979" y="6163597"/>
            <a:ext cx="187674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Medical Centre</a:t>
            </a:r>
            <a:endParaRPr lang="en-US" sz="15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879239" y="5767467"/>
            <a:ext cx="1199981" cy="270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Medical     Report</a:t>
            </a:r>
            <a:endParaRPr lang="en-US" sz="1100" dirty="0"/>
          </a:p>
        </p:txBody>
      </p:sp>
      <p:sp>
        <p:nvSpPr>
          <p:cNvPr id="117" name="Rectangle 116"/>
          <p:cNvSpPr/>
          <p:nvPr/>
        </p:nvSpPr>
        <p:spPr>
          <a:xfrm>
            <a:off x="101600" y="6163597"/>
            <a:ext cx="2400919" cy="381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D.I.E</a:t>
            </a:r>
            <a:endParaRPr lang="en-US" sz="1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724941" y="5741798"/>
            <a:ext cx="751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Passport</a:t>
            </a:r>
            <a:endParaRPr lang="en-US" sz="1200" dirty="0"/>
          </a:p>
        </p:txBody>
      </p:sp>
      <p:sp>
        <p:nvSpPr>
          <p:cNvPr id="123" name="Rectangle 122"/>
          <p:cNvSpPr/>
          <p:nvPr/>
        </p:nvSpPr>
        <p:spPr>
          <a:xfrm>
            <a:off x="8923716" y="614696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Police</a:t>
            </a:r>
            <a:endParaRPr lang="en-US" sz="1500" dirty="0"/>
          </a:p>
        </p:txBody>
      </p:sp>
      <p:sp>
        <p:nvSpPr>
          <p:cNvPr id="127" name="TextBox 126"/>
          <p:cNvSpPr txBox="1"/>
          <p:nvPr/>
        </p:nvSpPr>
        <p:spPr>
          <a:xfrm>
            <a:off x="9489072" y="5784234"/>
            <a:ext cx="15021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    CID      Report</a:t>
            </a:r>
            <a:endParaRPr lang="en-US" sz="1050" dirty="0"/>
          </a:p>
        </p:txBody>
      </p:sp>
      <p:sp>
        <p:nvSpPr>
          <p:cNvPr id="128" name="TextBox 127"/>
          <p:cNvSpPr txBox="1"/>
          <p:nvPr/>
        </p:nvSpPr>
        <p:spPr>
          <a:xfrm>
            <a:off x="6730108" y="3195947"/>
            <a:ext cx="13100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visa</a:t>
            </a:r>
            <a:endParaRPr lang="en-US" sz="1200" dirty="0"/>
          </a:p>
        </p:txBody>
      </p:sp>
      <p:sp>
        <p:nvSpPr>
          <p:cNvPr id="137" name="Rectangle 136"/>
          <p:cNvSpPr/>
          <p:nvPr/>
        </p:nvSpPr>
        <p:spPr>
          <a:xfrm>
            <a:off x="10600075" y="616359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Lawyer</a:t>
            </a:r>
            <a:endParaRPr lang="en-US" sz="1500" dirty="0"/>
          </a:p>
        </p:txBody>
      </p:sp>
      <p:sp>
        <p:nvSpPr>
          <p:cNvPr id="142" name="TextBox 141"/>
          <p:cNvSpPr txBox="1"/>
          <p:nvPr/>
        </p:nvSpPr>
        <p:spPr>
          <a:xfrm>
            <a:off x="10769600" y="5813232"/>
            <a:ext cx="2091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Attesting bond</a:t>
            </a:r>
            <a:endParaRPr lang="en-US" sz="11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 flipH="1">
            <a:off x="7292799" y="5193746"/>
            <a:ext cx="24268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8563743" y="4552212"/>
            <a:ext cx="17364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</a:t>
            </a:r>
            <a:r>
              <a:rPr lang="en-US" sz="1200" dirty="0" smtClean="0"/>
              <a:t>oan</a:t>
            </a:r>
            <a:endParaRPr lang="en-US" sz="1200" dirty="0"/>
          </a:p>
        </p:txBody>
      </p:sp>
      <p:sp>
        <p:nvSpPr>
          <p:cNvPr id="156" name="TextBox 155"/>
          <p:cNvSpPr txBox="1"/>
          <p:nvPr/>
        </p:nvSpPr>
        <p:spPr>
          <a:xfrm rot="16200000">
            <a:off x="5092698" y="4103622"/>
            <a:ext cx="18106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Processing &amp;  Ticketing</a:t>
            </a:r>
            <a:endParaRPr lang="en-US" sz="1100" dirty="0"/>
          </a:p>
        </p:txBody>
      </p:sp>
      <p:sp>
        <p:nvSpPr>
          <p:cNvPr id="163" name="Rectangle 162"/>
          <p:cNvSpPr/>
          <p:nvPr/>
        </p:nvSpPr>
        <p:spPr>
          <a:xfrm>
            <a:off x="10735734" y="3547463"/>
            <a:ext cx="1286741" cy="389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Migrant family</a:t>
            </a:r>
            <a:endParaRPr lang="en-US" sz="1500" dirty="0"/>
          </a:p>
        </p:txBody>
      </p:sp>
      <p:sp>
        <p:nvSpPr>
          <p:cNvPr id="190" name="TextBox 189"/>
          <p:cNvSpPr txBox="1"/>
          <p:nvPr/>
        </p:nvSpPr>
        <p:spPr>
          <a:xfrm>
            <a:off x="10240153" y="4512589"/>
            <a:ext cx="1420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Witnesses &amp; Guarantors</a:t>
            </a:r>
            <a:endParaRPr lang="en-US" sz="1200" dirty="0"/>
          </a:p>
        </p:txBody>
      </p:sp>
      <p:cxnSp>
        <p:nvCxnSpPr>
          <p:cNvPr id="198" name="Straight Connector 197"/>
          <p:cNvCxnSpPr/>
          <p:nvPr/>
        </p:nvCxnSpPr>
        <p:spPr>
          <a:xfrm flipH="1">
            <a:off x="8396649" y="1764692"/>
            <a:ext cx="5659" cy="1054708"/>
          </a:xfrm>
          <a:prstGeom prst="line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Rectangle 198"/>
          <p:cNvSpPr/>
          <p:nvPr/>
        </p:nvSpPr>
        <p:spPr>
          <a:xfrm>
            <a:off x="10274021" y="122546"/>
            <a:ext cx="1748455" cy="70829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Worker from Sri Lanka in Korea</a:t>
            </a:r>
            <a:endParaRPr lang="en-US" sz="1500" dirty="0"/>
          </a:p>
        </p:txBody>
      </p:sp>
      <p:sp>
        <p:nvSpPr>
          <p:cNvPr id="233" name="TextBox 232"/>
          <p:cNvSpPr txBox="1"/>
          <p:nvPr/>
        </p:nvSpPr>
        <p:spPr>
          <a:xfrm>
            <a:off x="7971331" y="1"/>
            <a:ext cx="101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Labour</a:t>
            </a:r>
            <a:endParaRPr lang="en-US" sz="1200" dirty="0"/>
          </a:p>
        </p:txBody>
      </p:sp>
      <p:sp>
        <p:nvSpPr>
          <p:cNvPr id="234" name="TextBox 233"/>
          <p:cNvSpPr txBox="1"/>
          <p:nvPr/>
        </p:nvSpPr>
        <p:spPr>
          <a:xfrm>
            <a:off x="7176623" y="1"/>
            <a:ext cx="101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Wages &amp; </a:t>
            </a:r>
            <a:endParaRPr lang="en-US" sz="1200" dirty="0"/>
          </a:p>
        </p:txBody>
      </p:sp>
      <p:cxnSp>
        <p:nvCxnSpPr>
          <p:cNvPr id="249" name="Straight Connector 248"/>
          <p:cNvCxnSpPr/>
          <p:nvPr/>
        </p:nvCxnSpPr>
        <p:spPr>
          <a:xfrm>
            <a:off x="9719684" y="3088278"/>
            <a:ext cx="0" cy="2118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Arrow Connector 261"/>
          <p:cNvCxnSpPr/>
          <p:nvPr/>
        </p:nvCxnSpPr>
        <p:spPr>
          <a:xfrm flipV="1">
            <a:off x="8396649" y="699467"/>
            <a:ext cx="190354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1476013" y="5727412"/>
            <a:ext cx="99727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1476012" y="5727413"/>
            <a:ext cx="0" cy="43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>
            <a:off x="10007600" y="5727413"/>
            <a:ext cx="1477" cy="43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>
            <a:off x="11430000" y="5727412"/>
            <a:ext cx="0" cy="398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/>
          <p:cNvCxnSpPr/>
          <p:nvPr/>
        </p:nvCxnSpPr>
        <p:spPr>
          <a:xfrm>
            <a:off x="3556000" y="5727412"/>
            <a:ext cx="0" cy="458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endCxn id="91" idx="0"/>
          </p:cNvCxnSpPr>
          <p:nvPr/>
        </p:nvCxnSpPr>
        <p:spPr>
          <a:xfrm>
            <a:off x="7713995" y="5741797"/>
            <a:ext cx="0" cy="401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/>
          <p:cNvCxnSpPr>
            <a:endCxn id="7" idx="0"/>
          </p:cNvCxnSpPr>
          <p:nvPr/>
        </p:nvCxnSpPr>
        <p:spPr>
          <a:xfrm>
            <a:off x="5689601" y="5727413"/>
            <a:ext cx="10260" cy="436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>
            <a:stCxn id="12" idx="3"/>
            <a:endCxn id="65" idx="1"/>
          </p:cNvCxnSpPr>
          <p:nvPr/>
        </p:nvCxnSpPr>
        <p:spPr>
          <a:xfrm>
            <a:off x="6139638" y="3067255"/>
            <a:ext cx="1774268" cy="0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Arrow Connector 342"/>
          <p:cNvCxnSpPr>
            <a:stCxn id="13" idx="3"/>
          </p:cNvCxnSpPr>
          <p:nvPr/>
        </p:nvCxnSpPr>
        <p:spPr>
          <a:xfrm flipV="1">
            <a:off x="4889525" y="395184"/>
            <a:ext cx="5326279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Straight Connector 355"/>
          <p:cNvCxnSpPr>
            <a:stCxn id="163" idx="2"/>
          </p:cNvCxnSpPr>
          <p:nvPr/>
        </p:nvCxnSpPr>
        <p:spPr>
          <a:xfrm>
            <a:off x="11379104" y="3936533"/>
            <a:ext cx="0" cy="1500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Arrow Connector 361"/>
          <p:cNvCxnSpPr/>
          <p:nvPr/>
        </p:nvCxnSpPr>
        <p:spPr>
          <a:xfrm flipH="1">
            <a:off x="7292797" y="5436713"/>
            <a:ext cx="40863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14" idx="3"/>
            <a:endCxn id="15" idx="1"/>
          </p:cNvCxnSpPr>
          <p:nvPr/>
        </p:nvCxnSpPr>
        <p:spPr>
          <a:xfrm flipV="1">
            <a:off x="5689601" y="1520567"/>
            <a:ext cx="1797252" cy="1846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8403792" y="699467"/>
            <a:ext cx="0" cy="611550"/>
          </a:xfrm>
          <a:prstGeom prst="line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54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2796" y="5169310"/>
            <a:ext cx="25400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Potential Migrant</a:t>
            </a:r>
            <a:endParaRPr lang="en-US" sz="1500" dirty="0"/>
          </a:p>
        </p:txBody>
      </p:sp>
      <p:sp>
        <p:nvSpPr>
          <p:cNvPr id="7" name="Rectangle 6"/>
          <p:cNvSpPr/>
          <p:nvPr/>
        </p:nvSpPr>
        <p:spPr>
          <a:xfrm>
            <a:off x="4925036" y="6163597"/>
            <a:ext cx="154964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GS Office</a:t>
            </a:r>
            <a:endParaRPr 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5140453" y="5834412"/>
            <a:ext cx="1658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GS    Report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3599637" y="2876755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2349524" y="127870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Korea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3149600" y="1331913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HRD Korea</a:t>
            </a:r>
            <a:endParaRPr lang="en-US" sz="1500" dirty="0"/>
          </a:p>
        </p:txBody>
      </p:sp>
      <p:sp>
        <p:nvSpPr>
          <p:cNvPr id="15" name="Rectangle 14"/>
          <p:cNvSpPr/>
          <p:nvPr/>
        </p:nvSpPr>
        <p:spPr>
          <a:xfrm>
            <a:off x="7486853" y="1311017"/>
            <a:ext cx="1723503" cy="419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Immigration</a:t>
            </a:r>
            <a:endParaRPr lang="en-US" sz="1500" dirty="0"/>
          </a:p>
        </p:txBody>
      </p:sp>
      <p:sp>
        <p:nvSpPr>
          <p:cNvPr id="17" name="Rectangle 16"/>
          <p:cNvSpPr/>
          <p:nvPr/>
        </p:nvSpPr>
        <p:spPr>
          <a:xfrm>
            <a:off x="10691632" y="1277455"/>
            <a:ext cx="133084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Banks</a:t>
            </a:r>
            <a:endParaRPr lang="en-US" sz="1500" dirty="0"/>
          </a:p>
        </p:txBody>
      </p:sp>
      <p:sp>
        <p:nvSpPr>
          <p:cNvPr id="18" name="Rectangle 17"/>
          <p:cNvSpPr/>
          <p:nvPr/>
        </p:nvSpPr>
        <p:spPr>
          <a:xfrm>
            <a:off x="9431968" y="1295400"/>
            <a:ext cx="113443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Medical </a:t>
            </a:r>
            <a:endParaRPr lang="en-US" sz="1500" dirty="0"/>
          </a:p>
        </p:txBody>
      </p:sp>
      <p:cxnSp>
        <p:nvCxnSpPr>
          <p:cNvPr id="33" name="Straight Arrow Connector 32"/>
          <p:cNvCxnSpPr>
            <a:stCxn id="13" idx="2"/>
          </p:cNvCxnSpPr>
          <p:nvPr/>
        </p:nvCxnSpPr>
        <p:spPr>
          <a:xfrm>
            <a:off x="3619524" y="662498"/>
            <a:ext cx="0" cy="6329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984121" y="914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5978625" y="96579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Selection  of workers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2689328" y="1764692"/>
            <a:ext cx="523220" cy="108004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Notifies Vacancies</a:t>
            </a:r>
            <a:endParaRPr lang="en-US" sz="1100" dirty="0"/>
          </a:p>
        </p:txBody>
      </p:sp>
      <p:cxnSp>
        <p:nvCxnSpPr>
          <p:cNvPr id="50" name="Straight Arrow Connector 49"/>
          <p:cNvCxnSpPr/>
          <p:nvPr/>
        </p:nvCxnSpPr>
        <p:spPr>
          <a:xfrm flipH="1" flipV="1">
            <a:off x="5662832" y="3258144"/>
            <a:ext cx="10371" cy="19369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310602" y="3246484"/>
            <a:ext cx="353943" cy="19604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   General Admission &amp; details </a:t>
            </a:r>
            <a:endParaRPr lang="en-US" sz="1100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4480771" y="1658456"/>
            <a:ext cx="0" cy="11749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084899" y="1672400"/>
            <a:ext cx="523220" cy="117233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General Admission  &amp;  worker details</a:t>
            </a:r>
            <a:endParaRPr lang="en-US" sz="1100" dirty="0"/>
          </a:p>
        </p:txBody>
      </p:sp>
      <p:sp>
        <p:nvSpPr>
          <p:cNvPr id="59" name="Rectangle 58"/>
          <p:cNvSpPr/>
          <p:nvPr/>
        </p:nvSpPr>
        <p:spPr>
          <a:xfrm>
            <a:off x="9607707" y="2686255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Financial institutes</a:t>
            </a:r>
            <a:endParaRPr lang="en-US" sz="1500" dirty="0"/>
          </a:p>
        </p:txBody>
      </p:sp>
      <p:sp>
        <p:nvSpPr>
          <p:cNvPr id="65" name="Rectangle 64"/>
          <p:cNvSpPr/>
          <p:nvPr/>
        </p:nvSpPr>
        <p:spPr>
          <a:xfrm>
            <a:off x="7913906" y="2855609"/>
            <a:ext cx="1422045" cy="423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Korean Embassy</a:t>
            </a:r>
            <a:endParaRPr lang="en-US" sz="1500" dirty="0"/>
          </a:p>
        </p:txBody>
      </p:sp>
      <p:sp>
        <p:nvSpPr>
          <p:cNvPr id="78" name="TextBox 77"/>
          <p:cNvSpPr txBox="1"/>
          <p:nvPr/>
        </p:nvSpPr>
        <p:spPr>
          <a:xfrm>
            <a:off x="3556000" y="1387102"/>
            <a:ext cx="523220" cy="145763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Coordinate &amp; </a:t>
            </a:r>
          </a:p>
          <a:p>
            <a:r>
              <a:rPr lang="en-US" sz="1100" dirty="0" smtClean="0"/>
              <a:t>monitor exam</a:t>
            </a:r>
            <a:endParaRPr lang="en-US" sz="1100" dirty="0"/>
          </a:p>
        </p:txBody>
      </p:sp>
      <p:sp>
        <p:nvSpPr>
          <p:cNvPr id="81" name="TextBox 80"/>
          <p:cNvSpPr txBox="1"/>
          <p:nvPr/>
        </p:nvSpPr>
        <p:spPr>
          <a:xfrm>
            <a:off x="4823437" y="3195946"/>
            <a:ext cx="353943" cy="20253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050" dirty="0" smtClean="0"/>
              <a:t>   </a:t>
            </a:r>
            <a:r>
              <a:rPr lang="en-US" sz="1100" dirty="0" smtClean="0"/>
              <a:t>Selection of  potential workers</a:t>
            </a:r>
            <a:endParaRPr lang="en-US" sz="1100" dirty="0"/>
          </a:p>
        </p:txBody>
      </p:sp>
      <p:sp>
        <p:nvSpPr>
          <p:cNvPr id="89" name="TextBox 88"/>
          <p:cNvSpPr txBox="1"/>
          <p:nvPr/>
        </p:nvSpPr>
        <p:spPr>
          <a:xfrm>
            <a:off x="6292050" y="3323699"/>
            <a:ext cx="353943" cy="187004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050" dirty="0" smtClean="0"/>
              <a:t>   </a:t>
            </a:r>
            <a:r>
              <a:rPr lang="en-US" sz="1100" dirty="0" smtClean="0"/>
              <a:t>Training     of      workers</a:t>
            </a:r>
            <a:endParaRPr lang="en-US" sz="1100" dirty="0"/>
          </a:p>
        </p:txBody>
      </p:sp>
      <p:sp>
        <p:nvSpPr>
          <p:cNvPr id="91" name="Rectangle 90"/>
          <p:cNvSpPr/>
          <p:nvPr/>
        </p:nvSpPr>
        <p:spPr>
          <a:xfrm>
            <a:off x="6688368" y="6142871"/>
            <a:ext cx="205125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Pvt. language Class</a:t>
            </a:r>
            <a:endParaRPr lang="en-US" sz="1500" dirty="0"/>
          </a:p>
        </p:txBody>
      </p:sp>
      <p:cxnSp>
        <p:nvCxnSpPr>
          <p:cNvPr id="103" name="Straight Arrow Connector 102"/>
          <p:cNvCxnSpPr/>
          <p:nvPr/>
        </p:nvCxnSpPr>
        <p:spPr>
          <a:xfrm flipV="1">
            <a:off x="5691808" y="5550312"/>
            <a:ext cx="0" cy="177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rot="5400000">
            <a:off x="7850529" y="5576172"/>
            <a:ext cx="369332" cy="70114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 Training</a:t>
            </a:r>
            <a:endParaRPr lang="en-US" sz="1200" dirty="0"/>
          </a:p>
        </p:txBody>
      </p:sp>
      <p:sp>
        <p:nvSpPr>
          <p:cNvPr id="107" name="Rectangle 106"/>
          <p:cNvSpPr/>
          <p:nvPr/>
        </p:nvSpPr>
        <p:spPr>
          <a:xfrm>
            <a:off x="2716979" y="6163597"/>
            <a:ext cx="187674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Medical Centre</a:t>
            </a:r>
            <a:endParaRPr lang="en-US" sz="15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879239" y="5767467"/>
            <a:ext cx="1199981" cy="270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Medical     Report</a:t>
            </a:r>
            <a:endParaRPr lang="en-US" sz="1100" dirty="0"/>
          </a:p>
        </p:txBody>
      </p:sp>
      <p:sp>
        <p:nvSpPr>
          <p:cNvPr id="117" name="Rectangle 116"/>
          <p:cNvSpPr/>
          <p:nvPr/>
        </p:nvSpPr>
        <p:spPr>
          <a:xfrm>
            <a:off x="101600" y="6163597"/>
            <a:ext cx="2400919" cy="381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D.I.E</a:t>
            </a:r>
            <a:endParaRPr lang="en-US" sz="1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724941" y="5741798"/>
            <a:ext cx="751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Passport</a:t>
            </a:r>
            <a:endParaRPr lang="en-US" sz="1200" dirty="0"/>
          </a:p>
        </p:txBody>
      </p:sp>
      <p:sp>
        <p:nvSpPr>
          <p:cNvPr id="123" name="Rectangle 122"/>
          <p:cNvSpPr/>
          <p:nvPr/>
        </p:nvSpPr>
        <p:spPr>
          <a:xfrm>
            <a:off x="8923716" y="614696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Police</a:t>
            </a:r>
            <a:endParaRPr lang="en-US" sz="1500" dirty="0"/>
          </a:p>
        </p:txBody>
      </p:sp>
      <p:sp>
        <p:nvSpPr>
          <p:cNvPr id="127" name="TextBox 126"/>
          <p:cNvSpPr txBox="1"/>
          <p:nvPr/>
        </p:nvSpPr>
        <p:spPr>
          <a:xfrm>
            <a:off x="9489072" y="5784234"/>
            <a:ext cx="15021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    CID      Report</a:t>
            </a:r>
            <a:endParaRPr lang="en-US" sz="1050" dirty="0"/>
          </a:p>
        </p:txBody>
      </p:sp>
      <p:sp>
        <p:nvSpPr>
          <p:cNvPr id="128" name="TextBox 127"/>
          <p:cNvSpPr txBox="1"/>
          <p:nvPr/>
        </p:nvSpPr>
        <p:spPr>
          <a:xfrm>
            <a:off x="6730108" y="3195947"/>
            <a:ext cx="13100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visa</a:t>
            </a:r>
            <a:endParaRPr lang="en-US" sz="1200" dirty="0"/>
          </a:p>
        </p:txBody>
      </p:sp>
      <p:sp>
        <p:nvSpPr>
          <p:cNvPr id="137" name="Rectangle 136"/>
          <p:cNvSpPr/>
          <p:nvPr/>
        </p:nvSpPr>
        <p:spPr>
          <a:xfrm>
            <a:off x="10600075" y="616359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Lawyer</a:t>
            </a:r>
            <a:endParaRPr lang="en-US" sz="1500" dirty="0"/>
          </a:p>
        </p:txBody>
      </p:sp>
      <p:sp>
        <p:nvSpPr>
          <p:cNvPr id="142" name="TextBox 141"/>
          <p:cNvSpPr txBox="1"/>
          <p:nvPr/>
        </p:nvSpPr>
        <p:spPr>
          <a:xfrm>
            <a:off x="10769600" y="5813232"/>
            <a:ext cx="2091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Attesting bond</a:t>
            </a:r>
            <a:endParaRPr lang="en-US" sz="11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 flipH="1">
            <a:off x="7292799" y="5193746"/>
            <a:ext cx="24268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8563743" y="4552212"/>
            <a:ext cx="17364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</a:t>
            </a:r>
            <a:r>
              <a:rPr lang="en-US" sz="1200" dirty="0" smtClean="0"/>
              <a:t>oan</a:t>
            </a:r>
            <a:endParaRPr lang="en-US" sz="1200" dirty="0"/>
          </a:p>
        </p:txBody>
      </p:sp>
      <p:sp>
        <p:nvSpPr>
          <p:cNvPr id="156" name="TextBox 155"/>
          <p:cNvSpPr txBox="1"/>
          <p:nvPr/>
        </p:nvSpPr>
        <p:spPr>
          <a:xfrm rot="16200000">
            <a:off x="5092698" y="4103622"/>
            <a:ext cx="18106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Processing &amp;  Ticketing</a:t>
            </a:r>
            <a:endParaRPr lang="en-US" sz="1100" dirty="0"/>
          </a:p>
        </p:txBody>
      </p:sp>
      <p:sp>
        <p:nvSpPr>
          <p:cNvPr id="163" name="Rectangle 162"/>
          <p:cNvSpPr/>
          <p:nvPr/>
        </p:nvSpPr>
        <p:spPr>
          <a:xfrm>
            <a:off x="10735734" y="3547463"/>
            <a:ext cx="1286741" cy="389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Migrant family</a:t>
            </a:r>
            <a:endParaRPr lang="en-US" sz="1500" dirty="0"/>
          </a:p>
        </p:txBody>
      </p:sp>
      <p:sp>
        <p:nvSpPr>
          <p:cNvPr id="190" name="TextBox 189"/>
          <p:cNvSpPr txBox="1"/>
          <p:nvPr/>
        </p:nvSpPr>
        <p:spPr>
          <a:xfrm>
            <a:off x="10240153" y="4512589"/>
            <a:ext cx="1420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Witnesses &amp; Guarantors</a:t>
            </a:r>
            <a:endParaRPr lang="en-US" sz="1200" dirty="0"/>
          </a:p>
        </p:txBody>
      </p:sp>
      <p:cxnSp>
        <p:nvCxnSpPr>
          <p:cNvPr id="198" name="Straight Connector 197"/>
          <p:cNvCxnSpPr/>
          <p:nvPr/>
        </p:nvCxnSpPr>
        <p:spPr>
          <a:xfrm flipH="1">
            <a:off x="8396649" y="1764692"/>
            <a:ext cx="5659" cy="1054708"/>
          </a:xfrm>
          <a:prstGeom prst="line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Rectangle 198"/>
          <p:cNvSpPr/>
          <p:nvPr/>
        </p:nvSpPr>
        <p:spPr>
          <a:xfrm>
            <a:off x="10274021" y="122546"/>
            <a:ext cx="1748455" cy="70829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Worker from Sri Lanka in Korea</a:t>
            </a:r>
            <a:endParaRPr lang="en-US" sz="1500" dirty="0"/>
          </a:p>
        </p:txBody>
      </p:sp>
      <p:sp>
        <p:nvSpPr>
          <p:cNvPr id="202" name="TextBox 201"/>
          <p:cNvSpPr txBox="1"/>
          <p:nvPr/>
        </p:nvSpPr>
        <p:spPr>
          <a:xfrm>
            <a:off x="10215803" y="3169243"/>
            <a:ext cx="1422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Remittances</a:t>
            </a:r>
            <a:endParaRPr lang="en-US" sz="1100" dirty="0"/>
          </a:p>
        </p:txBody>
      </p:sp>
      <p:sp>
        <p:nvSpPr>
          <p:cNvPr id="233" name="TextBox 232"/>
          <p:cNvSpPr txBox="1"/>
          <p:nvPr/>
        </p:nvSpPr>
        <p:spPr>
          <a:xfrm>
            <a:off x="7971331" y="1"/>
            <a:ext cx="101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Labour</a:t>
            </a:r>
            <a:endParaRPr lang="en-US" sz="1200" dirty="0"/>
          </a:p>
        </p:txBody>
      </p:sp>
      <p:sp>
        <p:nvSpPr>
          <p:cNvPr id="234" name="TextBox 233"/>
          <p:cNvSpPr txBox="1"/>
          <p:nvPr/>
        </p:nvSpPr>
        <p:spPr>
          <a:xfrm>
            <a:off x="7176623" y="1"/>
            <a:ext cx="101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Wages &amp; </a:t>
            </a:r>
            <a:endParaRPr lang="en-US" sz="1200" dirty="0"/>
          </a:p>
        </p:txBody>
      </p:sp>
      <p:cxnSp>
        <p:nvCxnSpPr>
          <p:cNvPr id="239" name="Straight Arrow Connector 238"/>
          <p:cNvCxnSpPr/>
          <p:nvPr/>
        </p:nvCxnSpPr>
        <p:spPr>
          <a:xfrm>
            <a:off x="11683982" y="1676400"/>
            <a:ext cx="0" cy="1859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/>
          <p:nvPr/>
        </p:nvCxnSpPr>
        <p:spPr>
          <a:xfrm>
            <a:off x="9719684" y="3088278"/>
            <a:ext cx="0" cy="2118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>
            <a:off x="10549417" y="699467"/>
            <a:ext cx="0" cy="632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Arrow Connector 261"/>
          <p:cNvCxnSpPr/>
          <p:nvPr/>
        </p:nvCxnSpPr>
        <p:spPr>
          <a:xfrm flipV="1">
            <a:off x="8396649" y="699467"/>
            <a:ext cx="190354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1476013" y="5727412"/>
            <a:ext cx="99727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1476012" y="5727413"/>
            <a:ext cx="0" cy="43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>
            <a:off x="10007600" y="5727413"/>
            <a:ext cx="1477" cy="43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>
            <a:off x="11430000" y="5727412"/>
            <a:ext cx="0" cy="398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/>
          <p:cNvCxnSpPr/>
          <p:nvPr/>
        </p:nvCxnSpPr>
        <p:spPr>
          <a:xfrm>
            <a:off x="3556000" y="5727412"/>
            <a:ext cx="0" cy="458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endCxn id="91" idx="0"/>
          </p:cNvCxnSpPr>
          <p:nvPr/>
        </p:nvCxnSpPr>
        <p:spPr>
          <a:xfrm>
            <a:off x="7713995" y="5741797"/>
            <a:ext cx="0" cy="401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/>
          <p:cNvCxnSpPr>
            <a:endCxn id="7" idx="0"/>
          </p:cNvCxnSpPr>
          <p:nvPr/>
        </p:nvCxnSpPr>
        <p:spPr>
          <a:xfrm>
            <a:off x="5689601" y="5727413"/>
            <a:ext cx="10260" cy="436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>
            <a:stCxn id="12" idx="3"/>
            <a:endCxn id="65" idx="1"/>
          </p:cNvCxnSpPr>
          <p:nvPr/>
        </p:nvCxnSpPr>
        <p:spPr>
          <a:xfrm>
            <a:off x="6139638" y="3067255"/>
            <a:ext cx="1774268" cy="0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Arrow Connector 342"/>
          <p:cNvCxnSpPr>
            <a:stCxn id="13" idx="3"/>
          </p:cNvCxnSpPr>
          <p:nvPr/>
        </p:nvCxnSpPr>
        <p:spPr>
          <a:xfrm flipV="1">
            <a:off x="4889525" y="395184"/>
            <a:ext cx="5326279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Connector 351"/>
          <p:cNvCxnSpPr>
            <a:stCxn id="17" idx="0"/>
          </p:cNvCxnSpPr>
          <p:nvPr/>
        </p:nvCxnSpPr>
        <p:spPr>
          <a:xfrm flipV="1">
            <a:off x="11357053" y="830844"/>
            <a:ext cx="0" cy="4466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Straight Connector 355"/>
          <p:cNvCxnSpPr>
            <a:stCxn id="163" idx="2"/>
          </p:cNvCxnSpPr>
          <p:nvPr/>
        </p:nvCxnSpPr>
        <p:spPr>
          <a:xfrm>
            <a:off x="11379104" y="3936533"/>
            <a:ext cx="0" cy="1500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Arrow Connector 361"/>
          <p:cNvCxnSpPr/>
          <p:nvPr/>
        </p:nvCxnSpPr>
        <p:spPr>
          <a:xfrm flipH="1">
            <a:off x="7292797" y="5436713"/>
            <a:ext cx="40863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14" idx="3"/>
            <a:endCxn id="15" idx="1"/>
          </p:cNvCxnSpPr>
          <p:nvPr/>
        </p:nvCxnSpPr>
        <p:spPr>
          <a:xfrm flipV="1">
            <a:off x="5689601" y="1520567"/>
            <a:ext cx="1797252" cy="1846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8403792" y="699467"/>
            <a:ext cx="0" cy="611550"/>
          </a:xfrm>
          <a:prstGeom prst="line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16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263286"/>
              </p:ext>
            </p:extLst>
          </p:nvPr>
        </p:nvGraphicFramePr>
        <p:xfrm>
          <a:off x="2578101" y="649357"/>
          <a:ext cx="7988299" cy="6189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9300"/>
                <a:gridCol w="1174750"/>
                <a:gridCol w="2271183"/>
                <a:gridCol w="1253066"/>
              </a:tblGrid>
              <a:tr h="2874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COMPONENT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FROM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TO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COST (LKR)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Language</a:t>
                      </a:r>
                      <a:r>
                        <a:rPr lang="en-US" sz="800" b="1" i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US" sz="1100" b="1" i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Training </a:t>
                      </a:r>
                      <a:endParaRPr lang="en-US" sz="1100" b="1" i="1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Migrant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Pvt. class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8,000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Language book</a:t>
                      </a:r>
                      <a:endParaRPr lang="en-US" sz="1100" b="1" i="1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MIgrant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Pvt. class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Medical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Migrant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Medical center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3,750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Lawyer </a:t>
                      </a:r>
                      <a:endParaRPr lang="en-US" sz="1100" i="1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Migrant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Lawyer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1,500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Stamp duty for CID report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Migrant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Police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CID report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Migrant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Police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1" kern="12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Training </a:t>
                      </a:r>
                      <a:r>
                        <a:rPr lang="en-US" sz="1100" b="1" i="1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supplies</a:t>
                      </a:r>
                      <a:endParaRPr lang="en-US" sz="1100" b="1" i="1" kern="12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Migrant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Misc. stores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11,000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Training fee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Migrant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SLBFE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20,000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Book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Migrant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SLBFE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Registration fee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Migrant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SLBFE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5,887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Processing fee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Migrant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SLBFE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5,733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Welfare and processing fee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Migrant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SLBFE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49,500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Ticket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Migrant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SLBFE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47,500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Visa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Migrant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SLBFE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7,800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1" kern="12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Misc. </a:t>
                      </a:r>
                      <a:r>
                        <a:rPr lang="en-US" sz="1100" b="1" i="1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</a:t>
                      </a:r>
                      <a:endParaRPr lang="en-US" sz="1100" b="1" i="1" kern="12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Migrant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Misc</a:t>
                      </a:r>
                      <a:r>
                        <a:rPr lang="en-US" sz="1100" dirty="0">
                          <a:effectLst/>
                        </a:rPr>
                        <a:t>. transport providers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25,000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1" kern="12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Airport </a:t>
                      </a:r>
                      <a:r>
                        <a:rPr lang="en-US" sz="1100" b="1" i="1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</a:t>
                      </a:r>
                      <a:endParaRPr lang="en-US" sz="1100" b="1" i="1" kern="12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Migrant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Misc</a:t>
                      </a:r>
                      <a:r>
                        <a:rPr lang="en-US" sz="1100" dirty="0">
                          <a:effectLst/>
                        </a:rPr>
                        <a:t>. transport providers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6,000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1st month subsistence expenses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Migrant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Migrant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20,000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TOTAL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213,970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023730" y="100082"/>
            <a:ext cx="10515600" cy="5619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Cost 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39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Sri Lanka: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Except for housemaids for the Middle East region, other low skilled migrants incur high costs to migrate.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Often results in pre-migration indebtedness.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4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Migrant’s cost to Korea - LKR 213,970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949893"/>
              </p:ext>
            </p:extLst>
          </p:nvPr>
        </p:nvGraphicFramePr>
        <p:xfrm>
          <a:off x="1762125" y="280987"/>
          <a:ext cx="8667750" cy="629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6404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demanding Sri Lankan workers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41599"/>
            <a:ext cx="10515600" cy="3535363"/>
          </a:xfrm>
        </p:spPr>
        <p:txBody>
          <a:bodyPr/>
          <a:lstStyle/>
          <a:p>
            <a:r>
              <a:rPr lang="en-US" dirty="0" smtClean="0"/>
              <a:t>Diligent workers</a:t>
            </a:r>
          </a:p>
          <a:p>
            <a:r>
              <a:rPr lang="en-US" dirty="0" smtClean="0"/>
              <a:t>Hard workers</a:t>
            </a:r>
          </a:p>
          <a:p>
            <a:r>
              <a:rPr lang="en-US" dirty="0" smtClean="0"/>
              <a:t>Quota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44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218122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Comparison of Saudi Arabia and Korea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30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707761"/>
              </p:ext>
            </p:extLst>
          </p:nvPr>
        </p:nvGraphicFramePr>
        <p:xfrm>
          <a:off x="238538" y="1762539"/>
          <a:ext cx="11701670" cy="4767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2524"/>
                <a:gridCol w="774840"/>
                <a:gridCol w="1027667"/>
                <a:gridCol w="811677"/>
                <a:gridCol w="811677"/>
                <a:gridCol w="811677"/>
                <a:gridCol w="811677"/>
                <a:gridCol w="811677"/>
                <a:gridCol w="811677"/>
                <a:gridCol w="811677"/>
                <a:gridCol w="896225"/>
                <a:gridCol w="896225"/>
                <a:gridCol w="896225"/>
                <a:gridCol w="896225"/>
              </a:tblGrid>
              <a:tr h="277755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Language &amp; skills training</a:t>
                      </a:r>
                    </a:p>
                  </a:txBody>
                  <a:tcPr marL="9525" marR="9525" marT="9525" marB="0" vert="vert27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Documentation </a:t>
                      </a:r>
                    </a:p>
                  </a:txBody>
                  <a:tcPr marL="9525" marR="9525" marT="9525" marB="0" vert="vert27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Recruitment </a:t>
                      </a:r>
                    </a:p>
                  </a:txBody>
                  <a:tcPr marL="9525" marR="9525" marT="9525" marB="0" vert="vert27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Transportation</a:t>
                      </a:r>
                    </a:p>
                  </a:txBody>
                  <a:tcPr marL="9525" marR="9525" marT="9525" marB="0" vert="vert27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vert="vert27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Sub total cost (excluding lump sum payments)</a:t>
                      </a:r>
                    </a:p>
                  </a:txBody>
                  <a:tcPr marL="9525" marR="9525" marT="9525" marB="0" vert="vert27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Total cost</a:t>
                      </a:r>
                    </a:p>
                  </a:txBody>
                  <a:tcPr marL="9525" marR="9525" marT="9525" marB="0" vert="vert27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Wage (monthly x duration) </a:t>
                      </a:r>
                    </a:p>
                  </a:txBody>
                  <a:tcPr marL="9525" marR="9525" marT="9525" marB="0" vert="vert27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Net costs (excluding lump sum) to workers </a:t>
                      </a:r>
                    </a:p>
                  </a:txBody>
                  <a:tcPr marL="9525" marR="9525" marT="9525" marB="0" vert="vert27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Cost (excluding lump sum) as % total wages   (6)/(8)*100</a:t>
                      </a:r>
                    </a:p>
                  </a:txBody>
                  <a:tcPr marL="9525" marR="9525" marT="9525" marB="0" vert="vert27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Net costs to workers </a:t>
                      </a:r>
                    </a:p>
                  </a:txBody>
                  <a:tcPr marL="9525" marR="9525" marT="9525" marB="0" vert="vert27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Cost as % total </a:t>
                      </a:r>
                      <a:r>
                        <a:rPr lang="en-US" sz="1800" b="1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wages  </a:t>
                      </a:r>
                      <a:endParaRPr lang="en-US" sz="1800" b="1" kern="120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0" fontAlgn="ctr"/>
                      <a:r>
                        <a:rPr lang="en-US" sz="18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(7) / (8) *100</a:t>
                      </a:r>
                    </a:p>
                  </a:txBody>
                  <a:tcPr marL="9525" marR="9525" marT="9525" marB="0" vert="vert270" anchor="ctr">
                    <a:solidFill>
                      <a:schemeClr val="accent1"/>
                    </a:solidFill>
                  </a:tcPr>
                </a:tc>
              </a:tr>
              <a:tr h="259656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b="1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>
                          <a:effectLst/>
                        </a:rPr>
                        <a:t>(1)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effectLst/>
                        </a:rPr>
                        <a:t>(2)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effectLst/>
                        </a:rPr>
                        <a:t>(3)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effectLst/>
                        </a:rPr>
                        <a:t>(4)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effectLst/>
                        </a:rPr>
                        <a:t>(5)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effectLst/>
                        </a:rPr>
                        <a:t>(6)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>
                          <a:effectLst/>
                        </a:rPr>
                        <a:t>(7)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effectLst/>
                        </a:rPr>
                        <a:t>(8)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 smtClean="0">
                          <a:effectLst/>
                        </a:rPr>
                        <a:t>(9)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effectLst/>
                        </a:rPr>
                        <a:t>(10)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effectLst/>
                        </a:rPr>
                        <a:t>(11)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effectLst/>
                        </a:rPr>
                        <a:t>(12)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7853">
                <a:tc rowSpan="2"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Saudi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Costs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(26,500)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(16,000)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(34,882)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(27,500)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(400,000)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(129,882)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(504,882)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921,882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16.4 %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1,296,882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63.75 %</a:t>
                      </a:r>
                    </a:p>
                  </a:txBody>
                  <a:tcPr marL="9525" marR="9525" marT="9525" marB="0"/>
                </a:tc>
              </a:tr>
              <a:tr h="236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Earnings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33,000x24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47853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=792000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47853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857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857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857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857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857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7853">
                <a:tc rowSpan="2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Korea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Costs</a:t>
                      </a: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40,750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13,600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61,120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78,500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20,000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213,970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213,970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4,286,030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4.75 %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4,286,030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4.75%</a:t>
                      </a:r>
                    </a:p>
                    <a:p>
                      <a:pPr marL="0" algn="r" defTabSz="914400" rtl="0" eaLnBrk="1" fontAlgn="t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</a:tr>
              <a:tr h="3658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Earnings </a:t>
                      </a: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125,000x36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=4500000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990600" y="2657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Labor exports - Comparison of the two value chain analyses: Net costs to workers (I) in LKR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92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93662"/>
            <a:ext cx="10515600" cy="1325563"/>
          </a:xfrm>
        </p:spPr>
        <p:txBody>
          <a:bodyPr/>
          <a:lstStyle/>
          <a:p>
            <a:r>
              <a:rPr lang="en-US" dirty="0"/>
              <a:t>Comparison of the two value chain analyses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26013506"/>
              </p:ext>
            </p:extLst>
          </p:nvPr>
        </p:nvGraphicFramePr>
        <p:xfrm>
          <a:off x="6781800" y="1765300"/>
          <a:ext cx="5029200" cy="4592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553200" y="1292225"/>
            <a:ext cx="5181600" cy="4351338"/>
          </a:xfrm>
        </p:spPr>
        <p:txBody>
          <a:bodyPr/>
          <a:lstStyle/>
          <a:p>
            <a:r>
              <a:rPr lang="en-US" dirty="0" smtClean="0"/>
              <a:t>Saudi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24" y="1968500"/>
            <a:ext cx="6238450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6"/>
          <p:cNvSpPr txBox="1">
            <a:spLocks/>
          </p:cNvSpPr>
          <p:nvPr/>
        </p:nvSpPr>
        <p:spPr>
          <a:xfrm>
            <a:off x="889000" y="14192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Korea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87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Earnings of recruitment agencies (Sri Lanka)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57499"/>
            <a:ext cx="10515600" cy="3319463"/>
          </a:xfrm>
        </p:spPr>
        <p:txBody>
          <a:bodyPr/>
          <a:lstStyle/>
          <a:p>
            <a:r>
              <a:rPr lang="en-US" dirty="0" smtClean="0"/>
              <a:t>Approx. 10 % of total recruitment fee paid by employer </a:t>
            </a:r>
          </a:p>
          <a:p>
            <a:pPr lvl="1"/>
            <a:r>
              <a:rPr lang="en-US" dirty="0" smtClean="0"/>
              <a:t>(as per 1 KII, others refused to share this information).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36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27025"/>
            <a:ext cx="10515600" cy="1325563"/>
          </a:xfrm>
        </p:spPr>
        <p:txBody>
          <a:bodyPr/>
          <a:lstStyle/>
          <a:p>
            <a:r>
              <a:rPr lang="en-US" dirty="0" smtClean="0"/>
              <a:t>Simplifying the value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2506662"/>
            <a:ext cx="10515600" cy="4351338"/>
          </a:xfrm>
        </p:spPr>
        <p:txBody>
          <a:bodyPr/>
          <a:lstStyle/>
          <a:p>
            <a:r>
              <a:rPr lang="en-US" dirty="0" smtClean="0"/>
              <a:t>Saudi:</a:t>
            </a:r>
          </a:p>
          <a:p>
            <a:pPr lvl="1"/>
            <a:r>
              <a:rPr lang="en-US" dirty="0" smtClean="0"/>
              <a:t>Amalgamate agents’ and sub agents’ functions.</a:t>
            </a:r>
          </a:p>
          <a:p>
            <a:pPr lvl="1"/>
            <a:endParaRPr lang="en-US" dirty="0"/>
          </a:p>
          <a:p>
            <a:r>
              <a:rPr lang="en-US" dirty="0" smtClean="0"/>
              <a:t>Korea:</a:t>
            </a:r>
          </a:p>
          <a:p>
            <a:pPr lvl="1"/>
            <a:r>
              <a:rPr lang="en-US" dirty="0" smtClean="0"/>
              <a:t>Attesting of bond to be done by SLBFE in-house lawyers.</a:t>
            </a:r>
          </a:p>
        </p:txBody>
      </p:sp>
    </p:spTree>
    <p:extLst>
      <p:ext uri="{BB962C8B-B14F-4D97-AF65-F5344CB8AC3E}">
        <p14:creationId xmlns:p14="http://schemas.microsoft.com/office/powerpoint/2010/main" val="219790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chain interventions in each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Streamline the process to issue necessary documentation (i.e. time taken for Police report )</a:t>
            </a:r>
          </a:p>
          <a:p>
            <a:r>
              <a:rPr lang="en-US" dirty="0" smtClean="0"/>
              <a:t>Reform </a:t>
            </a:r>
            <a:r>
              <a:rPr lang="en-US" dirty="0"/>
              <a:t>FBR </a:t>
            </a:r>
            <a:endParaRPr lang="en-US" dirty="0" smtClean="0"/>
          </a:p>
          <a:p>
            <a:r>
              <a:rPr lang="en-US" dirty="0" smtClean="0"/>
              <a:t>Decentralize </a:t>
            </a:r>
            <a:r>
              <a:rPr lang="en-US" dirty="0"/>
              <a:t>SLBFE activities to regional </a:t>
            </a:r>
            <a:r>
              <a:rPr lang="en-US" dirty="0" smtClean="0"/>
              <a:t>offices</a:t>
            </a:r>
          </a:p>
          <a:p>
            <a:r>
              <a:rPr lang="en-US" dirty="0" smtClean="0"/>
              <a:t>Regulate </a:t>
            </a:r>
            <a:r>
              <a:rPr lang="en-US" dirty="0"/>
              <a:t>informal </a:t>
            </a:r>
            <a:r>
              <a:rPr lang="en-US" dirty="0" smtClean="0"/>
              <a:t>sub-agent.</a:t>
            </a:r>
          </a:p>
          <a:p>
            <a:r>
              <a:rPr lang="en-US" dirty="0" smtClean="0"/>
              <a:t>Capacity </a:t>
            </a:r>
            <a:r>
              <a:rPr lang="en-US" dirty="0"/>
              <a:t>building for SL Embassy personnel at destination to minimize paper work</a:t>
            </a:r>
          </a:p>
        </p:txBody>
      </p:sp>
    </p:spTree>
    <p:extLst>
      <p:ext uri="{BB962C8B-B14F-4D97-AF65-F5344CB8AC3E}">
        <p14:creationId xmlns:p14="http://schemas.microsoft.com/office/powerpoint/2010/main" val="299305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68801" y="5144782"/>
            <a:ext cx="2923996" cy="40552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Potential Migrant</a:t>
            </a:r>
            <a:endParaRPr lang="en-US" sz="1500" dirty="0"/>
          </a:p>
        </p:txBody>
      </p:sp>
      <p:sp>
        <p:nvSpPr>
          <p:cNvPr id="7" name="Rectangle 6"/>
          <p:cNvSpPr/>
          <p:nvPr/>
        </p:nvSpPr>
        <p:spPr>
          <a:xfrm>
            <a:off x="4925036" y="6163597"/>
            <a:ext cx="154964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GS/DS Office</a:t>
            </a:r>
            <a:endParaRPr 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4264043" y="5796482"/>
            <a:ext cx="1321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FBR  Report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2445061" y="3226210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SLBFE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4561328" y="76201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Saudi</a:t>
            </a:r>
            <a:endParaRPr lang="en-US" sz="1500" dirty="0"/>
          </a:p>
        </p:txBody>
      </p:sp>
      <p:sp>
        <p:nvSpPr>
          <p:cNvPr id="14" name="Rectangle 13"/>
          <p:cNvSpPr/>
          <p:nvPr/>
        </p:nvSpPr>
        <p:spPr>
          <a:xfrm>
            <a:off x="4927600" y="1120517"/>
            <a:ext cx="254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Foreign Emp. Agent </a:t>
            </a:r>
            <a:endParaRPr lang="en-US" sz="15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366517" y="639537"/>
            <a:ext cx="5764" cy="477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66515" y="764401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4679061" y="628872"/>
            <a:ext cx="0" cy="126464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6605964" y="4006232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Sub agent</a:t>
            </a:r>
            <a:endParaRPr lang="en-US" sz="1500" dirty="0"/>
          </a:p>
        </p:txBody>
      </p:sp>
      <p:sp>
        <p:nvSpPr>
          <p:cNvPr id="65" name="Rectangle 64"/>
          <p:cNvSpPr/>
          <p:nvPr/>
        </p:nvSpPr>
        <p:spPr>
          <a:xfrm>
            <a:off x="9015138" y="3211209"/>
            <a:ext cx="1422045" cy="423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Saudi Embassy</a:t>
            </a:r>
            <a:endParaRPr lang="en-US" sz="1500" dirty="0"/>
          </a:p>
        </p:txBody>
      </p:sp>
      <p:sp>
        <p:nvSpPr>
          <p:cNvPr id="78" name="TextBox 77"/>
          <p:cNvSpPr txBox="1"/>
          <p:nvPr/>
        </p:nvSpPr>
        <p:spPr>
          <a:xfrm rot="5400000">
            <a:off x="3289315" y="532421"/>
            <a:ext cx="353943" cy="226714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Attest/approve  job order </a:t>
            </a:r>
            <a:endParaRPr lang="en-US" sz="1100" dirty="0"/>
          </a:p>
        </p:txBody>
      </p:sp>
      <p:sp>
        <p:nvSpPr>
          <p:cNvPr id="91" name="Rectangle 90"/>
          <p:cNvSpPr/>
          <p:nvPr/>
        </p:nvSpPr>
        <p:spPr>
          <a:xfrm>
            <a:off x="6688368" y="6142871"/>
            <a:ext cx="205125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Training center</a:t>
            </a:r>
            <a:endParaRPr lang="en-US" sz="1500" dirty="0"/>
          </a:p>
        </p:txBody>
      </p:sp>
      <p:cxnSp>
        <p:nvCxnSpPr>
          <p:cNvPr id="103" name="Straight Arrow Connector 102"/>
          <p:cNvCxnSpPr>
            <a:endCxn id="4" idx="2"/>
          </p:cNvCxnSpPr>
          <p:nvPr/>
        </p:nvCxnSpPr>
        <p:spPr>
          <a:xfrm flipV="1">
            <a:off x="5830798" y="5550311"/>
            <a:ext cx="1" cy="1897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rot="5400000">
            <a:off x="6671445" y="5138582"/>
            <a:ext cx="369332" cy="164743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Pre-Dep. Training</a:t>
            </a:r>
            <a:endParaRPr lang="en-US" sz="1200" dirty="0"/>
          </a:p>
        </p:txBody>
      </p:sp>
      <p:sp>
        <p:nvSpPr>
          <p:cNvPr id="107" name="Rectangle 106"/>
          <p:cNvSpPr/>
          <p:nvPr/>
        </p:nvSpPr>
        <p:spPr>
          <a:xfrm>
            <a:off x="2716979" y="6163597"/>
            <a:ext cx="187674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Medical Centre</a:t>
            </a:r>
            <a:endParaRPr lang="en-US" sz="15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250299" y="5796481"/>
            <a:ext cx="15123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Medical Report</a:t>
            </a:r>
            <a:endParaRPr lang="en-US" sz="1100" dirty="0"/>
          </a:p>
        </p:txBody>
      </p:sp>
      <p:sp>
        <p:nvSpPr>
          <p:cNvPr id="117" name="Rectangle 116"/>
          <p:cNvSpPr/>
          <p:nvPr/>
        </p:nvSpPr>
        <p:spPr>
          <a:xfrm>
            <a:off x="942915" y="6163597"/>
            <a:ext cx="1559604" cy="381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D.I.E.</a:t>
            </a:r>
            <a:endParaRPr lang="en-US" sz="1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429236" y="5777635"/>
            <a:ext cx="1027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Passport</a:t>
            </a:r>
            <a:endParaRPr lang="en-US" sz="1200" dirty="0"/>
          </a:p>
        </p:txBody>
      </p:sp>
      <p:sp>
        <p:nvSpPr>
          <p:cNvPr id="123" name="Rectangle 122"/>
          <p:cNvSpPr/>
          <p:nvPr/>
        </p:nvSpPr>
        <p:spPr>
          <a:xfrm>
            <a:off x="8923716" y="6146966"/>
            <a:ext cx="142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Police</a:t>
            </a:r>
            <a:endParaRPr lang="en-US" sz="1500" dirty="0"/>
          </a:p>
        </p:txBody>
      </p:sp>
      <p:sp>
        <p:nvSpPr>
          <p:cNvPr id="127" name="TextBox 126"/>
          <p:cNvSpPr txBox="1"/>
          <p:nvPr/>
        </p:nvSpPr>
        <p:spPr>
          <a:xfrm>
            <a:off x="8331828" y="5820926"/>
            <a:ext cx="13030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Police   Report</a:t>
            </a:r>
            <a:endParaRPr lang="en-US" sz="105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55351" y="1894312"/>
            <a:ext cx="3033019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SL Embassy in Saudi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747971" y="3232355"/>
            <a:ext cx="241476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Emp. Agent in SL</a:t>
            </a:r>
            <a:endParaRPr lang="en-US" sz="1500" dirty="0"/>
          </a:p>
        </p:txBody>
      </p:sp>
      <p:cxnSp>
        <p:nvCxnSpPr>
          <p:cNvPr id="25" name="Straight Arrow Connector 24"/>
          <p:cNvCxnSpPr>
            <a:endCxn id="86" idx="0"/>
          </p:cNvCxnSpPr>
          <p:nvPr/>
        </p:nvCxnSpPr>
        <p:spPr>
          <a:xfrm>
            <a:off x="6955355" y="1526803"/>
            <a:ext cx="0" cy="17055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/>
          <p:nvPr/>
        </p:nvCxnSpPr>
        <p:spPr>
          <a:xfrm>
            <a:off x="1476012" y="5740077"/>
            <a:ext cx="0" cy="382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>
            <a:endCxn id="107" idx="0"/>
          </p:cNvCxnSpPr>
          <p:nvPr/>
        </p:nvCxnSpPr>
        <p:spPr>
          <a:xfrm>
            <a:off x="3655350" y="5740077"/>
            <a:ext cx="1" cy="4235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/>
          <p:cNvCxnSpPr/>
          <p:nvPr/>
        </p:nvCxnSpPr>
        <p:spPr>
          <a:xfrm>
            <a:off x="5699861" y="5740077"/>
            <a:ext cx="1" cy="385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/>
          <p:cNvCxnSpPr/>
          <p:nvPr/>
        </p:nvCxnSpPr>
        <p:spPr>
          <a:xfrm>
            <a:off x="7713995" y="5740077"/>
            <a:ext cx="0" cy="382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/>
          <p:nvPr/>
        </p:nvCxnSpPr>
        <p:spPr>
          <a:xfrm>
            <a:off x="9755825" y="5755823"/>
            <a:ext cx="0" cy="331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8647860" y="326474"/>
            <a:ext cx="1698256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Housemaid from SL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 flipV="1">
            <a:off x="4679061" y="3607211"/>
            <a:ext cx="0" cy="153757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609600" y="5394829"/>
            <a:ext cx="374343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609601" y="139067"/>
            <a:ext cx="31524" cy="5255763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flipV="1">
            <a:off x="641124" y="139066"/>
            <a:ext cx="3895803" cy="2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 flipV="1">
            <a:off x="5887059" y="3613356"/>
            <a:ext cx="0" cy="149896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/>
        </p:nvCxnSpPr>
        <p:spPr>
          <a:xfrm>
            <a:off x="5029019" y="3457151"/>
            <a:ext cx="68075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 flipH="1" flipV="1">
            <a:off x="7467599" y="3645818"/>
            <a:ext cx="3" cy="3604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/>
          <p:nvPr/>
        </p:nvCxnSpPr>
        <p:spPr>
          <a:xfrm>
            <a:off x="8172553" y="3455317"/>
            <a:ext cx="762909" cy="183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 flipV="1">
            <a:off x="6955355" y="4395300"/>
            <a:ext cx="0" cy="71702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 flipV="1">
            <a:off x="5392505" y="1541691"/>
            <a:ext cx="0" cy="3345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 txBox="1"/>
          <p:nvPr/>
        </p:nvSpPr>
        <p:spPr>
          <a:xfrm rot="5400000">
            <a:off x="7851313" y="-618449"/>
            <a:ext cx="353943" cy="175023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100" dirty="0" smtClean="0"/>
              <a:t>Wages </a:t>
            </a:r>
            <a:r>
              <a:rPr lang="en-US" sz="1100" dirty="0"/>
              <a:t>&amp;</a:t>
            </a:r>
            <a:r>
              <a:rPr lang="en-US" sz="1100" dirty="0" smtClean="0"/>
              <a:t> </a:t>
            </a:r>
            <a:r>
              <a:rPr lang="en-US" sz="1100" dirty="0" err="1" smtClean="0"/>
              <a:t>labour</a:t>
            </a:r>
            <a:endParaRPr lang="en-US" sz="1100" dirty="0"/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7132852" y="484743"/>
            <a:ext cx="15150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Arrow Connector 322"/>
          <p:cNvCxnSpPr/>
          <p:nvPr/>
        </p:nvCxnSpPr>
        <p:spPr>
          <a:xfrm flipV="1">
            <a:off x="9855200" y="3645818"/>
            <a:ext cx="0" cy="17017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5" name="Straight Connector 324"/>
          <p:cNvCxnSpPr/>
          <p:nvPr/>
        </p:nvCxnSpPr>
        <p:spPr>
          <a:xfrm flipV="1">
            <a:off x="7292797" y="5347546"/>
            <a:ext cx="2562404" cy="12066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10498365" y="1481110"/>
            <a:ext cx="1159239" cy="227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Bank</a:t>
            </a:r>
            <a:endParaRPr lang="en-US" sz="1500" dirty="0"/>
          </a:p>
        </p:txBody>
      </p:sp>
      <p:sp>
        <p:nvSpPr>
          <p:cNvPr id="330" name="Rectangle 329"/>
          <p:cNvSpPr/>
          <p:nvPr/>
        </p:nvSpPr>
        <p:spPr>
          <a:xfrm>
            <a:off x="10755935" y="709395"/>
            <a:ext cx="1078027" cy="193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Medical</a:t>
            </a:r>
            <a:endParaRPr lang="en-US" sz="1500" dirty="0"/>
          </a:p>
        </p:txBody>
      </p:sp>
      <p:sp>
        <p:nvSpPr>
          <p:cNvPr id="331" name="Rectangle 330"/>
          <p:cNvSpPr/>
          <p:nvPr/>
        </p:nvSpPr>
        <p:spPr>
          <a:xfrm>
            <a:off x="10755935" y="343513"/>
            <a:ext cx="1078027" cy="208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Visa</a:t>
            </a:r>
            <a:endParaRPr lang="en-US" sz="1500" dirty="0"/>
          </a:p>
        </p:txBody>
      </p:sp>
      <p:cxnSp>
        <p:nvCxnSpPr>
          <p:cNvPr id="333" name="Straight Connector 332"/>
          <p:cNvCxnSpPr>
            <a:stCxn id="49" idx="3"/>
          </p:cNvCxnSpPr>
          <p:nvPr/>
        </p:nvCxnSpPr>
        <p:spPr>
          <a:xfrm flipV="1">
            <a:off x="10346116" y="649639"/>
            <a:ext cx="20568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Arrow Connector 336"/>
          <p:cNvCxnSpPr>
            <a:endCxn id="331" idx="1"/>
          </p:cNvCxnSpPr>
          <p:nvPr/>
        </p:nvCxnSpPr>
        <p:spPr>
          <a:xfrm>
            <a:off x="10551804" y="447715"/>
            <a:ext cx="20413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Arrow Connector 349"/>
          <p:cNvCxnSpPr/>
          <p:nvPr/>
        </p:nvCxnSpPr>
        <p:spPr>
          <a:xfrm>
            <a:off x="10551804" y="447716"/>
            <a:ext cx="0" cy="10333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3" name="Rectangle 352"/>
          <p:cNvSpPr/>
          <p:nvPr/>
        </p:nvSpPr>
        <p:spPr>
          <a:xfrm>
            <a:off x="10640383" y="5266810"/>
            <a:ext cx="1422045" cy="423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Family</a:t>
            </a:r>
            <a:endParaRPr lang="en-US" sz="1500" dirty="0"/>
          </a:p>
        </p:txBody>
      </p:sp>
      <p:cxnSp>
        <p:nvCxnSpPr>
          <p:cNvPr id="138" name="Straight Arrow Connector 137"/>
          <p:cNvCxnSpPr/>
          <p:nvPr/>
        </p:nvCxnSpPr>
        <p:spPr>
          <a:xfrm>
            <a:off x="10755936" y="1708974"/>
            <a:ext cx="0" cy="35578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Rectangle 353"/>
          <p:cNvSpPr/>
          <p:nvPr/>
        </p:nvSpPr>
        <p:spPr>
          <a:xfrm>
            <a:off x="9267438" y="2576447"/>
            <a:ext cx="1230927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Travel  agent</a:t>
            </a:r>
            <a:endParaRPr lang="en-US" sz="1500" dirty="0"/>
          </a:p>
        </p:txBody>
      </p:sp>
      <p:cxnSp>
        <p:nvCxnSpPr>
          <p:cNvPr id="140" name="Straight Arrow Connector 139"/>
          <p:cNvCxnSpPr>
            <a:endCxn id="354" idx="1"/>
          </p:cNvCxnSpPr>
          <p:nvPr/>
        </p:nvCxnSpPr>
        <p:spPr>
          <a:xfrm>
            <a:off x="7890357" y="2766947"/>
            <a:ext cx="137708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Straight Connector 354"/>
          <p:cNvCxnSpPr/>
          <p:nvPr/>
        </p:nvCxnSpPr>
        <p:spPr>
          <a:xfrm>
            <a:off x="7292796" y="5478455"/>
            <a:ext cx="3205568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7" name="Straight Arrow Connector 356"/>
          <p:cNvCxnSpPr/>
          <p:nvPr/>
        </p:nvCxnSpPr>
        <p:spPr>
          <a:xfrm flipV="1">
            <a:off x="10498364" y="2957449"/>
            <a:ext cx="0" cy="25210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10755936" y="6122740"/>
            <a:ext cx="1436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__ </a:t>
            </a:r>
            <a:r>
              <a:rPr lang="en-US" sz="800" dirty="0"/>
              <a:t>T</a:t>
            </a:r>
            <a:r>
              <a:rPr lang="en-US" sz="800" dirty="0" smtClean="0"/>
              <a:t>hrough agent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__</a:t>
            </a:r>
            <a:r>
              <a:rPr lang="en-US" dirty="0" smtClean="0"/>
              <a:t> </a:t>
            </a:r>
            <a:r>
              <a:rPr lang="en-US" sz="800" dirty="0" smtClean="0"/>
              <a:t>On own</a:t>
            </a:r>
            <a:endParaRPr lang="en-US" sz="8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76011" y="5740077"/>
            <a:ext cx="8279815" cy="15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890356" y="2766947"/>
            <a:ext cx="0" cy="465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10755936" y="1088448"/>
            <a:ext cx="1078027" cy="179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Police</a:t>
            </a:r>
            <a:endParaRPr lang="en-US" sz="1500" dirty="0"/>
          </a:p>
        </p:txBody>
      </p:sp>
      <p:cxnSp>
        <p:nvCxnSpPr>
          <p:cNvPr id="152" name="Straight Arrow Connector 151"/>
          <p:cNvCxnSpPr/>
          <p:nvPr/>
        </p:nvCxnSpPr>
        <p:spPr>
          <a:xfrm>
            <a:off x="10551805" y="815218"/>
            <a:ext cx="1906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/>
          <p:nvPr/>
        </p:nvCxnSpPr>
        <p:spPr>
          <a:xfrm>
            <a:off x="10551804" y="1168531"/>
            <a:ext cx="20413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081755" y="1940479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Job order &amp;  fee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4657851" y="2861152"/>
            <a:ext cx="1068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Approval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7537409" y="3687525"/>
            <a:ext cx="158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Lump sum</a:t>
            </a:r>
            <a:endParaRPr lang="en-US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11176845" y="4356969"/>
            <a:ext cx="1421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Lump sum</a:t>
            </a:r>
            <a:endParaRPr lang="en-US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5887060" y="4672348"/>
            <a:ext cx="106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Advance</a:t>
            </a:r>
            <a:endParaRPr lang="en-US" sz="12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1088240" y="4196732"/>
            <a:ext cx="10259" cy="1090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8983373" y="4196732"/>
            <a:ext cx="21048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1009562" y="2680449"/>
            <a:ext cx="1385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remittances</a:t>
            </a:r>
            <a:endParaRPr lang="en-US" sz="1200" dirty="0"/>
          </a:p>
        </p:txBody>
      </p:sp>
      <p:sp>
        <p:nvSpPr>
          <p:cNvPr id="82" name="Rectangle 81"/>
          <p:cNvSpPr/>
          <p:nvPr/>
        </p:nvSpPr>
        <p:spPr>
          <a:xfrm>
            <a:off x="10630615" y="3712092"/>
            <a:ext cx="1159239" cy="227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Bank</a:t>
            </a:r>
            <a:endParaRPr lang="en-US" sz="1500" dirty="0"/>
          </a:p>
        </p:txBody>
      </p:sp>
      <p:sp>
        <p:nvSpPr>
          <p:cNvPr id="83" name="TextBox 82"/>
          <p:cNvSpPr txBox="1"/>
          <p:nvPr/>
        </p:nvSpPr>
        <p:spPr>
          <a:xfrm>
            <a:off x="3069818" y="4210683"/>
            <a:ext cx="1385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Registration </a:t>
            </a:r>
          </a:p>
          <a:p>
            <a:r>
              <a:rPr lang="en-US" sz="1200" dirty="0" smtClean="0"/>
              <a:t>Agreement</a:t>
            </a:r>
            <a:endParaRPr lang="en-US" sz="1200" dirty="0"/>
          </a:p>
          <a:p>
            <a:r>
              <a:rPr lang="en-US" sz="1200" dirty="0" smtClean="0"/>
              <a:t>Welfare</a:t>
            </a:r>
            <a:endParaRPr lang="en-US" sz="12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762637" y="2263645"/>
            <a:ext cx="0" cy="968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2445063" y="2818948"/>
            <a:ext cx="127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Verification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8944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research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399"/>
            <a:ext cx="10515600" cy="3738563"/>
          </a:xfrm>
        </p:spPr>
        <p:txBody>
          <a:bodyPr/>
          <a:lstStyle/>
          <a:p>
            <a:r>
              <a:rPr lang="en-US" dirty="0" smtClean="0"/>
              <a:t>Low skilled manufacturing sector migrants to Malaysia.</a:t>
            </a:r>
          </a:p>
          <a:p>
            <a:r>
              <a:rPr lang="en-US" dirty="0" smtClean="0"/>
              <a:t>Value chain analysis of other skills groups.</a:t>
            </a:r>
          </a:p>
          <a:p>
            <a:r>
              <a:rPr lang="en-US" dirty="0" smtClean="0"/>
              <a:t>Comparative analysis with other sending countries.</a:t>
            </a:r>
          </a:p>
          <a:p>
            <a:r>
              <a:rPr lang="en-US" dirty="0" smtClean="0"/>
              <a:t>Quantitative analysis of migration cost using data from migration cost surveys.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07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0"/>
            <a:ext cx="8229600" cy="990600"/>
          </a:xfrm>
        </p:spPr>
        <p:txBody>
          <a:bodyPr>
            <a:noAutofit/>
          </a:bodyPr>
          <a:lstStyle/>
          <a:p>
            <a:pPr lvl="1"/>
            <a:r>
              <a:rPr lang="en-US" sz="3200" dirty="0">
                <a:latin typeface="Calibri" panose="020F0502020204030204" pitchFamily="34" charset="0"/>
              </a:rPr>
              <a:t>Sri Lanka: Majority of migrants are low skilled workers (56% in 2014)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2667001" y="1219200"/>
          <a:ext cx="7238999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792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425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Thank You </a:t>
            </a:r>
            <a:br>
              <a:rPr lang="en-US" sz="60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For further questions, please contact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hlinkClick r:id="rId2"/>
              </a:rPr>
              <a:t>bilesha@ips.lk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syi@worldbank.org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62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52400"/>
            <a:ext cx="8991600" cy="1070372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The majority of low-skilled migrants go to the Middle East region. </a:t>
            </a:r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2152650" y="2226469"/>
          <a:ext cx="7886700" cy="402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085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504" y="1179443"/>
            <a:ext cx="10588487" cy="52026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Objective: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Analyze the cost of migration for low-skilled workers in a Value Chain (VC) framework.</a:t>
            </a:r>
          </a:p>
          <a:p>
            <a:pPr lvl="1"/>
            <a:r>
              <a:rPr lang="en-US" dirty="0" smtClean="0"/>
              <a:t>Disaggregate </a:t>
            </a:r>
            <a:r>
              <a:rPr lang="en-US" dirty="0"/>
              <a:t>migration </a:t>
            </a:r>
            <a:r>
              <a:rPr lang="en-US" dirty="0" smtClean="0"/>
              <a:t>costs and identify </a:t>
            </a:r>
            <a:r>
              <a:rPr lang="en-US" dirty="0"/>
              <a:t>causes  for migration </a:t>
            </a:r>
            <a:r>
              <a:rPr lang="en-US" dirty="0" smtClean="0"/>
              <a:t>costs.</a:t>
            </a:r>
            <a:endParaRPr lang="en-US" dirty="0"/>
          </a:p>
          <a:p>
            <a:pPr lvl="1"/>
            <a:r>
              <a:rPr lang="en-US" dirty="0"/>
              <a:t>Suggest </a:t>
            </a:r>
            <a:r>
              <a:rPr lang="en-US" dirty="0" smtClean="0"/>
              <a:t>value chain interventions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Scope: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3 corridors</a:t>
            </a:r>
          </a:p>
          <a:p>
            <a:pPr lvl="2">
              <a:buFont typeface="Courier New" pitchFamily="49" charset="0"/>
              <a:buChar char="o"/>
            </a:pPr>
            <a:r>
              <a:rPr lang="en-US" dirty="0"/>
              <a:t>Saudi Arabia (housemaids)</a:t>
            </a:r>
          </a:p>
          <a:p>
            <a:pPr lvl="2">
              <a:buFont typeface="Courier New" pitchFamily="49" charset="0"/>
              <a:buChar char="o"/>
            </a:pPr>
            <a:r>
              <a:rPr lang="en-US" dirty="0"/>
              <a:t>South Korea (manufacturing)</a:t>
            </a:r>
          </a:p>
          <a:p>
            <a:pPr lvl="2">
              <a:buFont typeface="Courier New" pitchFamily="49" charset="0"/>
              <a:buChar char="o"/>
            </a:pPr>
            <a:r>
              <a:rPr lang="en-US" dirty="0"/>
              <a:t>Malaysia (manufacturing)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88504" y="351086"/>
            <a:ext cx="7886700" cy="65008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dirty="0"/>
              <a:t>About the Study</a:t>
            </a:r>
          </a:p>
        </p:txBody>
      </p:sp>
    </p:spTree>
    <p:extLst>
      <p:ext uri="{BB962C8B-B14F-4D97-AF65-F5344CB8AC3E}">
        <p14:creationId xmlns:p14="http://schemas.microsoft.com/office/powerpoint/2010/main" val="34616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0" y="260032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Saudi Arabia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0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561328" y="76201"/>
            <a:ext cx="2540000" cy="534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Employer in Saudi</a:t>
            </a:r>
            <a:endParaRPr lang="en-US" sz="1500" dirty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0" y="2463800"/>
            <a:ext cx="12192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73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</TotalTime>
  <Words>2138</Words>
  <Application>Microsoft Office PowerPoint</Application>
  <PresentationFormat>Widescreen</PresentationFormat>
  <Paragraphs>935</Paragraphs>
  <Slides>50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6" baseType="lpstr">
      <vt:lpstr>Arial</vt:lpstr>
      <vt:lpstr>Calibri</vt:lpstr>
      <vt:lpstr>Calibri Light</vt:lpstr>
      <vt:lpstr>Courier New</vt:lpstr>
      <vt:lpstr>Times New Roman</vt:lpstr>
      <vt:lpstr>Office Theme</vt:lpstr>
      <vt:lpstr>Cost of low-skilled migration:  Value chain analysis – Sri Lanka</vt:lpstr>
      <vt:lpstr>Outline </vt:lpstr>
      <vt:lpstr>Motivation </vt:lpstr>
      <vt:lpstr>Motivation </vt:lpstr>
      <vt:lpstr>Sri Lanka: Majority of migrants are low skilled workers (56% in 2014)</vt:lpstr>
      <vt:lpstr> The majority of low-skilled migrants go to the Middle East region. </vt:lpstr>
      <vt:lpstr>PowerPoint Presentation</vt:lpstr>
      <vt:lpstr>Saudi Arabia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Cost Components</vt:lpstr>
      <vt:lpstr>Migration cost to Saudi – LKR 129,882  (Paid out by agents, excluding lump sums)</vt:lpstr>
      <vt:lpstr>Saudi Arabia: Reasons for hiring Sri Lankan workers</vt:lpstr>
      <vt:lpstr>South Korea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Cost Components</vt:lpstr>
      <vt:lpstr>Migrant’s cost to Korea - LKR 213,970</vt:lpstr>
      <vt:lpstr>Reasons for demanding Sri Lankan workers </vt:lpstr>
      <vt:lpstr>Comparison of Saudi Arabia and Korea</vt:lpstr>
      <vt:lpstr>PowerPoint Presentation</vt:lpstr>
      <vt:lpstr>Comparison of the two value chain analyses</vt:lpstr>
      <vt:lpstr>Earnings of recruitment agencies (Sri Lanka)</vt:lpstr>
      <vt:lpstr>Simplifying the value chain</vt:lpstr>
      <vt:lpstr>Value chain interventions in each stage</vt:lpstr>
      <vt:lpstr>PowerPoint Presentation</vt:lpstr>
      <vt:lpstr>Further research areas</vt:lpstr>
      <vt:lpstr> Thank You   For further questions, please contact   bilesha@ips.lk syi@worldbank.org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 Chain Framework: Migration costs of the low-skilled</dc:title>
  <dc:creator>Soonhwa Yi</dc:creator>
  <cp:lastModifiedBy>Soonhwa Yi</cp:lastModifiedBy>
  <cp:revision>129</cp:revision>
  <cp:lastPrinted>2015-11-13T10:49:25Z</cp:lastPrinted>
  <dcterms:created xsi:type="dcterms:W3CDTF">2015-11-10T19:44:49Z</dcterms:created>
  <dcterms:modified xsi:type="dcterms:W3CDTF">2015-11-18T15:48:41Z</dcterms:modified>
</cp:coreProperties>
</file>