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58" r:id="rId3"/>
    <p:sldId id="257" r:id="rId4"/>
    <p:sldId id="268" r:id="rId5"/>
    <p:sldId id="263" r:id="rId6"/>
    <p:sldId id="276" r:id="rId7"/>
    <p:sldId id="264" r:id="rId8"/>
    <p:sldId id="260" r:id="rId9"/>
    <p:sldId id="259" r:id="rId10"/>
    <p:sldId id="265" r:id="rId11"/>
    <p:sldId id="281" r:id="rId12"/>
    <p:sldId id="272" r:id="rId13"/>
    <p:sldId id="278" r:id="rId14"/>
    <p:sldId id="279" r:id="rId15"/>
    <p:sldId id="266" r:id="rId16"/>
    <p:sldId id="273" r:id="rId17"/>
    <p:sldId id="282" r:id="rId18"/>
    <p:sldId id="280" r:id="rId19"/>
    <p:sldId id="283" r:id="rId20"/>
    <p:sldId id="271" r:id="rId21"/>
    <p:sldId id="261" r:id="rId22"/>
    <p:sldId id="267" r:id="rId23"/>
    <p:sldId id="269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3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b219697\Documents\migration%20cost_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333746476135"/>
          <c:y val="0.0357941109451351"/>
          <c:w val="0.865974895499174"/>
          <c:h val="0.640605210522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International transport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505.1109</c:v>
                </c:pt>
                <c:pt idx="1">
                  <c:v>251.5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Passport/ other documents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64.74954</c:v>
                </c:pt>
                <c:pt idx="1">
                  <c:v>142.7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2324.381</c:v>
                </c:pt>
                <c:pt idx="1">
                  <c:v>2923.0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Recruitment agent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Bangladesh </c:v>
                </c:pt>
                <c:pt idx="1">
                  <c:v>Pakistan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228.0</c:v>
                </c:pt>
                <c:pt idx="1">
                  <c:v>269.77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2471912"/>
        <c:axId val="2092475640"/>
      </c:barChart>
      <c:catAx>
        <c:axId val="209247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D7EEFB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475640"/>
        <c:crosses val="autoZero"/>
        <c:auto val="1"/>
        <c:lblAlgn val="ctr"/>
        <c:lblOffset val="100"/>
        <c:noMultiLvlLbl val="0"/>
      </c:catAx>
      <c:valAx>
        <c:axId val="2092475640"/>
        <c:scaling>
          <c:orientation val="minMax"/>
          <c:max val="3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471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49270924467775"/>
          <c:y val="0.785964503633187"/>
          <c:w val="0.900824705939535"/>
          <c:h val="0.193456718231764"/>
        </c:manualLayout>
      </c:layout>
      <c:overlay val="0"/>
      <c:spPr>
        <a:solidFill>
          <a:schemeClr val="bg2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(Average costs</a:t>
            </a:r>
            <a:r>
              <a:rPr lang="en-US" baseline="0" dirty="0" smtClean="0"/>
              <a:t> in constant 2014 US$)</a:t>
            </a:r>
            <a:endParaRPr lang="en-US" dirty="0"/>
          </a:p>
        </c:rich>
      </c:tx>
      <c:layout>
        <c:manualLayout>
          <c:xMode val="edge"/>
          <c:yMode val="edge"/>
          <c:x val="0.0750693836881501"/>
          <c:y val="0.015434083601286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Document/compliance costs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127.8841</c:v>
                </c:pt>
                <c:pt idx="1">
                  <c:v>118.4949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Domestic transportation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70.93086</c:v>
                </c:pt>
                <c:pt idx="1">
                  <c:v>85.9011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International transportation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297.2466999999999</c:v>
                </c:pt>
                <c:pt idx="1">
                  <c:v>31.40058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</c:v>
                </c:pt>
                <c:pt idx="1">
                  <c:v>6.939738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Informal payment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93.74626</c:v>
                </c:pt>
                <c:pt idx="1">
                  <c:v>8.355831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Recruitment agency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India </c:v>
                </c:pt>
                <c:pt idx="1">
                  <c:v>Philippines 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561.1814</c:v>
                </c:pt>
                <c:pt idx="1">
                  <c:v>311.8867999999995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3881240"/>
        <c:axId val="2093885016"/>
      </c:barChart>
      <c:catAx>
        <c:axId val="2093881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88CDF4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885016"/>
        <c:crosses val="autoZero"/>
        <c:auto val="1"/>
        <c:lblAlgn val="ctr"/>
        <c:lblOffset val="100"/>
        <c:noMultiLvlLbl val="0"/>
      </c:catAx>
      <c:valAx>
        <c:axId val="209388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881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467382375814135"/>
          <c:y val="0.740683089854926"/>
          <c:w val="0.906523403324585"/>
          <c:h val="0.243882826543788"/>
        </c:manualLayout>
      </c:layout>
      <c:overlay val="0"/>
      <c:spPr>
        <a:solidFill>
          <a:schemeClr val="bg2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(average costs, in constant 2014 US$)</a:t>
            </a:r>
          </a:p>
        </c:rich>
      </c:tx>
      <c:layout>
        <c:manualLayout>
          <c:xMode val="edge"/>
          <c:yMode val="edge"/>
          <c:x val="0.0379668987657534"/>
          <c:y val="0.023121387283237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29237109824082"/>
          <c:y val="0.142928709055877"/>
          <c:w val="0.902833864775168"/>
          <c:h val="0.4099734498505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Sheet2!$A$11</c:f>
              <c:strCache>
                <c:ptCount val="1"/>
                <c:pt idx="0">
                  <c:v>Cost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Sheet2!$B$11:$G$11</c:f>
              <c:numCache>
                <c:formatCode>General</c:formatCode>
                <c:ptCount val="5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</c:numCache>
            </c:numRef>
          </c:val>
        </c:ser>
        <c:ser>
          <c:idx val="1"/>
          <c:order val="1"/>
          <c:tx>
            <c:strRef>
              <c:f>Sheet2!$A$12</c:f>
              <c:strCache>
                <c:ptCount val="1"/>
                <c:pt idx="0">
                  <c:v>Passport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Sheet2!$B$12:$G$12</c:f>
              <c:numCache>
                <c:formatCode>0</c:formatCode>
                <c:ptCount val="5"/>
                <c:pt idx="0">
                  <c:v>45.38422</c:v>
                </c:pt>
                <c:pt idx="1">
                  <c:v>21.5643</c:v>
                </c:pt>
                <c:pt idx="2">
                  <c:v>13.59768</c:v>
                </c:pt>
                <c:pt idx="3">
                  <c:v>48.19352000000001</c:v>
                </c:pt>
                <c:pt idx="4">
                  <c:v>43.41175</c:v>
                </c:pt>
              </c:numCache>
            </c:numRef>
          </c:val>
        </c:ser>
        <c:ser>
          <c:idx val="2"/>
          <c:order val="2"/>
          <c:tx>
            <c:strRef>
              <c:f>Sheet2!$A$13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Sheet2!$B$13:$G$13</c:f>
              <c:numCache>
                <c:formatCode>0</c:formatCode>
                <c:ptCount val="5"/>
                <c:pt idx="0">
                  <c:v>0.0</c:v>
                </c:pt>
                <c:pt idx="1">
                  <c:v>6.939738</c:v>
                </c:pt>
                <c:pt idx="2">
                  <c:v>9.459217</c:v>
                </c:pt>
                <c:pt idx="3">
                  <c:v>3714.19</c:v>
                </c:pt>
                <c:pt idx="4">
                  <c:v>1758.151</c:v>
                </c:pt>
              </c:numCache>
            </c:numRef>
          </c:val>
        </c:ser>
        <c:ser>
          <c:idx val="3"/>
          <c:order val="3"/>
          <c:tx>
            <c:strRef>
              <c:f>Sheet2!$A$14</c:f>
              <c:strCache>
                <c:ptCount val="1"/>
                <c:pt idx="0">
                  <c:v>Other compliance costs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Sheet2!$B$14:$G$14</c:f>
              <c:numCache>
                <c:formatCode>0</c:formatCode>
                <c:ptCount val="5"/>
                <c:pt idx="0">
                  <c:v>82.70481</c:v>
                </c:pt>
                <c:pt idx="1">
                  <c:v>81.43845</c:v>
                </c:pt>
                <c:pt idx="2">
                  <c:v>44.76532</c:v>
                </c:pt>
                <c:pt idx="3">
                  <c:v>137.2442</c:v>
                </c:pt>
                <c:pt idx="4">
                  <c:v>110.0908</c:v>
                </c:pt>
              </c:numCache>
            </c:numRef>
          </c:val>
        </c:ser>
        <c:ser>
          <c:idx val="4"/>
          <c:order val="4"/>
          <c:tx>
            <c:strRef>
              <c:f>Sheet2!$A$15</c:f>
              <c:strCache>
                <c:ptCount val="1"/>
                <c:pt idx="0">
                  <c:v>Fees paid to recuritment agents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Sheet2!$B$15:$G$15</c:f>
              <c:numCache>
                <c:formatCode>0</c:formatCode>
                <c:ptCount val="5"/>
                <c:pt idx="0">
                  <c:v>561.1814</c:v>
                </c:pt>
                <c:pt idx="1">
                  <c:v>311.8867999999989</c:v>
                </c:pt>
                <c:pt idx="2">
                  <c:v>404.1032</c:v>
                </c:pt>
                <c:pt idx="3">
                  <c:v>341.9277</c:v>
                </c:pt>
                <c:pt idx="4">
                  <c:v>161.2089</c:v>
                </c:pt>
              </c:numCache>
            </c:numRef>
          </c:val>
        </c:ser>
        <c:ser>
          <c:idx val="5"/>
          <c:order val="5"/>
          <c:tx>
            <c:strRef>
              <c:f>Sheet2!$A$16</c:f>
              <c:strCache>
                <c:ptCount val="1"/>
                <c:pt idx="0">
                  <c:v>Inland transportation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Sheet2!$B$16:$G$16</c:f>
              <c:numCache>
                <c:formatCode>0</c:formatCode>
                <c:ptCount val="5"/>
                <c:pt idx="0">
                  <c:v>70.93086</c:v>
                </c:pt>
                <c:pt idx="1">
                  <c:v>85.9011</c:v>
                </c:pt>
                <c:pt idx="2">
                  <c:v>94.48905</c:v>
                </c:pt>
                <c:pt idx="3">
                  <c:v>73.25237999999995</c:v>
                </c:pt>
                <c:pt idx="4">
                  <c:v>42.02181</c:v>
                </c:pt>
              </c:numCache>
            </c:numRef>
          </c:val>
        </c:ser>
        <c:ser>
          <c:idx val="6"/>
          <c:order val="6"/>
          <c:tx>
            <c:strRef>
              <c:f>Sheet2!$A$17</c:f>
              <c:strCache>
                <c:ptCount val="1"/>
                <c:pt idx="0">
                  <c:v>International transportation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Sheet2!$B$17:$G$17</c:f>
              <c:numCache>
                <c:formatCode>0</c:formatCode>
                <c:ptCount val="5"/>
                <c:pt idx="0">
                  <c:v>297.2466999999999</c:v>
                </c:pt>
                <c:pt idx="1">
                  <c:v>31.40058</c:v>
                </c:pt>
                <c:pt idx="2">
                  <c:v>101.5241</c:v>
                </c:pt>
                <c:pt idx="3">
                  <c:v>248.2351</c:v>
                </c:pt>
                <c:pt idx="4">
                  <c:v>255.7409</c:v>
                </c:pt>
              </c:numCache>
            </c:numRef>
          </c:val>
        </c:ser>
        <c:ser>
          <c:idx val="7"/>
          <c:order val="7"/>
          <c:tx>
            <c:strRef>
              <c:f>Sheet2!$A$18</c:f>
              <c:strCache>
                <c:ptCount val="1"/>
                <c:pt idx="0">
                  <c:v>Informal payments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multiLvlStrRef>
              <c:f>Sheet2!$C$10:$G$11</c:f>
              <c:multiLvlStrCache>
                <c:ptCount val="5"/>
                <c:lvl>
                  <c:pt idx="0">
                    <c:v>India</c:v>
                  </c:pt>
                  <c:pt idx="1">
                    <c:v>Philippines</c:v>
                  </c:pt>
                  <c:pt idx="2">
                    <c:v>Ethiopia</c:v>
                  </c:pt>
                  <c:pt idx="3">
                    <c:v>Pakistan</c:v>
                  </c:pt>
                  <c:pt idx="4">
                    <c:v>Pakistan</c:v>
                  </c:pt>
                </c:lvl>
                <c:lvl>
                  <c:pt idx="0">
                    <c:v>Qatar</c:v>
                  </c:pt>
                  <c:pt idx="2">
                    <c:v>Saudi Arabia </c:v>
                  </c:pt>
                  <c:pt idx="4">
                    <c:v>UAE</c:v>
                  </c:pt>
                </c:lvl>
              </c:multiLvlStrCache>
            </c:multiLvlStrRef>
          </c:cat>
          <c:val>
            <c:numRef>
              <c:f>Sheet2!$B$18:$G$18</c:f>
              <c:numCache>
                <c:formatCode>0</c:formatCode>
                <c:ptCount val="5"/>
                <c:pt idx="0">
                  <c:v>93.74626</c:v>
                </c:pt>
                <c:pt idx="1">
                  <c:v>8.355831</c:v>
                </c:pt>
                <c:pt idx="2">
                  <c:v>76.50019</c:v>
                </c:pt>
                <c:pt idx="3">
                  <c:v>22.24165</c:v>
                </c:pt>
                <c:pt idx="4">
                  <c:v>5.93349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2021816"/>
        <c:axId val="2092018072"/>
      </c:barChart>
      <c:catAx>
        <c:axId val="209202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018072"/>
        <c:crosses val="autoZero"/>
        <c:auto val="1"/>
        <c:lblAlgn val="ctr"/>
        <c:lblOffset val="100"/>
        <c:noMultiLvlLbl val="0"/>
      </c:catAx>
      <c:valAx>
        <c:axId val="2092018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2021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.0124800763540921"/>
          <c:y val="0.801539301806927"/>
          <c:w val="0.968956335003579"/>
          <c:h val="0.1706828698435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(Average costs</a:t>
            </a:r>
            <a:r>
              <a:rPr lang="en-US" baseline="0" dirty="0" smtClean="0"/>
              <a:t> in constant 2014 US$)</a:t>
            </a:r>
            <a:endParaRPr lang="en-US" dirty="0"/>
          </a:p>
        </c:rich>
      </c:tx>
      <c:layout>
        <c:manualLayout>
          <c:xMode val="edge"/>
          <c:yMode val="edge"/>
          <c:x val="0.0750693836881501"/>
          <c:y val="0.24694533762057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Document/compliance costs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41.26812</c:v>
                </c:pt>
                <c:pt idx="1">
                  <c:v>60.42578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Domestic transportation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146.0991</c:v>
                </c:pt>
                <c:pt idx="1">
                  <c:v>81.83243999999998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International transportation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186.8315</c:v>
                </c:pt>
                <c:pt idx="1">
                  <c:v>105.3792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8.279472</c:v>
                </c:pt>
                <c:pt idx="1">
                  <c:v>0.0</c:v>
                </c:pt>
              </c:numCache>
            </c:numRef>
          </c:val>
        </c:ser>
        <c:ser>
          <c:idx val="5"/>
          <c:order val="4"/>
          <c:tx>
            <c:strRef>
              <c:f>Sheet1!$G$1</c:f>
              <c:strCache>
                <c:ptCount val="1"/>
                <c:pt idx="0">
                  <c:v>Informal payment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62.8294</c:v>
                </c:pt>
                <c:pt idx="1">
                  <c:v>13.77771</c:v>
                </c:pt>
              </c:numCache>
            </c:numRef>
          </c:val>
        </c:ser>
        <c:ser>
          <c:idx val="6"/>
          <c:order val="5"/>
          <c:tx>
            <c:strRef>
              <c:f>Sheet1!$H$1</c:f>
              <c:strCache>
                <c:ptCount val="1"/>
                <c:pt idx="0">
                  <c:v>Recruitment agency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Regular migrants</c:v>
                </c:pt>
                <c:pt idx="1">
                  <c:v>Irregular migrants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304.5373</c:v>
                </c:pt>
                <c:pt idx="1">
                  <c:v>542.7718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3934952"/>
        <c:axId val="2093938728"/>
      </c:barChart>
      <c:catAx>
        <c:axId val="209393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88CDF4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938728"/>
        <c:crosses val="autoZero"/>
        <c:auto val="1"/>
        <c:lblAlgn val="ctr"/>
        <c:lblOffset val="100"/>
        <c:noMultiLvlLbl val="0"/>
      </c:catAx>
      <c:valAx>
        <c:axId val="2093938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93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369090842811315"/>
          <c:y val="0.818652960984379"/>
          <c:w val="0.943157140079712"/>
          <c:h val="0.165912955414335"/>
        </c:manualLayout>
      </c:layout>
      <c:overlay val="0"/>
      <c:spPr>
        <a:solidFill>
          <a:srgbClr val="88CDF4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0.09259</cdr:x>
      <cdr:y>0</cdr:y>
    </cdr:from>
    <cdr:to>
      <cdr:x>0.69444</cdr:x>
      <cdr:y>0.10804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-1219200"/>
          <a:ext cx="4952976" cy="533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60" dirty="0" smtClean="0"/>
            <a:t>(Average cost in constant 2014 US$)</a:t>
          </a:r>
          <a:endParaRPr lang="en-US" sz="186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0.12037</cdr:x>
      <cdr:y>0</cdr:y>
    </cdr:from>
    <cdr:to>
      <cdr:x>1</cdr:x>
      <cdr:y>0.10804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0600" y="0"/>
          <a:ext cx="7239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Ethiopia – higher fees paid by irregular migrants </a:t>
          </a:r>
          <a:endParaRPr lang="en-US" sz="2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20EE-8212-7A4F-AD8B-69853B228E19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F618B-47AD-B145-899B-52485A7D18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1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E8337-A4B3-4D9A-BB96-FA689ED5D3B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5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C917767-8A90-F241-B713-5BEABE31C220}" type="datetimeFigureOut">
              <a:rPr lang="en-US" smtClean="0"/>
              <a:t>15-11-16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B8CB056-C6D2-884A-B0E0-6DE76F94C2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101433"/>
            <a:ext cx="6762749" cy="1860968"/>
          </a:xfrm>
        </p:spPr>
        <p:txBody>
          <a:bodyPr/>
          <a:lstStyle/>
          <a:p>
            <a:r>
              <a:rPr lang="en-US" dirty="0" smtClean="0"/>
              <a:t>KNOMAD MIGRATION COST SURVEY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626174"/>
            <a:ext cx="6762749" cy="1093308"/>
          </a:xfrm>
        </p:spPr>
        <p:txBody>
          <a:bodyPr/>
          <a:lstStyle/>
          <a:p>
            <a:r>
              <a:rPr lang="en-US" dirty="0" smtClean="0"/>
              <a:t>Manolo Abella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25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 revealed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37731"/>
            <a:ext cx="7583487" cy="43999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Worker-paid migration costs can account for anywhere between half a month to </a:t>
            </a:r>
            <a:r>
              <a:rPr lang="en-US" dirty="0"/>
              <a:t>9</a:t>
            </a:r>
            <a:r>
              <a:rPr lang="en-US" dirty="0" smtClean="0"/>
              <a:t> months of earnings abroad. </a:t>
            </a:r>
          </a:p>
          <a:p>
            <a:r>
              <a:rPr lang="en-US" dirty="0" smtClean="0"/>
              <a:t>Costs vary </a:t>
            </a:r>
            <a:r>
              <a:rPr lang="en-US" dirty="0"/>
              <a:t>significantly </a:t>
            </a:r>
            <a:r>
              <a:rPr lang="en-US" dirty="0" smtClean="0"/>
              <a:t>between </a:t>
            </a:r>
            <a:r>
              <a:rPr lang="en-US" dirty="0"/>
              <a:t>migration </a:t>
            </a:r>
            <a:r>
              <a:rPr lang="en-US" dirty="0" smtClean="0"/>
              <a:t>corridors </a:t>
            </a:r>
          </a:p>
          <a:p>
            <a:r>
              <a:rPr lang="en-US" dirty="0" smtClean="0"/>
              <a:t>Very significant differences within corridors, large </a:t>
            </a:r>
            <a:r>
              <a:rPr lang="en-US" dirty="0"/>
              <a:t>variance around the </a:t>
            </a:r>
            <a:r>
              <a:rPr lang="en-US" dirty="0" smtClean="0"/>
              <a:t>mean.</a:t>
            </a:r>
          </a:p>
          <a:p>
            <a:r>
              <a:rPr lang="en-US" dirty="0" smtClean="0"/>
              <a:t>Visa cost account for much of the high migration cost to Gulf States. </a:t>
            </a:r>
          </a:p>
          <a:p>
            <a:r>
              <a:rPr lang="en-US" dirty="0" smtClean="0"/>
              <a:t>The wage-wedge has a significant impact on migration cost. The effect of other factors like previous experience, age, education, marital status varies from corridor to corridor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77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Wage wedge related to </a:t>
            </a:r>
            <a:r>
              <a:rPr lang="en-US" smtClean="0"/>
              <a:t>migration cost</a:t>
            </a:r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94" b="1209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2240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costs comparison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73417" b="-73417"/>
          <a:stretch>
            <a:fillRect/>
          </a:stretch>
        </p:blipFill>
        <p:spPr>
          <a:xfrm>
            <a:off x="406400" y="1828800"/>
            <a:ext cx="8517467" cy="5994400"/>
          </a:xfrm>
        </p:spPr>
      </p:pic>
    </p:spTree>
    <p:extLst>
      <p:ext uri="{BB962C8B-B14F-4D97-AF65-F5344CB8AC3E}">
        <p14:creationId xmlns:p14="http://schemas.microsoft.com/office/powerpoint/2010/main" val="303708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4760"/>
            <a:ext cx="8458200" cy="9561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Bangladesh/ Pakistan – high visa fees (visa trading)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8422831"/>
              </p:ext>
            </p:extLst>
          </p:nvPr>
        </p:nvGraphicFramePr>
        <p:xfrm>
          <a:off x="457200" y="1540933"/>
          <a:ext cx="8229600" cy="4615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212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India/ Philippines </a:t>
            </a:r>
            <a:r>
              <a:rPr lang="en-US" dirty="0"/>
              <a:t>– relatively high </a:t>
            </a:r>
            <a:r>
              <a:rPr lang="en-US" dirty="0" smtClean="0"/>
              <a:t>recruitment agency fees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020154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26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 Large variance within corridor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18891" r="-188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7338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variance in what workers paid to recruiters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69369" b="-69369"/>
          <a:stretch>
            <a:fillRect/>
          </a:stretch>
        </p:blipFill>
        <p:spPr>
          <a:xfrm>
            <a:off x="123229" y="1425387"/>
            <a:ext cx="9020771" cy="6109945"/>
          </a:xfrm>
        </p:spPr>
      </p:pic>
    </p:spTree>
    <p:extLst>
      <p:ext uri="{BB962C8B-B14F-4D97-AF65-F5344CB8AC3E}">
        <p14:creationId xmlns:p14="http://schemas.microsoft.com/office/powerpoint/2010/main" val="1857296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visa cost in some corridors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79463" y="1828800"/>
          <a:ext cx="7583487" cy="420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21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Ensure workers migrate through regular channels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1E912-D8C7-4096-9DC8-FD2A8C2ABAE9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94435240"/>
              </p:ext>
            </p:extLst>
          </p:nvPr>
        </p:nvGraphicFramePr>
        <p:xfrm>
          <a:off x="457200" y="1510055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8356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 cost in terms of earnings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8133" b="81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4116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anecdotal evidence that migration costs are high and rising attributed to growing wage differentials.</a:t>
            </a:r>
          </a:p>
          <a:p>
            <a:r>
              <a:rPr lang="en-US" dirty="0" smtClean="0"/>
              <a:t>Little is known of the value added by recruiters and how  their services are priced in the </a:t>
            </a:r>
            <a:r>
              <a:rPr lang="en-US" dirty="0" err="1" smtClean="0"/>
              <a:t>labour</a:t>
            </a:r>
            <a:r>
              <a:rPr lang="en-US" dirty="0" smtClean="0"/>
              <a:t> market</a:t>
            </a:r>
          </a:p>
          <a:p>
            <a:r>
              <a:rPr lang="en-US" dirty="0" smtClean="0"/>
              <a:t>There is a need for better understanding of where economic costs arise and  how policy can reduce “rents”</a:t>
            </a:r>
          </a:p>
          <a:p>
            <a:r>
              <a:rPr lang="en-US" dirty="0" smtClean="0"/>
              <a:t> Huge potential benefits that can accrue to migrants and origin as well as host and origin societies from reducing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75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80999"/>
            <a:ext cx="7939617" cy="1667933"/>
          </a:xfrm>
        </p:spPr>
        <p:txBody>
          <a:bodyPr/>
          <a:lstStyle/>
          <a:p>
            <a:r>
              <a:rPr lang="en-US" dirty="0" smtClean="0"/>
              <a:t>Do workers with previous work abroad pay less?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7744" b="-17744"/>
          <a:stretch>
            <a:fillRect/>
          </a:stretch>
        </p:blipFill>
        <p:spPr>
          <a:xfrm>
            <a:off x="423333" y="1828800"/>
            <a:ext cx="8280400" cy="5029200"/>
          </a:xfrm>
        </p:spPr>
      </p:pic>
    </p:spTree>
    <p:extLst>
      <p:ext uri="{BB962C8B-B14F-4D97-AF65-F5344CB8AC3E}">
        <p14:creationId xmlns:p14="http://schemas.microsoft.com/office/powerpoint/2010/main" val="318954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on Q from surveys: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04309"/>
            <a:ext cx="7583487" cy="49466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Respondents generally able to recall total costs; but for specific cost items estimates have to be drawn from smaller number of responses.</a:t>
            </a:r>
          </a:p>
          <a:p>
            <a:r>
              <a:rPr lang="en-US" dirty="0" smtClean="0"/>
              <a:t>For various reasons responses to some questions need to be interpreted with caution. These include 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/>
              <a:t>Possibility of double counting : “broker fee” </a:t>
            </a:r>
            <a:r>
              <a:rPr lang="en-US" dirty="0" smtClean="0"/>
              <a:t>reported       may include costs </a:t>
            </a:r>
            <a:r>
              <a:rPr lang="en-US" dirty="0"/>
              <a:t>other than for recruiter’s services </a:t>
            </a:r>
          </a:p>
          <a:p>
            <a:pPr marL="0" indent="0">
              <a:buNone/>
            </a:pPr>
            <a:r>
              <a:rPr lang="en-US" dirty="0" smtClean="0"/>
              <a:t>    - interest paid on loan not easily estimated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costs incurred in previous failed attempts (how far back?)</a:t>
            </a:r>
          </a:p>
          <a:p>
            <a:r>
              <a:rPr lang="en-US" dirty="0" smtClean="0"/>
              <a:t>Informal payments (included in brokers’ fee?)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499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801265"/>
            <a:ext cx="7583487" cy="5236465"/>
          </a:xfrm>
        </p:spPr>
        <p:txBody>
          <a:bodyPr/>
          <a:lstStyle/>
          <a:p>
            <a:r>
              <a:rPr lang="en-US" dirty="0" smtClean="0"/>
              <a:t>Very few responded to question on possible use of skill and if they think they can earn more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costs incurred at different points in time need to be dated to allow for proper indexation if costs are converted  into  one currency.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35" y="1768192"/>
            <a:ext cx="8467367" cy="221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090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information on when costs incurred as </a:t>
            </a:r>
            <a:r>
              <a:rPr lang="en-US" dirty="0" err="1" smtClean="0"/>
              <a:t>exch</a:t>
            </a:r>
            <a:r>
              <a:rPr lang="en-US" dirty="0" smtClean="0"/>
              <a:t> rates change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4884" r="-14884"/>
          <a:stretch>
            <a:fillRect/>
          </a:stretch>
        </p:blipFill>
        <p:spPr>
          <a:xfrm>
            <a:off x="4303218" y="3325596"/>
            <a:ext cx="4968187" cy="2757406"/>
          </a:xfrm>
        </p:spPr>
      </p:pic>
      <p:pic>
        <p:nvPicPr>
          <p:cNvPr id="5" name="Content Placeholder 1"/>
          <p:cNvPicPr>
            <a:picLocks noChangeAspect="1"/>
          </p:cNvPicPr>
          <p:nvPr/>
        </p:nvPicPr>
        <p:blipFill>
          <a:blip r:embed="rId3"/>
          <a:srcRect l="95" r="95"/>
          <a:stretch>
            <a:fillRect/>
          </a:stretch>
        </p:blipFill>
        <p:spPr>
          <a:xfrm>
            <a:off x="662500" y="2239347"/>
            <a:ext cx="3683831" cy="273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12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in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on reference population </a:t>
            </a:r>
          </a:p>
          <a:p>
            <a:r>
              <a:rPr lang="en-US" dirty="0" smtClean="0"/>
              <a:t>Special issues in sampling returnees</a:t>
            </a:r>
          </a:p>
          <a:p>
            <a:r>
              <a:rPr lang="en-US" dirty="0" smtClean="0"/>
              <a:t>Locating and accessing respondents</a:t>
            </a:r>
          </a:p>
          <a:p>
            <a:r>
              <a:rPr lang="en-US" dirty="0" smtClean="0"/>
              <a:t>Limiting sample to recent migrants</a:t>
            </a:r>
          </a:p>
          <a:p>
            <a:r>
              <a:rPr lang="en-US" dirty="0" smtClean="0"/>
              <a:t>Sample size and budget constraints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0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reliable evidence, based on sound research methodology, of how much low-skill workers actually pay to get employed in another country</a:t>
            </a:r>
          </a:p>
          <a:p>
            <a:r>
              <a:rPr lang="en-US" dirty="0" smtClean="0"/>
              <a:t>Identify possible areas for policy intervention to reduce costs</a:t>
            </a:r>
          </a:p>
          <a:p>
            <a:r>
              <a:rPr lang="en-US" dirty="0" smtClean="0"/>
              <a:t>Enable cross-country, and cross-corridor comparisons of costs that may reveal what difference policies make</a:t>
            </a:r>
          </a:p>
          <a:p>
            <a:r>
              <a:rPr lang="en-US" dirty="0" smtClean="0"/>
              <a:t>Provide the basis for estimating non-pecuniary costs such as earnings foregone or worsening conditions of employment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4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migration costs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rcRect l="-20883" r="-208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42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KNOMAD surveys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237496"/>
            <a:ext cx="8229600" cy="3855144"/>
          </a:xfrm>
        </p:spPr>
        <p:txBody>
          <a:bodyPr>
            <a:normAutofit/>
          </a:bodyPr>
          <a:lstStyle/>
          <a:p>
            <a:r>
              <a:rPr lang="en-US" dirty="0" smtClean="0"/>
              <a:t>Plan of survey </a:t>
            </a:r>
          </a:p>
          <a:p>
            <a:r>
              <a:rPr lang="en-US" dirty="0" smtClean="0"/>
              <a:t>Survey methodology </a:t>
            </a:r>
          </a:p>
          <a:p>
            <a:pPr lvl="1"/>
            <a:r>
              <a:rPr lang="en-US" dirty="0" smtClean="0"/>
              <a:t>Questions for considerations </a:t>
            </a:r>
          </a:p>
          <a:p>
            <a:pPr lvl="1"/>
            <a:r>
              <a:rPr lang="en-US" dirty="0" smtClean="0"/>
              <a:t>Questionnaire design</a:t>
            </a:r>
          </a:p>
          <a:p>
            <a:pPr lvl="1"/>
            <a:r>
              <a:rPr lang="en-US" dirty="0" smtClean="0"/>
              <a:t>Sampling</a:t>
            </a:r>
          </a:p>
          <a:p>
            <a:pPr lvl="1"/>
            <a:r>
              <a:rPr lang="en-US" dirty="0" smtClean="0"/>
              <a:t>Survey implementation in the field </a:t>
            </a:r>
          </a:p>
          <a:p>
            <a:pPr lvl="1"/>
            <a:r>
              <a:rPr lang="en-US" dirty="0" smtClean="0"/>
              <a:t>Usage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482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key questions raised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did workers find out about jobs?</a:t>
            </a:r>
          </a:p>
          <a:p>
            <a:r>
              <a:rPr lang="en-US" dirty="0" smtClean="0"/>
              <a:t>What are the biggest components of migration cost?</a:t>
            </a:r>
          </a:p>
          <a:p>
            <a:r>
              <a:rPr lang="en-US" dirty="0" smtClean="0"/>
              <a:t>How did workers finance their migration? Did employers pay for some costs?</a:t>
            </a:r>
          </a:p>
          <a:p>
            <a:r>
              <a:rPr lang="en-US" dirty="0" smtClean="0"/>
              <a:t>Does it cost less to migrate when workers got jobs thru social networks?</a:t>
            </a:r>
          </a:p>
          <a:p>
            <a:r>
              <a:rPr lang="en-US" dirty="0" smtClean="0"/>
              <a:t>Does experience working abroad make any difference to cost?</a:t>
            </a:r>
          </a:p>
          <a:p>
            <a:r>
              <a:rPr lang="en-US" dirty="0" smtClean="0"/>
              <a:t>Do origin country policies impact on cost? Significant differences between countries?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43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survey methodology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much detail do we really need?</a:t>
            </a:r>
          </a:p>
          <a:p>
            <a:r>
              <a:rPr lang="en-US" dirty="0" smtClean="0"/>
              <a:t>What responses are we likely to get?</a:t>
            </a:r>
          </a:p>
          <a:p>
            <a:r>
              <a:rPr lang="en-US" dirty="0" smtClean="0"/>
              <a:t>Who is the best source of information about migration cost?</a:t>
            </a:r>
          </a:p>
          <a:p>
            <a:r>
              <a:rPr lang="en-US" dirty="0" smtClean="0"/>
              <a:t>Size of the sample?</a:t>
            </a:r>
          </a:p>
          <a:p>
            <a:r>
              <a:rPr lang="en-US" dirty="0" smtClean="0"/>
              <a:t>Compromises on sample stratification</a:t>
            </a:r>
          </a:p>
          <a:p>
            <a:r>
              <a:rPr lang="en-US" dirty="0" smtClean="0"/>
              <a:t>Pilot surveys – a first cut at a complex labor market process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62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583487" cy="4687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Does the Questionnaire cover all the relevant worker-paid costs  that can be obtained thru interviews of migrants? Will respondents remember them?</a:t>
            </a:r>
          </a:p>
          <a:p>
            <a:r>
              <a:rPr lang="en-US" dirty="0" smtClean="0"/>
              <a:t>What questions need to be included to shed sufficient light on various issues of interest such as how costs are influenced by conditions in the </a:t>
            </a:r>
            <a:r>
              <a:rPr lang="en-US" dirty="0" err="1" smtClean="0"/>
              <a:t>labour</a:t>
            </a:r>
            <a:r>
              <a:rPr lang="en-US" dirty="0" smtClean="0"/>
              <a:t> market (S  D), policies of destination countries, origin countries, education, experience, sex, age, etc.?</a:t>
            </a:r>
          </a:p>
          <a:p>
            <a:r>
              <a:rPr lang="en-US" dirty="0" smtClean="0"/>
              <a:t>Can greater precision and accuracy be obtained thru a re-framing of some questions?</a:t>
            </a:r>
          </a:p>
          <a:p>
            <a:r>
              <a:rPr lang="en-US" dirty="0" smtClean="0"/>
              <a:t>Could the Questionnaire be structured better for greater efficiency?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48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14700"/>
            <a:ext cx="7583487" cy="1044388"/>
          </a:xfrm>
        </p:spPr>
        <p:txBody>
          <a:bodyPr/>
          <a:lstStyle/>
          <a:p>
            <a:r>
              <a:rPr lang="en-US" dirty="0" smtClean="0"/>
              <a:t>Structure of Questionnaire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78880" r="-78880"/>
          <a:stretch>
            <a:fillRect/>
          </a:stretch>
        </p:blipFill>
        <p:spPr>
          <a:xfrm>
            <a:off x="-1485360" y="1511821"/>
            <a:ext cx="9152443" cy="5079720"/>
          </a:xfrm>
        </p:spPr>
      </p:pic>
    </p:spTree>
    <p:extLst>
      <p:ext uri="{BB962C8B-B14F-4D97-AF65-F5344CB8AC3E}">
        <p14:creationId xmlns:p14="http://schemas.microsoft.com/office/powerpoint/2010/main" val="898580827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2036</TotalTime>
  <Words>797</Words>
  <Application>Microsoft Macintosh PowerPoint</Application>
  <PresentationFormat>On-screen Show (4:3)</PresentationFormat>
  <Paragraphs>91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Revolution</vt:lpstr>
      <vt:lpstr>KNOMAD MIGRATION COST SURVEY   </vt:lpstr>
      <vt:lpstr>Background</vt:lpstr>
      <vt:lpstr>Objectives of study</vt:lpstr>
      <vt:lpstr>Estimating migration costs</vt:lpstr>
      <vt:lpstr>KNOMAD surveys </vt:lpstr>
      <vt:lpstr>Some key questions raised</vt:lpstr>
      <vt:lpstr>Considerations for survey methodology  </vt:lpstr>
      <vt:lpstr>QUESTIONNAIRE ISSUES</vt:lpstr>
      <vt:lpstr>Structure of Questionnaire</vt:lpstr>
      <vt:lpstr>Surveys revealed</vt:lpstr>
      <vt:lpstr>Wage wedge related to migration cost</vt:lpstr>
      <vt:lpstr>Total costs comparison</vt:lpstr>
      <vt:lpstr>Bangladesh/ Pakistan – high visa fees (visa trading)</vt:lpstr>
      <vt:lpstr>India/ Philippines – relatively high recruitment agency fees</vt:lpstr>
      <vt:lpstr>PH Large variance within corridor</vt:lpstr>
      <vt:lpstr>High variance in what workers paid to recruiters</vt:lpstr>
      <vt:lpstr>High visa cost in some corridors</vt:lpstr>
      <vt:lpstr>Ensure workers migrate through regular channels</vt:lpstr>
      <vt:lpstr>Migration cost in terms of earnings</vt:lpstr>
      <vt:lpstr>Do workers with previous work abroad pay less?</vt:lpstr>
      <vt:lpstr>Feedback on Q from surveys:</vt:lpstr>
      <vt:lpstr>PowerPoint Presentation</vt:lpstr>
      <vt:lpstr>Need information on when costs incurred as exch rates change</vt:lpstr>
      <vt:lpstr>Considerations in sampling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KNOMAD MIGRATION COST SURVEY   QUESTIONNAIRE</dc:title>
  <dc:creator>Manolo Abella</dc:creator>
  <cp:lastModifiedBy>Manolo Abella</cp:lastModifiedBy>
  <cp:revision>57</cp:revision>
  <dcterms:created xsi:type="dcterms:W3CDTF">2015-11-13T14:38:08Z</dcterms:created>
  <dcterms:modified xsi:type="dcterms:W3CDTF">2015-11-16T12:07:58Z</dcterms:modified>
</cp:coreProperties>
</file>