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5.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handoutMasterIdLst>
    <p:handoutMasterId r:id="rId28"/>
  </p:handoutMasterIdLst>
  <p:sldIdLst>
    <p:sldId id="256" r:id="rId2"/>
    <p:sldId id="257" r:id="rId3"/>
    <p:sldId id="305" r:id="rId4"/>
    <p:sldId id="294" r:id="rId5"/>
    <p:sldId id="295" r:id="rId6"/>
    <p:sldId id="279" r:id="rId7"/>
    <p:sldId id="291" r:id="rId8"/>
    <p:sldId id="292" r:id="rId9"/>
    <p:sldId id="281" r:id="rId10"/>
    <p:sldId id="284" r:id="rId11"/>
    <p:sldId id="285" r:id="rId12"/>
    <p:sldId id="283" r:id="rId13"/>
    <p:sldId id="296" r:id="rId14"/>
    <p:sldId id="306" r:id="rId15"/>
    <p:sldId id="307" r:id="rId16"/>
    <p:sldId id="286" r:id="rId17"/>
    <p:sldId id="299" r:id="rId18"/>
    <p:sldId id="301" r:id="rId19"/>
    <p:sldId id="304" r:id="rId20"/>
    <p:sldId id="300" r:id="rId21"/>
    <p:sldId id="302" r:id="rId22"/>
    <p:sldId id="290" r:id="rId23"/>
    <p:sldId id="277" r:id="rId24"/>
    <p:sldId id="282" r:id="rId25"/>
    <p:sldId id="29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3453" autoAdjust="0"/>
  </p:normalViewPr>
  <p:slideViewPr>
    <p:cSldViewPr>
      <p:cViewPr varScale="1">
        <p:scale>
          <a:sx n="75" d="100"/>
          <a:sy n="75" d="100"/>
        </p:scale>
        <p:origin x="-1768" y="-12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microsoft.com/office/2011/relationships/chartStyle" Target="style1.xml"/><Relationship Id="rId3"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E:\NIDS\Remittances%20and%20Entrepreneurship\IFAD\Report\Reference%20Documents\DoFE%20Reports\Migration%20Data%20from%20DoFE-Yearly%20Migr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Male</c:v>
                </c:pt>
              </c:strCache>
            </c:strRef>
          </c:tx>
          <c:spPr>
            <a:solidFill>
              <a:srgbClr val="00B0F0"/>
            </a:solidFill>
            <a:ln>
              <a:noFill/>
            </a:ln>
            <a:effectLst/>
          </c:spPr>
          <c:invertIfNegative val="0"/>
          <c:cat>
            <c:strRef>
              <c:f>Sheet1!$A$2:$A$7</c:f>
              <c:strCache>
                <c:ptCount val="6"/>
                <c:pt idx="0">
                  <c:v>2008/09</c:v>
                </c:pt>
                <c:pt idx="1">
                  <c:v>2009/10</c:v>
                </c:pt>
                <c:pt idx="2">
                  <c:v>2010/11</c:v>
                </c:pt>
                <c:pt idx="3">
                  <c:v>2011/12</c:v>
                </c:pt>
                <c:pt idx="4">
                  <c:v>2012/13</c:v>
                </c:pt>
                <c:pt idx="5">
                  <c:v>2013/14</c:v>
                </c:pt>
              </c:strCache>
            </c:strRef>
          </c:cat>
          <c:val>
            <c:numRef>
              <c:f>Sheet1!$B$2:$B$7</c:f>
              <c:numCache>
                <c:formatCode>General</c:formatCode>
                <c:ptCount val="6"/>
                <c:pt idx="0">
                  <c:v>211371.0</c:v>
                </c:pt>
                <c:pt idx="1">
                  <c:v>284038.0</c:v>
                </c:pt>
                <c:pt idx="2">
                  <c:v>344300.0</c:v>
                </c:pt>
                <c:pt idx="3">
                  <c:v>361707.0</c:v>
                </c:pt>
                <c:pt idx="4">
                  <c:v>423092.0</c:v>
                </c:pt>
                <c:pt idx="5">
                  <c:v>492724.0</c:v>
                </c:pt>
              </c:numCache>
            </c:numRef>
          </c:val>
        </c:ser>
        <c:ser>
          <c:idx val="1"/>
          <c:order val="1"/>
          <c:tx>
            <c:strRef>
              <c:f>Sheet1!$C$1</c:f>
              <c:strCache>
                <c:ptCount val="1"/>
                <c:pt idx="0">
                  <c:v>Female</c:v>
                </c:pt>
              </c:strCache>
            </c:strRef>
          </c:tx>
          <c:spPr>
            <a:solidFill>
              <a:srgbClr val="C00000"/>
            </a:solidFill>
            <a:ln>
              <a:noFill/>
            </a:ln>
            <a:effectLst/>
          </c:spPr>
          <c:invertIfNegative val="0"/>
          <c:cat>
            <c:strRef>
              <c:f>Sheet1!$A$2:$A$7</c:f>
              <c:strCache>
                <c:ptCount val="6"/>
                <c:pt idx="0">
                  <c:v>2008/09</c:v>
                </c:pt>
                <c:pt idx="1">
                  <c:v>2009/10</c:v>
                </c:pt>
                <c:pt idx="2">
                  <c:v>2010/11</c:v>
                </c:pt>
                <c:pt idx="3">
                  <c:v>2011/12</c:v>
                </c:pt>
                <c:pt idx="4">
                  <c:v>2012/13</c:v>
                </c:pt>
                <c:pt idx="5">
                  <c:v>2013/14</c:v>
                </c:pt>
              </c:strCache>
            </c:strRef>
          </c:cat>
          <c:val>
            <c:numRef>
              <c:f>Sheet1!$C$2:$C$7</c:f>
              <c:numCache>
                <c:formatCode>General</c:formatCode>
                <c:ptCount val="6"/>
                <c:pt idx="0">
                  <c:v>8594.0</c:v>
                </c:pt>
                <c:pt idx="1">
                  <c:v>10056.0</c:v>
                </c:pt>
                <c:pt idx="2">
                  <c:v>10416.0</c:v>
                </c:pt>
                <c:pt idx="3">
                  <c:v>22958.0</c:v>
                </c:pt>
                <c:pt idx="4">
                  <c:v>27742.0</c:v>
                </c:pt>
                <c:pt idx="5">
                  <c:v>29154.0</c:v>
                </c:pt>
              </c:numCache>
            </c:numRef>
          </c:val>
        </c:ser>
        <c:dLbls>
          <c:showLegendKey val="0"/>
          <c:showVal val="0"/>
          <c:showCatName val="0"/>
          <c:showSerName val="0"/>
          <c:showPercent val="0"/>
          <c:showBubbleSize val="0"/>
        </c:dLbls>
        <c:gapWidth val="150"/>
        <c:overlap val="100"/>
        <c:axId val="2064371064"/>
        <c:axId val="2064374712"/>
      </c:barChart>
      <c:catAx>
        <c:axId val="2064371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64374712"/>
        <c:crosses val="autoZero"/>
        <c:auto val="1"/>
        <c:lblAlgn val="ctr"/>
        <c:lblOffset val="100"/>
        <c:noMultiLvlLbl val="0"/>
      </c:catAx>
      <c:valAx>
        <c:axId val="2064374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64371064"/>
        <c:crosses val="autoZero"/>
        <c:crossBetween val="between"/>
        <c:dispUnits>
          <c:builtInUnit val="thousands"/>
          <c:dispUnitsLbl>
            <c:layout/>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Half of migrant workers go to the Middle East and the</a:t>
            </a:r>
            <a:r>
              <a:rPr lang="en-US" baseline="0" dirty="0" smtClean="0"/>
              <a:t> other half to Malaysia </a:t>
            </a:r>
            <a:r>
              <a:rPr lang="en-US" dirty="0" smtClean="0"/>
              <a:t> (2008/09-2013/14)</a:t>
            </a:r>
            <a:endParaRPr lang="en-US" dirty="0"/>
          </a:p>
        </c:rich>
      </c:tx>
      <c:layout/>
      <c:overlay val="0"/>
    </c:title>
    <c:autoTitleDeleted val="0"/>
    <c:plotArea>
      <c:layout/>
      <c:pieChart>
        <c:varyColors val="1"/>
        <c:ser>
          <c:idx val="0"/>
          <c:order val="0"/>
          <c:tx>
            <c:strRef>
              <c:f>Sheet1!$B$1</c:f>
              <c:strCache>
                <c:ptCount val="1"/>
                <c:pt idx="0">
                  <c:v>Top five destination of labour migration 2008/09-2013/14</c:v>
                </c:pt>
              </c:strCache>
            </c:strRef>
          </c:tx>
          <c:dPt>
            <c:idx val="0"/>
            <c:bubble3D val="0"/>
            <c:spPr>
              <a:solidFill>
                <a:srgbClr val="00B0F0"/>
              </a:solidFill>
            </c:spPr>
          </c:dPt>
          <c:dPt>
            <c:idx val="2"/>
            <c:bubble3D val="0"/>
            <c:spPr>
              <a:solidFill>
                <a:srgbClr val="C00000"/>
              </a:solidFill>
            </c:spPr>
          </c:dPt>
          <c:dPt>
            <c:idx val="3"/>
            <c:bubble3D val="0"/>
            <c:spPr>
              <a:solidFill>
                <a:srgbClr val="92D050"/>
              </a:solidFill>
            </c:spPr>
          </c:dPt>
          <c:dPt>
            <c:idx val="5"/>
            <c:bubble3D val="0"/>
            <c:spPr>
              <a:solidFill>
                <a:schemeClr val="accent3">
                  <a:lumMod val="40000"/>
                  <a:lumOff val="60000"/>
                </a:schemeClr>
              </a:solidFill>
            </c:spPr>
          </c:dPt>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Sheet1!$A$2:$A$7</c:f>
              <c:strCache>
                <c:ptCount val="6"/>
                <c:pt idx="0">
                  <c:v>Malaysia</c:v>
                </c:pt>
                <c:pt idx="1">
                  <c:v>Saudi Arabia</c:v>
                </c:pt>
                <c:pt idx="2">
                  <c:v>Qatar</c:v>
                </c:pt>
                <c:pt idx="3">
                  <c:v>UAE</c:v>
                </c:pt>
                <c:pt idx="4">
                  <c:v>Kuwait </c:v>
                </c:pt>
                <c:pt idx="5">
                  <c:v>Remaining Countries</c:v>
                </c:pt>
              </c:strCache>
            </c:strRef>
          </c:cat>
          <c:val>
            <c:numRef>
              <c:f>Sheet1!$B$2:$B$7</c:f>
              <c:numCache>
                <c:formatCode>0.00%</c:formatCode>
                <c:ptCount val="6"/>
                <c:pt idx="0">
                  <c:v>0.4087</c:v>
                </c:pt>
                <c:pt idx="1">
                  <c:v>0.2292</c:v>
                </c:pt>
                <c:pt idx="2">
                  <c:v>0.2028</c:v>
                </c:pt>
                <c:pt idx="3">
                  <c:v>0.1123</c:v>
                </c:pt>
                <c:pt idx="4">
                  <c:v>0.0212</c:v>
                </c:pt>
                <c:pt idx="5">
                  <c:v>0.0258</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Qatar</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Sheet1!$A$2:$A$7</c:f>
              <c:strCache>
                <c:ptCount val="6"/>
                <c:pt idx="0">
                  <c:v>2008/09</c:v>
                </c:pt>
                <c:pt idx="1">
                  <c:v>2009/10</c:v>
                </c:pt>
                <c:pt idx="2">
                  <c:v>2010/11</c:v>
                </c:pt>
                <c:pt idx="3">
                  <c:v>2011/12</c:v>
                </c:pt>
                <c:pt idx="4">
                  <c:v>2012/13</c:v>
                </c:pt>
                <c:pt idx="5">
                  <c:v>2013/14</c:v>
                </c:pt>
              </c:strCache>
            </c:strRef>
          </c:cat>
          <c:val>
            <c:numRef>
              <c:f>Sheet1!$B$2:$B$7</c:f>
              <c:numCache>
                <c:formatCode>General</c:formatCode>
                <c:ptCount val="6"/>
                <c:pt idx="0">
                  <c:v>54732.0</c:v>
                </c:pt>
                <c:pt idx="1">
                  <c:v>25612.0</c:v>
                </c:pt>
                <c:pt idx="2">
                  <c:v>35943.0</c:v>
                </c:pt>
                <c:pt idx="3">
                  <c:v>44883.0</c:v>
                </c:pt>
                <c:pt idx="4">
                  <c:v>85837.0</c:v>
                </c:pt>
                <c:pt idx="5">
                  <c:v>103850.0</c:v>
                </c:pt>
              </c:numCache>
            </c:numRef>
          </c:val>
        </c:ser>
        <c:dLbls>
          <c:showLegendKey val="0"/>
          <c:showVal val="0"/>
          <c:showCatName val="0"/>
          <c:showSerName val="0"/>
          <c:showPercent val="0"/>
          <c:showBubbleSize val="0"/>
        </c:dLbls>
        <c:gapWidth val="150"/>
        <c:axId val="2064537864"/>
        <c:axId val="2064540840"/>
      </c:barChart>
      <c:catAx>
        <c:axId val="2064537864"/>
        <c:scaling>
          <c:orientation val="minMax"/>
        </c:scaling>
        <c:delete val="0"/>
        <c:axPos val="b"/>
        <c:numFmt formatCode="General" sourceLinked="0"/>
        <c:majorTickMark val="none"/>
        <c:minorTickMark val="none"/>
        <c:tickLblPos val="nextTo"/>
        <c:crossAx val="2064540840"/>
        <c:crosses val="autoZero"/>
        <c:auto val="1"/>
        <c:lblAlgn val="ctr"/>
        <c:lblOffset val="100"/>
        <c:noMultiLvlLbl val="0"/>
      </c:catAx>
      <c:valAx>
        <c:axId val="2064540840"/>
        <c:scaling>
          <c:orientation val="minMax"/>
        </c:scaling>
        <c:delete val="1"/>
        <c:axPos val="l"/>
        <c:numFmt formatCode="General" sourceLinked="1"/>
        <c:majorTickMark val="none"/>
        <c:minorTickMark val="none"/>
        <c:tickLblPos val="nextTo"/>
        <c:crossAx val="2064537864"/>
        <c:crosses val="autoZero"/>
        <c:crossBetween val="between"/>
        <c:minorUnit val="50000.0"/>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Sheet1!$B$1</c:f>
              <c:strCache>
                <c:ptCount val="1"/>
                <c:pt idx="0">
                  <c:v>Total</c:v>
                </c:pt>
              </c:strCache>
            </c:strRef>
          </c:tx>
          <c:spPr>
            <a:ln>
              <a:solidFill>
                <a:schemeClr val="tx1"/>
              </a:solidFill>
            </a:ln>
          </c:spPr>
          <c:marker>
            <c:symbol val="none"/>
          </c:marker>
          <c:cat>
            <c:strRef>
              <c:f>Sheet1!$A$2:$A$7</c:f>
              <c:strCache>
                <c:ptCount val="6"/>
                <c:pt idx="0">
                  <c:v>2008/09</c:v>
                </c:pt>
                <c:pt idx="1">
                  <c:v>2009/10</c:v>
                </c:pt>
                <c:pt idx="2">
                  <c:v>2010/11</c:v>
                </c:pt>
                <c:pt idx="3">
                  <c:v>2011/12</c:v>
                </c:pt>
                <c:pt idx="4">
                  <c:v>2012/13</c:v>
                </c:pt>
                <c:pt idx="5">
                  <c:v>2013/14</c:v>
                </c:pt>
              </c:strCache>
            </c:strRef>
          </c:cat>
          <c:val>
            <c:numRef>
              <c:f>Sheet1!$B$2:$B$7</c:f>
              <c:numCache>
                <c:formatCode>General</c:formatCode>
                <c:ptCount val="6"/>
                <c:pt idx="0">
                  <c:v>219965.0</c:v>
                </c:pt>
                <c:pt idx="1">
                  <c:v>294094.0</c:v>
                </c:pt>
                <c:pt idx="2">
                  <c:v>354716.0</c:v>
                </c:pt>
                <c:pt idx="3">
                  <c:v>384665.0</c:v>
                </c:pt>
                <c:pt idx="4">
                  <c:v>450834.0</c:v>
                </c:pt>
                <c:pt idx="5">
                  <c:v>521878.0</c:v>
                </c:pt>
              </c:numCache>
            </c:numRef>
          </c:val>
          <c:smooth val="0"/>
        </c:ser>
        <c:ser>
          <c:idx val="1"/>
          <c:order val="1"/>
          <c:tx>
            <c:strRef>
              <c:f>Sheet1!$C$1</c:f>
              <c:strCache>
                <c:ptCount val="1"/>
                <c:pt idx="0">
                  <c:v>Via recruting agencies</c:v>
                </c:pt>
              </c:strCache>
            </c:strRef>
          </c:tx>
          <c:spPr>
            <a:ln>
              <a:solidFill>
                <a:srgbClr val="C00000"/>
              </a:solidFill>
            </a:ln>
          </c:spPr>
          <c:marker>
            <c:symbol val="none"/>
          </c:marker>
          <c:cat>
            <c:strRef>
              <c:f>Sheet1!$A$2:$A$7</c:f>
              <c:strCache>
                <c:ptCount val="6"/>
                <c:pt idx="0">
                  <c:v>2008/09</c:v>
                </c:pt>
                <c:pt idx="1">
                  <c:v>2009/10</c:v>
                </c:pt>
                <c:pt idx="2">
                  <c:v>2010/11</c:v>
                </c:pt>
                <c:pt idx="3">
                  <c:v>2011/12</c:v>
                </c:pt>
                <c:pt idx="4">
                  <c:v>2012/13</c:v>
                </c:pt>
                <c:pt idx="5">
                  <c:v>2013/14</c:v>
                </c:pt>
              </c:strCache>
            </c:strRef>
          </c:cat>
          <c:val>
            <c:numRef>
              <c:f>Sheet1!$C$2:$C$7</c:f>
              <c:numCache>
                <c:formatCode>General</c:formatCode>
                <c:ptCount val="6"/>
                <c:pt idx="0">
                  <c:v>163886.0</c:v>
                </c:pt>
                <c:pt idx="1">
                  <c:v>225200.0</c:v>
                </c:pt>
                <c:pt idx="2">
                  <c:v>240977.0</c:v>
                </c:pt>
                <c:pt idx="3">
                  <c:v>260030.0</c:v>
                </c:pt>
                <c:pt idx="4">
                  <c:v>395676.0</c:v>
                </c:pt>
                <c:pt idx="5">
                  <c:v>443483.0</c:v>
                </c:pt>
              </c:numCache>
            </c:numRef>
          </c:val>
          <c:smooth val="0"/>
        </c:ser>
        <c:ser>
          <c:idx val="2"/>
          <c:order val="2"/>
          <c:tx>
            <c:strRef>
              <c:f>Sheet1!$D$1</c:f>
              <c:strCache>
                <c:ptCount val="1"/>
                <c:pt idx="0">
                  <c:v>Individual</c:v>
                </c:pt>
              </c:strCache>
            </c:strRef>
          </c:tx>
          <c:spPr>
            <a:ln>
              <a:solidFill>
                <a:srgbClr val="00B0F0"/>
              </a:solidFill>
            </a:ln>
          </c:spPr>
          <c:marker>
            <c:symbol val="none"/>
          </c:marker>
          <c:cat>
            <c:strRef>
              <c:f>Sheet1!$A$2:$A$7</c:f>
              <c:strCache>
                <c:ptCount val="6"/>
                <c:pt idx="0">
                  <c:v>2008/09</c:v>
                </c:pt>
                <c:pt idx="1">
                  <c:v>2009/10</c:v>
                </c:pt>
                <c:pt idx="2">
                  <c:v>2010/11</c:v>
                </c:pt>
                <c:pt idx="3">
                  <c:v>2011/12</c:v>
                </c:pt>
                <c:pt idx="4">
                  <c:v>2012/13</c:v>
                </c:pt>
                <c:pt idx="5">
                  <c:v>2013/14</c:v>
                </c:pt>
              </c:strCache>
            </c:strRef>
          </c:cat>
          <c:val>
            <c:numRef>
              <c:f>Sheet1!$D$2:$D$7</c:f>
              <c:numCache>
                <c:formatCode>General</c:formatCode>
                <c:ptCount val="6"/>
                <c:pt idx="0">
                  <c:v>56079.0</c:v>
                </c:pt>
                <c:pt idx="1">
                  <c:v>68894.0</c:v>
                </c:pt>
                <c:pt idx="2">
                  <c:v>113739.0</c:v>
                </c:pt>
                <c:pt idx="3">
                  <c:v>124635.0</c:v>
                </c:pt>
                <c:pt idx="4">
                  <c:v>55158.0</c:v>
                </c:pt>
                <c:pt idx="5">
                  <c:v>78395.0</c:v>
                </c:pt>
              </c:numCache>
            </c:numRef>
          </c:val>
          <c:smooth val="0"/>
        </c:ser>
        <c:dLbls>
          <c:showLegendKey val="0"/>
          <c:showVal val="0"/>
          <c:showCatName val="0"/>
          <c:showSerName val="0"/>
          <c:showPercent val="0"/>
          <c:showBubbleSize val="0"/>
        </c:dLbls>
        <c:marker val="1"/>
        <c:smooth val="0"/>
        <c:axId val="2064582280"/>
        <c:axId val="2064585256"/>
      </c:lineChart>
      <c:catAx>
        <c:axId val="2064582280"/>
        <c:scaling>
          <c:orientation val="minMax"/>
        </c:scaling>
        <c:delete val="0"/>
        <c:axPos val="b"/>
        <c:numFmt formatCode="General" sourceLinked="0"/>
        <c:majorTickMark val="out"/>
        <c:minorTickMark val="none"/>
        <c:tickLblPos val="nextTo"/>
        <c:crossAx val="2064585256"/>
        <c:crosses val="autoZero"/>
        <c:auto val="1"/>
        <c:lblAlgn val="ctr"/>
        <c:lblOffset val="100"/>
        <c:noMultiLvlLbl val="0"/>
      </c:catAx>
      <c:valAx>
        <c:axId val="2064585256"/>
        <c:scaling>
          <c:orientation val="minMax"/>
          <c:max val="600000.0"/>
        </c:scaling>
        <c:delete val="0"/>
        <c:axPos val="l"/>
        <c:majorGridlines/>
        <c:numFmt formatCode="General" sourceLinked="1"/>
        <c:majorTickMark val="out"/>
        <c:minorTickMark val="none"/>
        <c:tickLblPos val="nextTo"/>
        <c:crossAx val="2064582280"/>
        <c:crosses val="autoZero"/>
        <c:crossBetween val="between"/>
        <c:minorUnit val="100000.0"/>
        <c:dispUnits>
          <c:builtInUnit val="thousands"/>
          <c:dispUnitsLbl>
            <c:layout/>
          </c:dispUnitsLbl>
        </c:dispUnits>
      </c:valAx>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1887090502576"/>
          <c:y val="0.0336723919307338"/>
          <c:w val="0.874810926411976"/>
          <c:h val="0.773112595043309"/>
        </c:manualLayout>
      </c:layout>
      <c:barChart>
        <c:barDir val="col"/>
        <c:grouping val="clustered"/>
        <c:varyColors val="0"/>
        <c:ser>
          <c:idx val="0"/>
          <c:order val="0"/>
          <c:spPr>
            <a:solidFill>
              <a:srgbClr val="00B0F0"/>
            </a:solidFill>
          </c:spPr>
          <c:invertIfNegative val="0"/>
          <c:cat>
            <c:strRef>
              <c:f>'50-51 to 70-71'!$B$2:$B$22</c:f>
              <c:strCache>
                <c:ptCount val="21"/>
                <c:pt idx="0">
                  <c:v>1993/94</c:v>
                </c:pt>
                <c:pt idx="1">
                  <c:v>1994/95</c:v>
                </c:pt>
                <c:pt idx="2">
                  <c:v>1995/96</c:v>
                </c:pt>
                <c:pt idx="3">
                  <c:v>1996/97</c:v>
                </c:pt>
                <c:pt idx="4">
                  <c:v>1997/98</c:v>
                </c:pt>
                <c:pt idx="5">
                  <c:v>1998/99</c:v>
                </c:pt>
                <c:pt idx="6">
                  <c:v>1999/00</c:v>
                </c:pt>
                <c:pt idx="7">
                  <c:v>2000/01</c:v>
                </c:pt>
                <c:pt idx="8">
                  <c:v>2001/02</c:v>
                </c:pt>
                <c:pt idx="9">
                  <c:v>2002/03</c:v>
                </c:pt>
                <c:pt idx="10">
                  <c:v>2003/04</c:v>
                </c:pt>
                <c:pt idx="11">
                  <c:v>2004/05</c:v>
                </c:pt>
                <c:pt idx="12">
                  <c:v>2005/06</c:v>
                </c:pt>
                <c:pt idx="13">
                  <c:v>2006/07</c:v>
                </c:pt>
                <c:pt idx="14">
                  <c:v>2007/08</c:v>
                </c:pt>
                <c:pt idx="15">
                  <c:v>2008/09</c:v>
                </c:pt>
                <c:pt idx="16">
                  <c:v>2009/10</c:v>
                </c:pt>
                <c:pt idx="17">
                  <c:v>2010/11</c:v>
                </c:pt>
                <c:pt idx="18">
                  <c:v>2011/12</c:v>
                </c:pt>
                <c:pt idx="19">
                  <c:v>2012/13</c:v>
                </c:pt>
                <c:pt idx="20">
                  <c:v>2013/14</c:v>
                </c:pt>
              </c:strCache>
            </c:strRef>
          </c:cat>
          <c:val>
            <c:numRef>
              <c:f>'50-51 to 70-71'!$C$2:$C$22</c:f>
              <c:numCache>
                <c:formatCode>General</c:formatCode>
                <c:ptCount val="21"/>
                <c:pt idx="0">
                  <c:v>3605.0</c:v>
                </c:pt>
                <c:pt idx="1">
                  <c:v>2159.0</c:v>
                </c:pt>
                <c:pt idx="2">
                  <c:v>2134.0</c:v>
                </c:pt>
                <c:pt idx="3">
                  <c:v>3259.0</c:v>
                </c:pt>
                <c:pt idx="4">
                  <c:v>7745.0</c:v>
                </c:pt>
                <c:pt idx="5">
                  <c:v>27796.0</c:v>
                </c:pt>
                <c:pt idx="6">
                  <c:v>35543.0</c:v>
                </c:pt>
                <c:pt idx="7">
                  <c:v>55025.0</c:v>
                </c:pt>
                <c:pt idx="8">
                  <c:v>104736.0</c:v>
                </c:pt>
                <c:pt idx="9">
                  <c:v>105043.0</c:v>
                </c:pt>
                <c:pt idx="10">
                  <c:v>106660.0</c:v>
                </c:pt>
                <c:pt idx="11">
                  <c:v>139718.0</c:v>
                </c:pt>
                <c:pt idx="12">
                  <c:v>165252.0</c:v>
                </c:pt>
                <c:pt idx="13">
                  <c:v>204533.0</c:v>
                </c:pt>
                <c:pt idx="14">
                  <c:v>249051.0</c:v>
                </c:pt>
                <c:pt idx="15">
                  <c:v>219965.0</c:v>
                </c:pt>
                <c:pt idx="16">
                  <c:v>294094.0</c:v>
                </c:pt>
                <c:pt idx="17">
                  <c:v>354716.0</c:v>
                </c:pt>
                <c:pt idx="18">
                  <c:v>384665.0</c:v>
                </c:pt>
                <c:pt idx="19">
                  <c:v>453543.0</c:v>
                </c:pt>
                <c:pt idx="20">
                  <c:v>311512.0</c:v>
                </c:pt>
              </c:numCache>
            </c:numRef>
          </c:val>
        </c:ser>
        <c:dLbls>
          <c:showLegendKey val="0"/>
          <c:showVal val="0"/>
          <c:showCatName val="0"/>
          <c:showSerName val="0"/>
          <c:showPercent val="0"/>
          <c:showBubbleSize val="0"/>
        </c:dLbls>
        <c:gapWidth val="150"/>
        <c:axId val="2126003064"/>
        <c:axId val="2122344680"/>
      </c:barChart>
      <c:catAx>
        <c:axId val="2126003064"/>
        <c:scaling>
          <c:orientation val="minMax"/>
        </c:scaling>
        <c:delete val="0"/>
        <c:axPos val="b"/>
        <c:title>
          <c:tx>
            <c:rich>
              <a:bodyPr/>
              <a:lstStyle/>
              <a:p>
                <a:pPr>
                  <a:defRPr/>
                </a:pPr>
                <a:r>
                  <a:rPr lang="en-US"/>
                  <a:t>Fiscal</a:t>
                </a:r>
                <a:r>
                  <a:rPr lang="en-US" baseline="0"/>
                  <a:t> Year</a:t>
                </a:r>
                <a:endParaRPr lang="en-US"/>
              </a:p>
            </c:rich>
          </c:tx>
          <c:layout/>
          <c:overlay val="0"/>
        </c:title>
        <c:numFmt formatCode="General" sourceLinked="0"/>
        <c:majorTickMark val="out"/>
        <c:minorTickMark val="none"/>
        <c:tickLblPos val="nextTo"/>
        <c:txPr>
          <a:bodyPr/>
          <a:lstStyle/>
          <a:p>
            <a:pPr>
              <a:defRPr sz="1600"/>
            </a:pPr>
            <a:endParaRPr lang="en-US"/>
          </a:p>
        </c:txPr>
        <c:crossAx val="2122344680"/>
        <c:crosses val="autoZero"/>
        <c:auto val="1"/>
        <c:lblAlgn val="ctr"/>
        <c:lblOffset val="100"/>
        <c:noMultiLvlLbl val="0"/>
      </c:catAx>
      <c:valAx>
        <c:axId val="2122344680"/>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2126003064"/>
        <c:crosses val="autoZero"/>
        <c:crossBetween val="between"/>
        <c:dispUnits>
          <c:builtInUnit val="thousands"/>
          <c:dispUnitsLbl>
            <c:layout/>
            <c:txPr>
              <a:bodyPr/>
              <a:lstStyle/>
              <a:p>
                <a:pPr>
                  <a:defRPr sz="1600"/>
                </a:pPr>
                <a:endParaRPr lang="en-US"/>
              </a:p>
            </c:txPr>
          </c:dispUnitsLbl>
        </c:dispUnits>
      </c:valAx>
    </c:plotArea>
    <c:plotVisOnly val="1"/>
    <c:dispBlanksAs val="gap"/>
    <c:showDLblsOverMax val="0"/>
  </c:chart>
  <c:spPr>
    <a:ln>
      <a:noFill/>
    </a:ln>
  </c:sp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6F5379-4B1F-1A43-8E63-1A1F05B2E7CC}" type="doc">
      <dgm:prSet loTypeId="urn:microsoft.com/office/officeart/2005/8/layout/bProcess3" loCatId="" qsTypeId="urn:microsoft.com/office/officeart/2005/8/quickstyle/simple4" qsCatId="simple" csTypeId="urn:microsoft.com/office/officeart/2005/8/colors/accent1_2" csCatId="accent1" phldr="1"/>
      <dgm:spPr/>
      <dgm:t>
        <a:bodyPr/>
        <a:lstStyle/>
        <a:p>
          <a:endParaRPr lang="en-US"/>
        </a:p>
      </dgm:t>
    </dgm:pt>
    <dgm:pt modelId="{5D30EA22-D27C-D149-A956-6A6E2BEB8F87}">
      <dgm:prSet phldrT="[Text]" custT="1"/>
      <dgm:spPr/>
      <dgm:t>
        <a:bodyPr/>
        <a:lstStyle/>
        <a:p>
          <a:r>
            <a:rPr lang="en-US" sz="3200" dirty="0" smtClean="0"/>
            <a:t>1. </a:t>
          </a:r>
          <a:r>
            <a:rPr lang="en-US" sz="2200" dirty="0" smtClean="0"/>
            <a:t>Employer</a:t>
          </a:r>
          <a:endParaRPr lang="en-US" sz="2200" dirty="0"/>
        </a:p>
      </dgm:t>
    </dgm:pt>
    <dgm:pt modelId="{E44792E6-6C10-8E4A-961A-DA2DD6C54A9F}" type="parTrans" cxnId="{333B543A-0FEF-F945-9CDD-F844548B313B}">
      <dgm:prSet/>
      <dgm:spPr/>
      <dgm:t>
        <a:bodyPr/>
        <a:lstStyle/>
        <a:p>
          <a:endParaRPr lang="en-US"/>
        </a:p>
      </dgm:t>
    </dgm:pt>
    <dgm:pt modelId="{04902D18-1D66-8B48-81B9-98608E81BB32}" type="sibTrans" cxnId="{333B543A-0FEF-F945-9CDD-F844548B313B}">
      <dgm:prSet/>
      <dgm:spPr/>
      <dgm:t>
        <a:bodyPr/>
        <a:lstStyle/>
        <a:p>
          <a:endParaRPr lang="en-US"/>
        </a:p>
      </dgm:t>
    </dgm:pt>
    <dgm:pt modelId="{B7250C8E-ED92-C34E-A0E8-EDCDD6434561}">
      <dgm:prSet phldrT="[Text]" custT="1"/>
      <dgm:spPr/>
      <dgm:t>
        <a:bodyPr/>
        <a:lstStyle/>
        <a:p>
          <a:r>
            <a:rPr lang="en-US" sz="3200" dirty="0" smtClean="0"/>
            <a:t>2</a:t>
          </a:r>
          <a:r>
            <a:rPr lang="en-US" sz="2200" dirty="0" smtClean="0"/>
            <a:t>. Foreign Recruitment agent/ HR Officer</a:t>
          </a:r>
          <a:endParaRPr lang="en-US" sz="2200" dirty="0"/>
        </a:p>
      </dgm:t>
    </dgm:pt>
    <dgm:pt modelId="{0B3E1761-0D3E-5746-A377-7A2B36EE4BC5}" type="parTrans" cxnId="{2CECE6A7-F85B-D141-BFE8-9C57ACC54546}">
      <dgm:prSet/>
      <dgm:spPr/>
      <dgm:t>
        <a:bodyPr/>
        <a:lstStyle/>
        <a:p>
          <a:endParaRPr lang="en-US"/>
        </a:p>
      </dgm:t>
    </dgm:pt>
    <dgm:pt modelId="{50BDE1C3-220E-D147-9A23-C9A52DEDCAC1}" type="sibTrans" cxnId="{2CECE6A7-F85B-D141-BFE8-9C57ACC54546}">
      <dgm:prSet/>
      <dgm:spPr/>
      <dgm:t>
        <a:bodyPr/>
        <a:lstStyle/>
        <a:p>
          <a:endParaRPr lang="en-US"/>
        </a:p>
      </dgm:t>
    </dgm:pt>
    <dgm:pt modelId="{A5243B76-706D-0941-AAC3-AECC9F82E5CE}">
      <dgm:prSet phldrT="[Text]" custT="1"/>
      <dgm:spPr/>
      <dgm:t>
        <a:bodyPr/>
        <a:lstStyle/>
        <a:p>
          <a:r>
            <a:rPr lang="en-US" sz="3200" dirty="0" smtClean="0"/>
            <a:t>3. </a:t>
          </a:r>
          <a:r>
            <a:rPr lang="en-US" sz="2600" dirty="0" smtClean="0"/>
            <a:t>Indian Agent (Not all the time)</a:t>
          </a:r>
          <a:endParaRPr lang="en-US" sz="2600" dirty="0"/>
        </a:p>
      </dgm:t>
    </dgm:pt>
    <dgm:pt modelId="{C98ED76A-C47B-5440-89FC-0F435F4698B0}" type="parTrans" cxnId="{F9AA6E3B-2F3F-7C4E-B6DE-09F5D24C5898}">
      <dgm:prSet/>
      <dgm:spPr/>
      <dgm:t>
        <a:bodyPr/>
        <a:lstStyle/>
        <a:p>
          <a:endParaRPr lang="en-US"/>
        </a:p>
      </dgm:t>
    </dgm:pt>
    <dgm:pt modelId="{2647D5CA-E6E4-2A42-9762-97436B255F65}" type="sibTrans" cxnId="{F9AA6E3B-2F3F-7C4E-B6DE-09F5D24C5898}">
      <dgm:prSet/>
      <dgm:spPr/>
      <dgm:t>
        <a:bodyPr/>
        <a:lstStyle/>
        <a:p>
          <a:endParaRPr lang="en-US"/>
        </a:p>
      </dgm:t>
    </dgm:pt>
    <dgm:pt modelId="{5353716F-3782-1242-A7A2-AAEA2C1B6157}">
      <dgm:prSet phldrT="[Text]" custT="1"/>
      <dgm:spPr/>
      <dgm:t>
        <a:bodyPr/>
        <a:lstStyle/>
        <a:p>
          <a:r>
            <a:rPr lang="en-US" sz="3200" dirty="0" smtClean="0"/>
            <a:t>4. </a:t>
          </a:r>
          <a:r>
            <a:rPr lang="en-US" sz="2600" dirty="0" smtClean="0"/>
            <a:t>Nepali Agent Kathmandu</a:t>
          </a:r>
          <a:endParaRPr lang="en-US" sz="2600" dirty="0"/>
        </a:p>
      </dgm:t>
    </dgm:pt>
    <dgm:pt modelId="{9A8D8E33-DDC9-154E-9D1C-66C047CEEBAD}" type="parTrans" cxnId="{3E42B4D8-86D0-A84A-A32A-DAEA2C97A901}">
      <dgm:prSet/>
      <dgm:spPr/>
      <dgm:t>
        <a:bodyPr/>
        <a:lstStyle/>
        <a:p>
          <a:endParaRPr lang="en-US"/>
        </a:p>
      </dgm:t>
    </dgm:pt>
    <dgm:pt modelId="{A878122F-A801-D147-9FE0-23B5BF332CE1}" type="sibTrans" cxnId="{3E42B4D8-86D0-A84A-A32A-DAEA2C97A901}">
      <dgm:prSet/>
      <dgm:spPr/>
      <dgm:t>
        <a:bodyPr/>
        <a:lstStyle/>
        <a:p>
          <a:endParaRPr lang="en-US"/>
        </a:p>
      </dgm:t>
    </dgm:pt>
    <dgm:pt modelId="{8B163150-0E8C-424A-A525-940CA7213FB0}">
      <dgm:prSet phldrT="[Text]" custT="1"/>
      <dgm:spPr/>
      <dgm:t>
        <a:bodyPr/>
        <a:lstStyle/>
        <a:p>
          <a:r>
            <a:rPr lang="en-US" sz="3200" dirty="0" smtClean="0"/>
            <a:t>5. </a:t>
          </a:r>
          <a:r>
            <a:rPr lang="en-US" sz="2600" dirty="0" smtClean="0"/>
            <a:t>Representative Agent of Nepali RAs</a:t>
          </a:r>
          <a:endParaRPr lang="en-US" sz="2600" dirty="0"/>
        </a:p>
      </dgm:t>
    </dgm:pt>
    <dgm:pt modelId="{4AE894C5-A1F5-1644-9C97-335B2EC73CE4}" type="parTrans" cxnId="{1670880B-2E1F-F04E-9476-7BED6E43DA7E}">
      <dgm:prSet/>
      <dgm:spPr/>
      <dgm:t>
        <a:bodyPr/>
        <a:lstStyle/>
        <a:p>
          <a:endParaRPr lang="en-US"/>
        </a:p>
      </dgm:t>
    </dgm:pt>
    <dgm:pt modelId="{64244102-8A86-AD49-9742-7B3F4F22FE59}" type="sibTrans" cxnId="{1670880B-2E1F-F04E-9476-7BED6E43DA7E}">
      <dgm:prSet/>
      <dgm:spPr/>
      <dgm:t>
        <a:bodyPr/>
        <a:lstStyle/>
        <a:p>
          <a:endParaRPr lang="en-US"/>
        </a:p>
      </dgm:t>
    </dgm:pt>
    <dgm:pt modelId="{53E58397-8D4E-8F47-AC99-74A13A9C80F8}">
      <dgm:prSet phldrT="[Text]" custT="1"/>
      <dgm:spPr/>
      <dgm:t>
        <a:bodyPr/>
        <a:lstStyle/>
        <a:p>
          <a:r>
            <a:rPr lang="en-US" sz="3200" dirty="0" smtClean="0"/>
            <a:t>6. </a:t>
          </a:r>
          <a:r>
            <a:rPr lang="en-US" sz="2600" dirty="0" smtClean="0"/>
            <a:t>Informal Agents in villages</a:t>
          </a:r>
          <a:endParaRPr lang="en-US" sz="2600" dirty="0"/>
        </a:p>
      </dgm:t>
    </dgm:pt>
    <dgm:pt modelId="{892A81CC-0B93-9A45-8BD0-D87D77164032}" type="parTrans" cxnId="{9A029C81-82D3-C24F-BCCD-DC7209FB3C27}">
      <dgm:prSet/>
      <dgm:spPr/>
      <dgm:t>
        <a:bodyPr/>
        <a:lstStyle/>
        <a:p>
          <a:endParaRPr lang="en-US"/>
        </a:p>
      </dgm:t>
    </dgm:pt>
    <dgm:pt modelId="{A350B922-E49A-EC46-B9B9-08891E87D237}" type="sibTrans" cxnId="{9A029C81-82D3-C24F-BCCD-DC7209FB3C27}">
      <dgm:prSet/>
      <dgm:spPr/>
      <dgm:t>
        <a:bodyPr/>
        <a:lstStyle/>
        <a:p>
          <a:endParaRPr lang="en-US"/>
        </a:p>
      </dgm:t>
    </dgm:pt>
    <dgm:pt modelId="{FFEDB6D1-D593-9942-988C-CAA1A0DB9501}">
      <dgm:prSet phldrT="[Text]"/>
      <dgm:spPr/>
      <dgm:t>
        <a:bodyPr/>
        <a:lstStyle/>
        <a:p>
          <a:r>
            <a:rPr lang="en-US" dirty="0" smtClean="0"/>
            <a:t>7. Migrants  </a:t>
          </a:r>
          <a:endParaRPr lang="en-US" dirty="0"/>
        </a:p>
      </dgm:t>
    </dgm:pt>
    <dgm:pt modelId="{25509013-269E-C242-A571-34A0F2BB4EBA}" type="parTrans" cxnId="{C09433AF-048B-2F40-AB67-51EAC272AC4B}">
      <dgm:prSet/>
      <dgm:spPr/>
      <dgm:t>
        <a:bodyPr/>
        <a:lstStyle/>
        <a:p>
          <a:endParaRPr lang="en-US"/>
        </a:p>
      </dgm:t>
    </dgm:pt>
    <dgm:pt modelId="{C909FC38-B7CE-F24D-8228-A910B60AD3CD}" type="sibTrans" cxnId="{C09433AF-048B-2F40-AB67-51EAC272AC4B}">
      <dgm:prSet/>
      <dgm:spPr/>
      <dgm:t>
        <a:bodyPr/>
        <a:lstStyle/>
        <a:p>
          <a:endParaRPr lang="en-US"/>
        </a:p>
      </dgm:t>
    </dgm:pt>
    <dgm:pt modelId="{E4638731-B8CB-174F-A02F-248B19E790B4}" type="pres">
      <dgm:prSet presAssocID="{066F5379-4B1F-1A43-8E63-1A1F05B2E7CC}" presName="Name0" presStyleCnt="0">
        <dgm:presLayoutVars>
          <dgm:dir/>
          <dgm:resizeHandles val="exact"/>
        </dgm:presLayoutVars>
      </dgm:prSet>
      <dgm:spPr/>
      <dgm:t>
        <a:bodyPr/>
        <a:lstStyle/>
        <a:p>
          <a:endParaRPr lang="en-US"/>
        </a:p>
      </dgm:t>
    </dgm:pt>
    <dgm:pt modelId="{F66F3FEE-0F64-D544-86D0-38D112C4752D}" type="pres">
      <dgm:prSet presAssocID="{5D30EA22-D27C-D149-A956-6A6E2BEB8F87}" presName="node" presStyleLbl="node1" presStyleIdx="0" presStyleCnt="7">
        <dgm:presLayoutVars>
          <dgm:bulletEnabled val="1"/>
        </dgm:presLayoutVars>
      </dgm:prSet>
      <dgm:spPr/>
      <dgm:t>
        <a:bodyPr/>
        <a:lstStyle/>
        <a:p>
          <a:endParaRPr lang="en-US"/>
        </a:p>
      </dgm:t>
    </dgm:pt>
    <dgm:pt modelId="{99999426-137F-8A49-BE77-07909163EDC3}" type="pres">
      <dgm:prSet presAssocID="{04902D18-1D66-8B48-81B9-98608E81BB32}" presName="sibTrans" presStyleLbl="sibTrans1D1" presStyleIdx="0" presStyleCnt="6"/>
      <dgm:spPr/>
      <dgm:t>
        <a:bodyPr/>
        <a:lstStyle/>
        <a:p>
          <a:endParaRPr lang="en-US"/>
        </a:p>
      </dgm:t>
    </dgm:pt>
    <dgm:pt modelId="{055E1B0A-6AD8-1B47-B915-3C4083FCC516}" type="pres">
      <dgm:prSet presAssocID="{04902D18-1D66-8B48-81B9-98608E81BB32}" presName="connectorText" presStyleLbl="sibTrans1D1" presStyleIdx="0" presStyleCnt="6"/>
      <dgm:spPr/>
      <dgm:t>
        <a:bodyPr/>
        <a:lstStyle/>
        <a:p>
          <a:endParaRPr lang="en-US"/>
        </a:p>
      </dgm:t>
    </dgm:pt>
    <dgm:pt modelId="{9BE0A943-9AD6-E544-851E-943E0B31B07D}" type="pres">
      <dgm:prSet presAssocID="{B7250C8E-ED92-C34E-A0E8-EDCDD6434561}" presName="node" presStyleLbl="node1" presStyleIdx="1" presStyleCnt="7">
        <dgm:presLayoutVars>
          <dgm:bulletEnabled val="1"/>
        </dgm:presLayoutVars>
      </dgm:prSet>
      <dgm:spPr/>
      <dgm:t>
        <a:bodyPr/>
        <a:lstStyle/>
        <a:p>
          <a:endParaRPr lang="en-US"/>
        </a:p>
      </dgm:t>
    </dgm:pt>
    <dgm:pt modelId="{6D1AF170-83FA-054B-954E-7D3F8879EE5D}" type="pres">
      <dgm:prSet presAssocID="{50BDE1C3-220E-D147-9A23-C9A52DEDCAC1}" presName="sibTrans" presStyleLbl="sibTrans1D1" presStyleIdx="1" presStyleCnt="6"/>
      <dgm:spPr/>
      <dgm:t>
        <a:bodyPr/>
        <a:lstStyle/>
        <a:p>
          <a:endParaRPr lang="en-US"/>
        </a:p>
      </dgm:t>
    </dgm:pt>
    <dgm:pt modelId="{18EB9048-AADC-7E42-95B3-E34EF7DC95FC}" type="pres">
      <dgm:prSet presAssocID="{50BDE1C3-220E-D147-9A23-C9A52DEDCAC1}" presName="connectorText" presStyleLbl="sibTrans1D1" presStyleIdx="1" presStyleCnt="6"/>
      <dgm:spPr/>
      <dgm:t>
        <a:bodyPr/>
        <a:lstStyle/>
        <a:p>
          <a:endParaRPr lang="en-US"/>
        </a:p>
      </dgm:t>
    </dgm:pt>
    <dgm:pt modelId="{0641DCE1-28AC-8446-9980-4BE8935A805F}" type="pres">
      <dgm:prSet presAssocID="{A5243B76-706D-0941-AAC3-AECC9F82E5CE}" presName="node" presStyleLbl="node1" presStyleIdx="2" presStyleCnt="7">
        <dgm:presLayoutVars>
          <dgm:bulletEnabled val="1"/>
        </dgm:presLayoutVars>
      </dgm:prSet>
      <dgm:spPr/>
      <dgm:t>
        <a:bodyPr/>
        <a:lstStyle/>
        <a:p>
          <a:endParaRPr lang="en-US"/>
        </a:p>
      </dgm:t>
    </dgm:pt>
    <dgm:pt modelId="{8D2FC946-6FEC-3042-9443-4B3377B23E45}" type="pres">
      <dgm:prSet presAssocID="{2647D5CA-E6E4-2A42-9762-97436B255F65}" presName="sibTrans" presStyleLbl="sibTrans1D1" presStyleIdx="2" presStyleCnt="6"/>
      <dgm:spPr/>
      <dgm:t>
        <a:bodyPr/>
        <a:lstStyle/>
        <a:p>
          <a:endParaRPr lang="en-US"/>
        </a:p>
      </dgm:t>
    </dgm:pt>
    <dgm:pt modelId="{8B338FF7-0A06-A141-9324-F149A2C522D6}" type="pres">
      <dgm:prSet presAssocID="{2647D5CA-E6E4-2A42-9762-97436B255F65}" presName="connectorText" presStyleLbl="sibTrans1D1" presStyleIdx="2" presStyleCnt="6"/>
      <dgm:spPr/>
      <dgm:t>
        <a:bodyPr/>
        <a:lstStyle/>
        <a:p>
          <a:endParaRPr lang="en-US"/>
        </a:p>
      </dgm:t>
    </dgm:pt>
    <dgm:pt modelId="{627BE358-85C1-3140-9AF3-8754686FBF3A}" type="pres">
      <dgm:prSet presAssocID="{5353716F-3782-1242-A7A2-AAEA2C1B6157}" presName="node" presStyleLbl="node1" presStyleIdx="3" presStyleCnt="7">
        <dgm:presLayoutVars>
          <dgm:bulletEnabled val="1"/>
        </dgm:presLayoutVars>
      </dgm:prSet>
      <dgm:spPr/>
      <dgm:t>
        <a:bodyPr/>
        <a:lstStyle/>
        <a:p>
          <a:endParaRPr lang="en-US"/>
        </a:p>
      </dgm:t>
    </dgm:pt>
    <dgm:pt modelId="{C7C7E2B2-E978-9047-BF28-87AF3A894814}" type="pres">
      <dgm:prSet presAssocID="{A878122F-A801-D147-9FE0-23B5BF332CE1}" presName="sibTrans" presStyleLbl="sibTrans1D1" presStyleIdx="3" presStyleCnt="6"/>
      <dgm:spPr/>
      <dgm:t>
        <a:bodyPr/>
        <a:lstStyle/>
        <a:p>
          <a:endParaRPr lang="en-US"/>
        </a:p>
      </dgm:t>
    </dgm:pt>
    <dgm:pt modelId="{3E2BBA0F-98AF-3F46-91C2-CA382B6EB56B}" type="pres">
      <dgm:prSet presAssocID="{A878122F-A801-D147-9FE0-23B5BF332CE1}" presName="connectorText" presStyleLbl="sibTrans1D1" presStyleIdx="3" presStyleCnt="6"/>
      <dgm:spPr/>
      <dgm:t>
        <a:bodyPr/>
        <a:lstStyle/>
        <a:p>
          <a:endParaRPr lang="en-US"/>
        </a:p>
      </dgm:t>
    </dgm:pt>
    <dgm:pt modelId="{105E328D-371C-CA47-8DD1-53CF613FBFC0}" type="pres">
      <dgm:prSet presAssocID="{8B163150-0E8C-424A-A525-940CA7213FB0}" presName="node" presStyleLbl="node1" presStyleIdx="4" presStyleCnt="7">
        <dgm:presLayoutVars>
          <dgm:bulletEnabled val="1"/>
        </dgm:presLayoutVars>
      </dgm:prSet>
      <dgm:spPr/>
      <dgm:t>
        <a:bodyPr/>
        <a:lstStyle/>
        <a:p>
          <a:endParaRPr lang="en-US"/>
        </a:p>
      </dgm:t>
    </dgm:pt>
    <dgm:pt modelId="{F00330A3-97A3-194B-894E-49E7786E8572}" type="pres">
      <dgm:prSet presAssocID="{64244102-8A86-AD49-9742-7B3F4F22FE59}" presName="sibTrans" presStyleLbl="sibTrans1D1" presStyleIdx="4" presStyleCnt="6"/>
      <dgm:spPr/>
      <dgm:t>
        <a:bodyPr/>
        <a:lstStyle/>
        <a:p>
          <a:endParaRPr lang="en-US"/>
        </a:p>
      </dgm:t>
    </dgm:pt>
    <dgm:pt modelId="{5CF4DDFD-1F0F-B448-A645-BFBF0561FA5D}" type="pres">
      <dgm:prSet presAssocID="{64244102-8A86-AD49-9742-7B3F4F22FE59}" presName="connectorText" presStyleLbl="sibTrans1D1" presStyleIdx="4" presStyleCnt="6"/>
      <dgm:spPr/>
      <dgm:t>
        <a:bodyPr/>
        <a:lstStyle/>
        <a:p>
          <a:endParaRPr lang="en-US"/>
        </a:p>
      </dgm:t>
    </dgm:pt>
    <dgm:pt modelId="{5B59891A-0036-4A49-B9D2-1E35DD4E65BE}" type="pres">
      <dgm:prSet presAssocID="{53E58397-8D4E-8F47-AC99-74A13A9C80F8}" presName="node" presStyleLbl="node1" presStyleIdx="5" presStyleCnt="7">
        <dgm:presLayoutVars>
          <dgm:bulletEnabled val="1"/>
        </dgm:presLayoutVars>
      </dgm:prSet>
      <dgm:spPr/>
      <dgm:t>
        <a:bodyPr/>
        <a:lstStyle/>
        <a:p>
          <a:endParaRPr lang="en-US"/>
        </a:p>
      </dgm:t>
    </dgm:pt>
    <dgm:pt modelId="{EFF5944B-4610-C643-B741-D6CE32A604A2}" type="pres">
      <dgm:prSet presAssocID="{A350B922-E49A-EC46-B9B9-08891E87D237}" presName="sibTrans" presStyleLbl="sibTrans1D1" presStyleIdx="5" presStyleCnt="6"/>
      <dgm:spPr/>
      <dgm:t>
        <a:bodyPr/>
        <a:lstStyle/>
        <a:p>
          <a:endParaRPr lang="en-US"/>
        </a:p>
      </dgm:t>
    </dgm:pt>
    <dgm:pt modelId="{8916E078-5770-9343-8BD2-AA64CFE98123}" type="pres">
      <dgm:prSet presAssocID="{A350B922-E49A-EC46-B9B9-08891E87D237}" presName="connectorText" presStyleLbl="sibTrans1D1" presStyleIdx="5" presStyleCnt="6"/>
      <dgm:spPr/>
      <dgm:t>
        <a:bodyPr/>
        <a:lstStyle/>
        <a:p>
          <a:endParaRPr lang="en-US"/>
        </a:p>
      </dgm:t>
    </dgm:pt>
    <dgm:pt modelId="{8FC06525-AF6A-9449-8DD3-69DE24AA6A41}" type="pres">
      <dgm:prSet presAssocID="{FFEDB6D1-D593-9942-988C-CAA1A0DB9501}" presName="node" presStyleLbl="node1" presStyleIdx="6" presStyleCnt="7">
        <dgm:presLayoutVars>
          <dgm:bulletEnabled val="1"/>
        </dgm:presLayoutVars>
      </dgm:prSet>
      <dgm:spPr/>
      <dgm:t>
        <a:bodyPr/>
        <a:lstStyle/>
        <a:p>
          <a:endParaRPr lang="en-US"/>
        </a:p>
      </dgm:t>
    </dgm:pt>
  </dgm:ptLst>
  <dgm:cxnLst>
    <dgm:cxn modelId="{F9AA6E3B-2F3F-7C4E-B6DE-09F5D24C5898}" srcId="{066F5379-4B1F-1A43-8E63-1A1F05B2E7CC}" destId="{A5243B76-706D-0941-AAC3-AECC9F82E5CE}" srcOrd="2" destOrd="0" parTransId="{C98ED76A-C47B-5440-89FC-0F435F4698B0}" sibTransId="{2647D5CA-E6E4-2A42-9762-97436B255F65}"/>
    <dgm:cxn modelId="{EBF123C1-86CD-1441-9B40-6F643B528CCD}" type="presOf" srcId="{A878122F-A801-D147-9FE0-23B5BF332CE1}" destId="{3E2BBA0F-98AF-3F46-91C2-CA382B6EB56B}" srcOrd="1" destOrd="0" presId="urn:microsoft.com/office/officeart/2005/8/layout/bProcess3"/>
    <dgm:cxn modelId="{BFCB827E-48FB-9A4C-B836-BCC1550CB4A4}" type="presOf" srcId="{A350B922-E49A-EC46-B9B9-08891E87D237}" destId="{EFF5944B-4610-C643-B741-D6CE32A604A2}" srcOrd="0" destOrd="0" presId="urn:microsoft.com/office/officeart/2005/8/layout/bProcess3"/>
    <dgm:cxn modelId="{4A32F8A9-719C-9340-B54F-11F80E9EAC56}" type="presOf" srcId="{A5243B76-706D-0941-AAC3-AECC9F82E5CE}" destId="{0641DCE1-28AC-8446-9980-4BE8935A805F}" srcOrd="0" destOrd="0" presId="urn:microsoft.com/office/officeart/2005/8/layout/bProcess3"/>
    <dgm:cxn modelId="{F534E743-814D-2F40-9E4B-73872E0388D8}" type="presOf" srcId="{2647D5CA-E6E4-2A42-9762-97436B255F65}" destId="{8D2FC946-6FEC-3042-9443-4B3377B23E45}" srcOrd="0" destOrd="0" presId="urn:microsoft.com/office/officeart/2005/8/layout/bProcess3"/>
    <dgm:cxn modelId="{9A029C81-82D3-C24F-BCCD-DC7209FB3C27}" srcId="{066F5379-4B1F-1A43-8E63-1A1F05B2E7CC}" destId="{53E58397-8D4E-8F47-AC99-74A13A9C80F8}" srcOrd="5" destOrd="0" parTransId="{892A81CC-0B93-9A45-8BD0-D87D77164032}" sibTransId="{A350B922-E49A-EC46-B9B9-08891E87D237}"/>
    <dgm:cxn modelId="{3DA15008-BED7-D446-9C8F-197DD4B768DF}" type="presOf" srcId="{53E58397-8D4E-8F47-AC99-74A13A9C80F8}" destId="{5B59891A-0036-4A49-B9D2-1E35DD4E65BE}" srcOrd="0" destOrd="0" presId="urn:microsoft.com/office/officeart/2005/8/layout/bProcess3"/>
    <dgm:cxn modelId="{B9117AF7-6B9C-C546-9E7A-60D69A1A65B8}" type="presOf" srcId="{50BDE1C3-220E-D147-9A23-C9A52DEDCAC1}" destId="{6D1AF170-83FA-054B-954E-7D3F8879EE5D}" srcOrd="0" destOrd="0" presId="urn:microsoft.com/office/officeart/2005/8/layout/bProcess3"/>
    <dgm:cxn modelId="{66E8B13F-18A9-544C-B6EA-D95F40EFFF3C}" type="presOf" srcId="{2647D5CA-E6E4-2A42-9762-97436B255F65}" destId="{8B338FF7-0A06-A141-9324-F149A2C522D6}" srcOrd="1" destOrd="0" presId="urn:microsoft.com/office/officeart/2005/8/layout/bProcess3"/>
    <dgm:cxn modelId="{1670880B-2E1F-F04E-9476-7BED6E43DA7E}" srcId="{066F5379-4B1F-1A43-8E63-1A1F05B2E7CC}" destId="{8B163150-0E8C-424A-A525-940CA7213FB0}" srcOrd="4" destOrd="0" parTransId="{4AE894C5-A1F5-1644-9C97-335B2EC73CE4}" sibTransId="{64244102-8A86-AD49-9742-7B3F4F22FE59}"/>
    <dgm:cxn modelId="{A8C263C9-40F7-EB45-BE51-B570F6ED097F}" type="presOf" srcId="{04902D18-1D66-8B48-81B9-98608E81BB32}" destId="{055E1B0A-6AD8-1B47-B915-3C4083FCC516}" srcOrd="1" destOrd="0" presId="urn:microsoft.com/office/officeart/2005/8/layout/bProcess3"/>
    <dgm:cxn modelId="{C7F2306A-76B1-B94E-8A6F-9E217A07F9BF}" type="presOf" srcId="{A350B922-E49A-EC46-B9B9-08891E87D237}" destId="{8916E078-5770-9343-8BD2-AA64CFE98123}" srcOrd="1" destOrd="0" presId="urn:microsoft.com/office/officeart/2005/8/layout/bProcess3"/>
    <dgm:cxn modelId="{5C7519DE-7CD6-E742-93A2-C90F8013C745}" type="presOf" srcId="{A878122F-A801-D147-9FE0-23B5BF332CE1}" destId="{C7C7E2B2-E978-9047-BF28-87AF3A894814}" srcOrd="0" destOrd="0" presId="urn:microsoft.com/office/officeart/2005/8/layout/bProcess3"/>
    <dgm:cxn modelId="{F2D564E0-4F04-094B-95C8-0A7FBE3FAC9C}" type="presOf" srcId="{50BDE1C3-220E-D147-9A23-C9A52DEDCAC1}" destId="{18EB9048-AADC-7E42-95B3-E34EF7DC95FC}" srcOrd="1" destOrd="0" presId="urn:microsoft.com/office/officeart/2005/8/layout/bProcess3"/>
    <dgm:cxn modelId="{C09433AF-048B-2F40-AB67-51EAC272AC4B}" srcId="{066F5379-4B1F-1A43-8E63-1A1F05B2E7CC}" destId="{FFEDB6D1-D593-9942-988C-CAA1A0DB9501}" srcOrd="6" destOrd="0" parTransId="{25509013-269E-C242-A571-34A0F2BB4EBA}" sibTransId="{C909FC38-B7CE-F24D-8228-A910B60AD3CD}"/>
    <dgm:cxn modelId="{3E42B4D8-86D0-A84A-A32A-DAEA2C97A901}" srcId="{066F5379-4B1F-1A43-8E63-1A1F05B2E7CC}" destId="{5353716F-3782-1242-A7A2-AAEA2C1B6157}" srcOrd="3" destOrd="0" parTransId="{9A8D8E33-DDC9-154E-9D1C-66C047CEEBAD}" sibTransId="{A878122F-A801-D147-9FE0-23B5BF332CE1}"/>
    <dgm:cxn modelId="{C4DCAD5E-5B25-6C4C-9D4D-04FEFADEC931}" type="presOf" srcId="{64244102-8A86-AD49-9742-7B3F4F22FE59}" destId="{F00330A3-97A3-194B-894E-49E7786E8572}" srcOrd="0" destOrd="0" presId="urn:microsoft.com/office/officeart/2005/8/layout/bProcess3"/>
    <dgm:cxn modelId="{6D443FB1-7EA1-2A41-98BF-16E18B47506D}" type="presOf" srcId="{FFEDB6D1-D593-9942-988C-CAA1A0DB9501}" destId="{8FC06525-AF6A-9449-8DD3-69DE24AA6A41}" srcOrd="0" destOrd="0" presId="urn:microsoft.com/office/officeart/2005/8/layout/bProcess3"/>
    <dgm:cxn modelId="{2CECE6A7-F85B-D141-BFE8-9C57ACC54546}" srcId="{066F5379-4B1F-1A43-8E63-1A1F05B2E7CC}" destId="{B7250C8E-ED92-C34E-A0E8-EDCDD6434561}" srcOrd="1" destOrd="0" parTransId="{0B3E1761-0D3E-5746-A377-7A2B36EE4BC5}" sibTransId="{50BDE1C3-220E-D147-9A23-C9A52DEDCAC1}"/>
    <dgm:cxn modelId="{F958A6CE-8F2E-3647-90E9-D8DEC9FE8D67}" type="presOf" srcId="{5D30EA22-D27C-D149-A956-6A6E2BEB8F87}" destId="{F66F3FEE-0F64-D544-86D0-38D112C4752D}" srcOrd="0" destOrd="0" presId="urn:microsoft.com/office/officeart/2005/8/layout/bProcess3"/>
    <dgm:cxn modelId="{A41C2EB7-9849-124F-9060-04EE56638A16}" type="presOf" srcId="{04902D18-1D66-8B48-81B9-98608E81BB32}" destId="{99999426-137F-8A49-BE77-07909163EDC3}" srcOrd="0" destOrd="0" presId="urn:microsoft.com/office/officeart/2005/8/layout/bProcess3"/>
    <dgm:cxn modelId="{91541397-1B44-8B4A-82A3-787B7C5CF2DF}" type="presOf" srcId="{066F5379-4B1F-1A43-8E63-1A1F05B2E7CC}" destId="{E4638731-B8CB-174F-A02F-248B19E790B4}" srcOrd="0" destOrd="0" presId="urn:microsoft.com/office/officeart/2005/8/layout/bProcess3"/>
    <dgm:cxn modelId="{B8935E11-A719-FF4C-96E2-7F70E6A7A505}" type="presOf" srcId="{64244102-8A86-AD49-9742-7B3F4F22FE59}" destId="{5CF4DDFD-1F0F-B448-A645-BFBF0561FA5D}" srcOrd="1" destOrd="0" presId="urn:microsoft.com/office/officeart/2005/8/layout/bProcess3"/>
    <dgm:cxn modelId="{D5DCB10F-EE33-9A42-91D1-B806DEBF7CBE}" type="presOf" srcId="{5353716F-3782-1242-A7A2-AAEA2C1B6157}" destId="{627BE358-85C1-3140-9AF3-8754686FBF3A}" srcOrd="0" destOrd="0" presId="urn:microsoft.com/office/officeart/2005/8/layout/bProcess3"/>
    <dgm:cxn modelId="{B0FB7100-FE2F-A946-9E53-C6F18C6F9287}" type="presOf" srcId="{8B163150-0E8C-424A-A525-940CA7213FB0}" destId="{105E328D-371C-CA47-8DD1-53CF613FBFC0}" srcOrd="0" destOrd="0" presId="urn:microsoft.com/office/officeart/2005/8/layout/bProcess3"/>
    <dgm:cxn modelId="{333B543A-0FEF-F945-9CDD-F844548B313B}" srcId="{066F5379-4B1F-1A43-8E63-1A1F05B2E7CC}" destId="{5D30EA22-D27C-D149-A956-6A6E2BEB8F87}" srcOrd="0" destOrd="0" parTransId="{E44792E6-6C10-8E4A-961A-DA2DD6C54A9F}" sibTransId="{04902D18-1D66-8B48-81B9-98608E81BB32}"/>
    <dgm:cxn modelId="{F98A099B-8D59-DE4D-9A3B-3BA4F0A3D7ED}" type="presOf" srcId="{B7250C8E-ED92-C34E-A0E8-EDCDD6434561}" destId="{9BE0A943-9AD6-E544-851E-943E0B31B07D}" srcOrd="0" destOrd="0" presId="urn:microsoft.com/office/officeart/2005/8/layout/bProcess3"/>
    <dgm:cxn modelId="{55CE3A57-27D9-D946-AF46-12F8FE485CAA}" type="presParOf" srcId="{E4638731-B8CB-174F-A02F-248B19E790B4}" destId="{F66F3FEE-0F64-D544-86D0-38D112C4752D}" srcOrd="0" destOrd="0" presId="urn:microsoft.com/office/officeart/2005/8/layout/bProcess3"/>
    <dgm:cxn modelId="{A95F000F-5250-D84B-8B5B-5B2999E7496A}" type="presParOf" srcId="{E4638731-B8CB-174F-A02F-248B19E790B4}" destId="{99999426-137F-8A49-BE77-07909163EDC3}" srcOrd="1" destOrd="0" presId="urn:microsoft.com/office/officeart/2005/8/layout/bProcess3"/>
    <dgm:cxn modelId="{9FA8C192-676A-0445-9CE5-CC46B1C26D4D}" type="presParOf" srcId="{99999426-137F-8A49-BE77-07909163EDC3}" destId="{055E1B0A-6AD8-1B47-B915-3C4083FCC516}" srcOrd="0" destOrd="0" presId="urn:microsoft.com/office/officeart/2005/8/layout/bProcess3"/>
    <dgm:cxn modelId="{8396273B-4F62-5F44-BC48-262ED5B3913B}" type="presParOf" srcId="{E4638731-B8CB-174F-A02F-248B19E790B4}" destId="{9BE0A943-9AD6-E544-851E-943E0B31B07D}" srcOrd="2" destOrd="0" presId="urn:microsoft.com/office/officeart/2005/8/layout/bProcess3"/>
    <dgm:cxn modelId="{9F09E75C-9A68-8C40-943D-C68905EF49E2}" type="presParOf" srcId="{E4638731-B8CB-174F-A02F-248B19E790B4}" destId="{6D1AF170-83FA-054B-954E-7D3F8879EE5D}" srcOrd="3" destOrd="0" presId="urn:microsoft.com/office/officeart/2005/8/layout/bProcess3"/>
    <dgm:cxn modelId="{58ABD536-4EB9-2249-8210-5D62DF8FD966}" type="presParOf" srcId="{6D1AF170-83FA-054B-954E-7D3F8879EE5D}" destId="{18EB9048-AADC-7E42-95B3-E34EF7DC95FC}" srcOrd="0" destOrd="0" presId="urn:microsoft.com/office/officeart/2005/8/layout/bProcess3"/>
    <dgm:cxn modelId="{6CEE6DBC-3CBE-1D42-967C-A64C04D2D294}" type="presParOf" srcId="{E4638731-B8CB-174F-A02F-248B19E790B4}" destId="{0641DCE1-28AC-8446-9980-4BE8935A805F}" srcOrd="4" destOrd="0" presId="urn:microsoft.com/office/officeart/2005/8/layout/bProcess3"/>
    <dgm:cxn modelId="{7FDF308B-B541-9D48-8CB8-4697B90BFFC1}" type="presParOf" srcId="{E4638731-B8CB-174F-A02F-248B19E790B4}" destId="{8D2FC946-6FEC-3042-9443-4B3377B23E45}" srcOrd="5" destOrd="0" presId="urn:microsoft.com/office/officeart/2005/8/layout/bProcess3"/>
    <dgm:cxn modelId="{7E4BCEEE-92E5-574F-87F8-52B201A94E84}" type="presParOf" srcId="{8D2FC946-6FEC-3042-9443-4B3377B23E45}" destId="{8B338FF7-0A06-A141-9324-F149A2C522D6}" srcOrd="0" destOrd="0" presId="urn:microsoft.com/office/officeart/2005/8/layout/bProcess3"/>
    <dgm:cxn modelId="{79A1C4B2-110A-C846-B831-1DEEFEE215AA}" type="presParOf" srcId="{E4638731-B8CB-174F-A02F-248B19E790B4}" destId="{627BE358-85C1-3140-9AF3-8754686FBF3A}" srcOrd="6" destOrd="0" presId="urn:microsoft.com/office/officeart/2005/8/layout/bProcess3"/>
    <dgm:cxn modelId="{BAB3D14D-176D-C04E-80BF-B8C2EAAF689A}" type="presParOf" srcId="{E4638731-B8CB-174F-A02F-248B19E790B4}" destId="{C7C7E2B2-E978-9047-BF28-87AF3A894814}" srcOrd="7" destOrd="0" presId="urn:microsoft.com/office/officeart/2005/8/layout/bProcess3"/>
    <dgm:cxn modelId="{153163F0-206E-434F-AF2A-B443B31FA30D}" type="presParOf" srcId="{C7C7E2B2-E978-9047-BF28-87AF3A894814}" destId="{3E2BBA0F-98AF-3F46-91C2-CA382B6EB56B}" srcOrd="0" destOrd="0" presId="urn:microsoft.com/office/officeart/2005/8/layout/bProcess3"/>
    <dgm:cxn modelId="{5DAA07A7-89BC-F341-BBFE-2306FE009DFD}" type="presParOf" srcId="{E4638731-B8CB-174F-A02F-248B19E790B4}" destId="{105E328D-371C-CA47-8DD1-53CF613FBFC0}" srcOrd="8" destOrd="0" presId="urn:microsoft.com/office/officeart/2005/8/layout/bProcess3"/>
    <dgm:cxn modelId="{A0CDE063-9FC2-1243-95D8-1C91CDCF25AA}" type="presParOf" srcId="{E4638731-B8CB-174F-A02F-248B19E790B4}" destId="{F00330A3-97A3-194B-894E-49E7786E8572}" srcOrd="9" destOrd="0" presId="urn:microsoft.com/office/officeart/2005/8/layout/bProcess3"/>
    <dgm:cxn modelId="{B4501664-35D5-DA47-BF21-2A5472026C01}" type="presParOf" srcId="{F00330A3-97A3-194B-894E-49E7786E8572}" destId="{5CF4DDFD-1F0F-B448-A645-BFBF0561FA5D}" srcOrd="0" destOrd="0" presId="urn:microsoft.com/office/officeart/2005/8/layout/bProcess3"/>
    <dgm:cxn modelId="{0F64435A-DAFC-FE46-9396-81E965C86F9C}" type="presParOf" srcId="{E4638731-B8CB-174F-A02F-248B19E790B4}" destId="{5B59891A-0036-4A49-B9D2-1E35DD4E65BE}" srcOrd="10" destOrd="0" presId="urn:microsoft.com/office/officeart/2005/8/layout/bProcess3"/>
    <dgm:cxn modelId="{5F6FE8F9-4F39-F242-BC52-CD6C055D4480}" type="presParOf" srcId="{E4638731-B8CB-174F-A02F-248B19E790B4}" destId="{EFF5944B-4610-C643-B741-D6CE32A604A2}" srcOrd="11" destOrd="0" presId="urn:microsoft.com/office/officeart/2005/8/layout/bProcess3"/>
    <dgm:cxn modelId="{9B923B6E-39E1-6D41-8375-19116288F066}" type="presParOf" srcId="{EFF5944B-4610-C643-B741-D6CE32A604A2}" destId="{8916E078-5770-9343-8BD2-AA64CFE98123}" srcOrd="0" destOrd="0" presId="urn:microsoft.com/office/officeart/2005/8/layout/bProcess3"/>
    <dgm:cxn modelId="{CFFA95D7-74D3-084D-9C55-C98728E24CCF}" type="presParOf" srcId="{E4638731-B8CB-174F-A02F-248B19E790B4}" destId="{8FC06525-AF6A-9449-8DD3-69DE24AA6A41}"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B96517-17EB-B343-9C3E-E65D595B0251}" type="doc">
      <dgm:prSet loTypeId="urn:microsoft.com/office/officeart/2005/8/layout/process2" loCatId="" qsTypeId="urn:microsoft.com/office/officeart/2005/8/quickstyle/simple4" qsCatId="simple" csTypeId="urn:microsoft.com/office/officeart/2005/8/colors/accent1_2" csCatId="accent1" phldr="1"/>
      <dgm:spPr/>
    </dgm:pt>
    <dgm:pt modelId="{DD9C59B6-F60F-764F-BB7D-BF17CCF14A4C}">
      <dgm:prSet phldrT="[Text]"/>
      <dgm:spPr/>
      <dgm:t>
        <a:bodyPr/>
        <a:lstStyle/>
        <a:p>
          <a:r>
            <a:rPr lang="en-US" dirty="0" smtClean="0"/>
            <a:t>1. Employer</a:t>
          </a:r>
          <a:endParaRPr lang="en-US" dirty="0"/>
        </a:p>
      </dgm:t>
    </dgm:pt>
    <dgm:pt modelId="{FD516018-86F8-3249-A728-A779E329E16A}" type="parTrans" cxnId="{D0B38CFF-CCC4-BB46-8D79-BF0C12E0FFC2}">
      <dgm:prSet/>
      <dgm:spPr/>
      <dgm:t>
        <a:bodyPr/>
        <a:lstStyle/>
        <a:p>
          <a:endParaRPr lang="en-US"/>
        </a:p>
      </dgm:t>
    </dgm:pt>
    <dgm:pt modelId="{A4CA573C-10D7-B84E-BE55-485F7D868E11}" type="sibTrans" cxnId="{D0B38CFF-CCC4-BB46-8D79-BF0C12E0FFC2}">
      <dgm:prSet/>
      <dgm:spPr/>
      <dgm:t>
        <a:bodyPr/>
        <a:lstStyle/>
        <a:p>
          <a:endParaRPr lang="en-US"/>
        </a:p>
      </dgm:t>
    </dgm:pt>
    <dgm:pt modelId="{84FA6467-1585-474E-90C2-2FF407DE9310}">
      <dgm:prSet phldrT="[Text]"/>
      <dgm:spPr/>
      <dgm:t>
        <a:bodyPr/>
        <a:lstStyle/>
        <a:p>
          <a:r>
            <a:rPr lang="en-US" dirty="0" smtClean="0"/>
            <a:t>7</a:t>
          </a:r>
          <a:r>
            <a:rPr lang="en-US" smtClean="0"/>
            <a:t>. Migrants</a:t>
          </a:r>
          <a:endParaRPr lang="en-US" dirty="0"/>
        </a:p>
      </dgm:t>
    </dgm:pt>
    <dgm:pt modelId="{DDAB2EF2-F10E-D948-A5C6-4F29749FA104}" type="parTrans" cxnId="{5084585B-B23C-FC42-A212-5A9E95844ED2}">
      <dgm:prSet/>
      <dgm:spPr/>
      <dgm:t>
        <a:bodyPr/>
        <a:lstStyle/>
        <a:p>
          <a:endParaRPr lang="en-US"/>
        </a:p>
      </dgm:t>
    </dgm:pt>
    <dgm:pt modelId="{8AE25F7D-D7B0-6B4F-A98F-45F1D9A34DC9}" type="sibTrans" cxnId="{5084585B-B23C-FC42-A212-5A9E95844ED2}">
      <dgm:prSet/>
      <dgm:spPr/>
      <dgm:t>
        <a:bodyPr/>
        <a:lstStyle/>
        <a:p>
          <a:endParaRPr lang="en-US"/>
        </a:p>
      </dgm:t>
    </dgm:pt>
    <dgm:pt modelId="{A17FD328-B3A8-944A-AD06-6D43FEE33D4F}" type="pres">
      <dgm:prSet presAssocID="{64B96517-17EB-B343-9C3E-E65D595B0251}" presName="linearFlow" presStyleCnt="0">
        <dgm:presLayoutVars>
          <dgm:resizeHandles val="exact"/>
        </dgm:presLayoutVars>
      </dgm:prSet>
      <dgm:spPr/>
    </dgm:pt>
    <dgm:pt modelId="{EDDB66A7-9D32-B443-BD6C-9324D6EA7288}" type="pres">
      <dgm:prSet presAssocID="{DD9C59B6-F60F-764F-BB7D-BF17CCF14A4C}" presName="node" presStyleLbl="node1" presStyleIdx="0" presStyleCnt="2" custScaleX="110710">
        <dgm:presLayoutVars>
          <dgm:bulletEnabled val="1"/>
        </dgm:presLayoutVars>
      </dgm:prSet>
      <dgm:spPr/>
      <dgm:t>
        <a:bodyPr/>
        <a:lstStyle/>
        <a:p>
          <a:endParaRPr lang="en-US"/>
        </a:p>
      </dgm:t>
    </dgm:pt>
    <dgm:pt modelId="{8CD0DD8B-C2BF-604D-B34E-39EBE6E908AF}" type="pres">
      <dgm:prSet presAssocID="{A4CA573C-10D7-B84E-BE55-485F7D868E11}" presName="sibTrans" presStyleLbl="sibTrans2D1" presStyleIdx="0" presStyleCnt="1"/>
      <dgm:spPr/>
      <dgm:t>
        <a:bodyPr/>
        <a:lstStyle/>
        <a:p>
          <a:endParaRPr lang="en-US"/>
        </a:p>
      </dgm:t>
    </dgm:pt>
    <dgm:pt modelId="{53C0474C-1483-CB4E-8E93-35966B8E7C3A}" type="pres">
      <dgm:prSet presAssocID="{A4CA573C-10D7-B84E-BE55-485F7D868E11}" presName="connectorText" presStyleLbl="sibTrans2D1" presStyleIdx="0" presStyleCnt="1"/>
      <dgm:spPr/>
      <dgm:t>
        <a:bodyPr/>
        <a:lstStyle/>
        <a:p>
          <a:endParaRPr lang="en-US"/>
        </a:p>
      </dgm:t>
    </dgm:pt>
    <dgm:pt modelId="{BD4C94EA-C4AE-354F-8751-1EA74ADF5878}" type="pres">
      <dgm:prSet presAssocID="{84FA6467-1585-474E-90C2-2FF407DE9310}" presName="node" presStyleLbl="node1" presStyleIdx="1" presStyleCnt="2">
        <dgm:presLayoutVars>
          <dgm:bulletEnabled val="1"/>
        </dgm:presLayoutVars>
      </dgm:prSet>
      <dgm:spPr/>
      <dgm:t>
        <a:bodyPr/>
        <a:lstStyle/>
        <a:p>
          <a:endParaRPr lang="en-US"/>
        </a:p>
      </dgm:t>
    </dgm:pt>
  </dgm:ptLst>
  <dgm:cxnLst>
    <dgm:cxn modelId="{6C1F1D01-6C1B-5641-B71A-F104FC2AAA23}" type="presOf" srcId="{84FA6467-1585-474E-90C2-2FF407DE9310}" destId="{BD4C94EA-C4AE-354F-8751-1EA74ADF5878}" srcOrd="0" destOrd="0" presId="urn:microsoft.com/office/officeart/2005/8/layout/process2"/>
    <dgm:cxn modelId="{261FF506-A7CC-F144-A0B9-1A590F28AF8A}" type="presOf" srcId="{A4CA573C-10D7-B84E-BE55-485F7D868E11}" destId="{8CD0DD8B-C2BF-604D-B34E-39EBE6E908AF}" srcOrd="0" destOrd="0" presId="urn:microsoft.com/office/officeart/2005/8/layout/process2"/>
    <dgm:cxn modelId="{16E3757A-9AC7-5E4A-92A9-DD11885508E5}" type="presOf" srcId="{64B96517-17EB-B343-9C3E-E65D595B0251}" destId="{A17FD328-B3A8-944A-AD06-6D43FEE33D4F}" srcOrd="0" destOrd="0" presId="urn:microsoft.com/office/officeart/2005/8/layout/process2"/>
    <dgm:cxn modelId="{D0B38CFF-CCC4-BB46-8D79-BF0C12E0FFC2}" srcId="{64B96517-17EB-B343-9C3E-E65D595B0251}" destId="{DD9C59B6-F60F-764F-BB7D-BF17CCF14A4C}" srcOrd="0" destOrd="0" parTransId="{FD516018-86F8-3249-A728-A779E329E16A}" sibTransId="{A4CA573C-10D7-B84E-BE55-485F7D868E11}"/>
    <dgm:cxn modelId="{5084585B-B23C-FC42-A212-5A9E95844ED2}" srcId="{64B96517-17EB-B343-9C3E-E65D595B0251}" destId="{84FA6467-1585-474E-90C2-2FF407DE9310}" srcOrd="1" destOrd="0" parTransId="{DDAB2EF2-F10E-D948-A5C6-4F29749FA104}" sibTransId="{8AE25F7D-D7B0-6B4F-A98F-45F1D9A34DC9}"/>
    <dgm:cxn modelId="{006F9D9C-506D-3C46-A83D-75026C432576}" type="presOf" srcId="{DD9C59B6-F60F-764F-BB7D-BF17CCF14A4C}" destId="{EDDB66A7-9D32-B443-BD6C-9324D6EA7288}" srcOrd="0" destOrd="0" presId="urn:microsoft.com/office/officeart/2005/8/layout/process2"/>
    <dgm:cxn modelId="{D6710C71-FFCB-A548-9A14-6E373A98B399}" type="presOf" srcId="{A4CA573C-10D7-B84E-BE55-485F7D868E11}" destId="{53C0474C-1483-CB4E-8E93-35966B8E7C3A}" srcOrd="1" destOrd="0" presId="urn:microsoft.com/office/officeart/2005/8/layout/process2"/>
    <dgm:cxn modelId="{FE391F93-656C-564D-BE82-B2CB8744C5C5}" type="presParOf" srcId="{A17FD328-B3A8-944A-AD06-6D43FEE33D4F}" destId="{EDDB66A7-9D32-B443-BD6C-9324D6EA7288}" srcOrd="0" destOrd="0" presId="urn:microsoft.com/office/officeart/2005/8/layout/process2"/>
    <dgm:cxn modelId="{E3123CDF-9B96-064D-B6FD-5AA1B5C3C303}" type="presParOf" srcId="{A17FD328-B3A8-944A-AD06-6D43FEE33D4F}" destId="{8CD0DD8B-C2BF-604D-B34E-39EBE6E908AF}" srcOrd="1" destOrd="0" presId="urn:microsoft.com/office/officeart/2005/8/layout/process2"/>
    <dgm:cxn modelId="{1AC05B29-D839-DA4E-97CC-0A52A47331D0}" type="presParOf" srcId="{8CD0DD8B-C2BF-604D-B34E-39EBE6E908AF}" destId="{53C0474C-1483-CB4E-8E93-35966B8E7C3A}" srcOrd="0" destOrd="0" presId="urn:microsoft.com/office/officeart/2005/8/layout/process2"/>
    <dgm:cxn modelId="{3076F6DD-ACC6-3546-A22A-C842000A31BD}" type="presParOf" srcId="{A17FD328-B3A8-944A-AD06-6D43FEE33D4F}" destId="{BD4C94EA-C4AE-354F-8751-1EA74ADF5878}"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99426-137F-8A49-BE77-07909163EDC3}">
      <dsp:nvSpPr>
        <dsp:cNvPr id="0" name=""/>
        <dsp:cNvSpPr/>
      </dsp:nvSpPr>
      <dsp:spPr>
        <a:xfrm>
          <a:off x="2425179" y="912792"/>
          <a:ext cx="525187" cy="91440"/>
        </a:xfrm>
        <a:custGeom>
          <a:avLst/>
          <a:gdLst/>
          <a:ahLst/>
          <a:cxnLst/>
          <a:rect l="0" t="0" r="0" b="0"/>
          <a:pathLst>
            <a:path>
              <a:moveTo>
                <a:pt x="0" y="45720"/>
              </a:moveTo>
              <a:lnTo>
                <a:pt x="525187"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73878" y="955730"/>
        <a:ext cx="27789" cy="5563"/>
      </dsp:txXfrm>
    </dsp:sp>
    <dsp:sp modelId="{F66F3FEE-0F64-D544-86D0-38D112C4752D}">
      <dsp:nvSpPr>
        <dsp:cNvPr id="0" name=""/>
        <dsp:cNvSpPr/>
      </dsp:nvSpPr>
      <dsp:spPr>
        <a:xfrm>
          <a:off x="10512" y="233572"/>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1. </a:t>
          </a:r>
          <a:r>
            <a:rPr lang="en-US" sz="2200" kern="1200" dirty="0" smtClean="0"/>
            <a:t>Employer</a:t>
          </a:r>
          <a:endParaRPr lang="en-US" sz="2200" kern="1200" dirty="0"/>
        </a:p>
      </dsp:txBody>
      <dsp:txXfrm>
        <a:off x="10512" y="233572"/>
        <a:ext cx="2416466" cy="1449880"/>
      </dsp:txXfrm>
    </dsp:sp>
    <dsp:sp modelId="{6D1AF170-83FA-054B-954E-7D3F8879EE5D}">
      <dsp:nvSpPr>
        <dsp:cNvPr id="0" name=""/>
        <dsp:cNvSpPr/>
      </dsp:nvSpPr>
      <dsp:spPr>
        <a:xfrm>
          <a:off x="5397433" y="912792"/>
          <a:ext cx="525187" cy="91440"/>
        </a:xfrm>
        <a:custGeom>
          <a:avLst/>
          <a:gdLst/>
          <a:ahLst/>
          <a:cxnLst/>
          <a:rect l="0" t="0" r="0" b="0"/>
          <a:pathLst>
            <a:path>
              <a:moveTo>
                <a:pt x="0" y="45720"/>
              </a:moveTo>
              <a:lnTo>
                <a:pt x="525187"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46132" y="955730"/>
        <a:ext cx="27789" cy="5563"/>
      </dsp:txXfrm>
    </dsp:sp>
    <dsp:sp modelId="{9BE0A943-9AD6-E544-851E-943E0B31B07D}">
      <dsp:nvSpPr>
        <dsp:cNvPr id="0" name=""/>
        <dsp:cNvSpPr/>
      </dsp:nvSpPr>
      <dsp:spPr>
        <a:xfrm>
          <a:off x="2982766" y="233572"/>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2</a:t>
          </a:r>
          <a:r>
            <a:rPr lang="en-US" sz="2200" kern="1200" dirty="0" smtClean="0"/>
            <a:t>. Foreign Recruitment agent/ HR Officer</a:t>
          </a:r>
          <a:endParaRPr lang="en-US" sz="2200" kern="1200" dirty="0"/>
        </a:p>
      </dsp:txBody>
      <dsp:txXfrm>
        <a:off x="2982766" y="233572"/>
        <a:ext cx="2416466" cy="1449880"/>
      </dsp:txXfrm>
    </dsp:sp>
    <dsp:sp modelId="{8D2FC946-6FEC-3042-9443-4B3377B23E45}">
      <dsp:nvSpPr>
        <dsp:cNvPr id="0" name=""/>
        <dsp:cNvSpPr/>
      </dsp:nvSpPr>
      <dsp:spPr>
        <a:xfrm>
          <a:off x="1218745" y="1681652"/>
          <a:ext cx="5944508" cy="525187"/>
        </a:xfrm>
        <a:custGeom>
          <a:avLst/>
          <a:gdLst/>
          <a:ahLst/>
          <a:cxnLst/>
          <a:rect l="0" t="0" r="0" b="0"/>
          <a:pathLst>
            <a:path>
              <a:moveTo>
                <a:pt x="5944508" y="0"/>
              </a:moveTo>
              <a:lnTo>
                <a:pt x="5944508" y="279693"/>
              </a:lnTo>
              <a:lnTo>
                <a:pt x="0" y="279693"/>
              </a:lnTo>
              <a:lnTo>
                <a:pt x="0" y="525187"/>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41739" y="1941464"/>
        <a:ext cx="298521" cy="5563"/>
      </dsp:txXfrm>
    </dsp:sp>
    <dsp:sp modelId="{0641DCE1-28AC-8446-9980-4BE8935A805F}">
      <dsp:nvSpPr>
        <dsp:cNvPr id="0" name=""/>
        <dsp:cNvSpPr/>
      </dsp:nvSpPr>
      <dsp:spPr>
        <a:xfrm>
          <a:off x="5955020" y="233572"/>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3. </a:t>
          </a:r>
          <a:r>
            <a:rPr lang="en-US" sz="2600" kern="1200" dirty="0" smtClean="0"/>
            <a:t>Indian Agent (Not all the time)</a:t>
          </a:r>
          <a:endParaRPr lang="en-US" sz="2600" kern="1200" dirty="0"/>
        </a:p>
      </dsp:txBody>
      <dsp:txXfrm>
        <a:off x="5955020" y="233572"/>
        <a:ext cx="2416466" cy="1449880"/>
      </dsp:txXfrm>
    </dsp:sp>
    <dsp:sp modelId="{C7C7E2B2-E978-9047-BF28-87AF3A894814}">
      <dsp:nvSpPr>
        <dsp:cNvPr id="0" name=""/>
        <dsp:cNvSpPr/>
      </dsp:nvSpPr>
      <dsp:spPr>
        <a:xfrm>
          <a:off x="2425179" y="2918460"/>
          <a:ext cx="525187" cy="91440"/>
        </a:xfrm>
        <a:custGeom>
          <a:avLst/>
          <a:gdLst/>
          <a:ahLst/>
          <a:cxnLst/>
          <a:rect l="0" t="0" r="0" b="0"/>
          <a:pathLst>
            <a:path>
              <a:moveTo>
                <a:pt x="0" y="45720"/>
              </a:moveTo>
              <a:lnTo>
                <a:pt x="525187"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73878" y="2961398"/>
        <a:ext cx="27789" cy="5563"/>
      </dsp:txXfrm>
    </dsp:sp>
    <dsp:sp modelId="{627BE358-85C1-3140-9AF3-8754686FBF3A}">
      <dsp:nvSpPr>
        <dsp:cNvPr id="0" name=""/>
        <dsp:cNvSpPr/>
      </dsp:nvSpPr>
      <dsp:spPr>
        <a:xfrm>
          <a:off x="10512" y="2239239"/>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4. </a:t>
          </a:r>
          <a:r>
            <a:rPr lang="en-US" sz="2600" kern="1200" dirty="0" smtClean="0"/>
            <a:t>Nepali Agent Kathmandu</a:t>
          </a:r>
          <a:endParaRPr lang="en-US" sz="2600" kern="1200" dirty="0"/>
        </a:p>
      </dsp:txBody>
      <dsp:txXfrm>
        <a:off x="10512" y="2239239"/>
        <a:ext cx="2416466" cy="1449880"/>
      </dsp:txXfrm>
    </dsp:sp>
    <dsp:sp modelId="{F00330A3-97A3-194B-894E-49E7786E8572}">
      <dsp:nvSpPr>
        <dsp:cNvPr id="0" name=""/>
        <dsp:cNvSpPr/>
      </dsp:nvSpPr>
      <dsp:spPr>
        <a:xfrm>
          <a:off x="5397433" y="2918460"/>
          <a:ext cx="525187" cy="91440"/>
        </a:xfrm>
        <a:custGeom>
          <a:avLst/>
          <a:gdLst/>
          <a:ahLst/>
          <a:cxnLst/>
          <a:rect l="0" t="0" r="0" b="0"/>
          <a:pathLst>
            <a:path>
              <a:moveTo>
                <a:pt x="0" y="45720"/>
              </a:moveTo>
              <a:lnTo>
                <a:pt x="525187"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46132" y="2961398"/>
        <a:ext cx="27789" cy="5563"/>
      </dsp:txXfrm>
    </dsp:sp>
    <dsp:sp modelId="{105E328D-371C-CA47-8DD1-53CF613FBFC0}">
      <dsp:nvSpPr>
        <dsp:cNvPr id="0" name=""/>
        <dsp:cNvSpPr/>
      </dsp:nvSpPr>
      <dsp:spPr>
        <a:xfrm>
          <a:off x="2982766" y="2239239"/>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5. </a:t>
          </a:r>
          <a:r>
            <a:rPr lang="en-US" sz="2600" kern="1200" dirty="0" smtClean="0"/>
            <a:t>Representative Agent of Nepali RAs</a:t>
          </a:r>
          <a:endParaRPr lang="en-US" sz="2600" kern="1200" dirty="0"/>
        </a:p>
      </dsp:txBody>
      <dsp:txXfrm>
        <a:off x="2982766" y="2239239"/>
        <a:ext cx="2416466" cy="1449880"/>
      </dsp:txXfrm>
    </dsp:sp>
    <dsp:sp modelId="{EFF5944B-4610-C643-B741-D6CE32A604A2}">
      <dsp:nvSpPr>
        <dsp:cNvPr id="0" name=""/>
        <dsp:cNvSpPr/>
      </dsp:nvSpPr>
      <dsp:spPr>
        <a:xfrm>
          <a:off x="1218745" y="3687320"/>
          <a:ext cx="5944508" cy="525187"/>
        </a:xfrm>
        <a:custGeom>
          <a:avLst/>
          <a:gdLst/>
          <a:ahLst/>
          <a:cxnLst/>
          <a:rect l="0" t="0" r="0" b="0"/>
          <a:pathLst>
            <a:path>
              <a:moveTo>
                <a:pt x="5944508" y="0"/>
              </a:moveTo>
              <a:lnTo>
                <a:pt x="5944508" y="279693"/>
              </a:lnTo>
              <a:lnTo>
                <a:pt x="0" y="279693"/>
              </a:lnTo>
              <a:lnTo>
                <a:pt x="0" y="525187"/>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41739" y="3947132"/>
        <a:ext cx="298521" cy="5563"/>
      </dsp:txXfrm>
    </dsp:sp>
    <dsp:sp modelId="{5B59891A-0036-4A49-B9D2-1E35DD4E65BE}">
      <dsp:nvSpPr>
        <dsp:cNvPr id="0" name=""/>
        <dsp:cNvSpPr/>
      </dsp:nvSpPr>
      <dsp:spPr>
        <a:xfrm>
          <a:off x="5955020" y="2239239"/>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smtClean="0"/>
            <a:t>6. </a:t>
          </a:r>
          <a:r>
            <a:rPr lang="en-US" sz="2600" kern="1200" dirty="0" smtClean="0"/>
            <a:t>Informal Agents in villages</a:t>
          </a:r>
          <a:endParaRPr lang="en-US" sz="2600" kern="1200" dirty="0"/>
        </a:p>
      </dsp:txBody>
      <dsp:txXfrm>
        <a:off x="5955020" y="2239239"/>
        <a:ext cx="2416466" cy="1449880"/>
      </dsp:txXfrm>
    </dsp:sp>
    <dsp:sp modelId="{8FC06525-AF6A-9449-8DD3-69DE24AA6A41}">
      <dsp:nvSpPr>
        <dsp:cNvPr id="0" name=""/>
        <dsp:cNvSpPr/>
      </dsp:nvSpPr>
      <dsp:spPr>
        <a:xfrm>
          <a:off x="10512" y="4244907"/>
          <a:ext cx="2416466" cy="1449880"/>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41808" tIns="241808" rIns="241808" bIns="241808" numCol="1" spcCol="1270" anchor="ctr" anchorCtr="0">
          <a:noAutofit/>
        </a:bodyPr>
        <a:lstStyle/>
        <a:p>
          <a:pPr lvl="0" algn="ctr" defTabSz="1511300">
            <a:lnSpc>
              <a:spcPct val="90000"/>
            </a:lnSpc>
            <a:spcBef>
              <a:spcPct val="0"/>
            </a:spcBef>
            <a:spcAft>
              <a:spcPct val="35000"/>
            </a:spcAft>
          </a:pPr>
          <a:r>
            <a:rPr lang="en-US" sz="3400" kern="1200" dirty="0" smtClean="0"/>
            <a:t>7. Migrants  </a:t>
          </a:r>
          <a:endParaRPr lang="en-US" sz="3400" kern="1200" dirty="0"/>
        </a:p>
      </dsp:txBody>
      <dsp:txXfrm>
        <a:off x="10512" y="4244907"/>
        <a:ext cx="2416466" cy="1449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B66A7-9D32-B443-BD6C-9324D6EA7288}">
      <dsp:nvSpPr>
        <dsp:cNvPr id="0" name=""/>
        <dsp:cNvSpPr/>
      </dsp:nvSpPr>
      <dsp:spPr>
        <a:xfrm>
          <a:off x="1752593" y="723"/>
          <a:ext cx="4724413" cy="2370765"/>
        </a:xfrm>
        <a:prstGeom prst="roundRect">
          <a:avLst>
            <a:gd name="adj" fmla="val 100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1. Employer</a:t>
          </a:r>
          <a:endParaRPr lang="en-US" sz="6300" kern="1200" dirty="0"/>
        </a:p>
      </dsp:txBody>
      <dsp:txXfrm>
        <a:off x="1822030" y="70160"/>
        <a:ext cx="4585539" cy="2231891"/>
      </dsp:txXfrm>
    </dsp:sp>
    <dsp:sp modelId="{8CD0DD8B-C2BF-604D-B34E-39EBE6E908AF}">
      <dsp:nvSpPr>
        <dsp:cNvPr id="0" name=""/>
        <dsp:cNvSpPr/>
      </dsp:nvSpPr>
      <dsp:spPr>
        <a:xfrm rot="5400000">
          <a:off x="3670281" y="2430757"/>
          <a:ext cx="889036" cy="1066844"/>
        </a:xfrm>
        <a:prstGeom prst="rightArrow">
          <a:avLst>
            <a:gd name="adj1" fmla="val 60000"/>
            <a:gd name="adj2" fmla="val 50000"/>
          </a:avLst>
        </a:prstGeom>
        <a:gradFill rotWithShape="0">
          <a:gsLst>
            <a:gs pos="0">
              <a:schemeClr val="accent1">
                <a:tint val="60000"/>
                <a:hueOff val="0"/>
                <a:satOff val="0"/>
                <a:lumOff val="0"/>
                <a:alphaOff val="0"/>
                <a:shade val="63000"/>
              </a:schemeClr>
            </a:gs>
            <a:gs pos="30000">
              <a:schemeClr val="accent1">
                <a:tint val="60000"/>
                <a:hueOff val="0"/>
                <a:satOff val="0"/>
                <a:lumOff val="0"/>
                <a:alphaOff val="0"/>
                <a:shade val="90000"/>
                <a:satMod val="110000"/>
              </a:schemeClr>
            </a:gs>
            <a:gs pos="45000">
              <a:schemeClr val="accent1">
                <a:tint val="60000"/>
                <a:hueOff val="0"/>
                <a:satOff val="0"/>
                <a:lumOff val="0"/>
                <a:alphaOff val="0"/>
                <a:shade val="100000"/>
                <a:satMod val="118000"/>
              </a:schemeClr>
            </a:gs>
            <a:gs pos="55000">
              <a:schemeClr val="accent1">
                <a:tint val="60000"/>
                <a:hueOff val="0"/>
                <a:satOff val="0"/>
                <a:lumOff val="0"/>
                <a:alphaOff val="0"/>
                <a:shade val="100000"/>
                <a:satMod val="118000"/>
              </a:schemeClr>
            </a:gs>
            <a:gs pos="73000">
              <a:schemeClr val="accent1">
                <a:tint val="60000"/>
                <a:hueOff val="0"/>
                <a:satOff val="0"/>
                <a:lumOff val="0"/>
                <a:alphaOff val="0"/>
                <a:shade val="90000"/>
                <a:satMod val="110000"/>
              </a:schemeClr>
            </a:gs>
            <a:gs pos="100000">
              <a:schemeClr val="accent1">
                <a:tint val="6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955800">
            <a:lnSpc>
              <a:spcPct val="90000"/>
            </a:lnSpc>
            <a:spcBef>
              <a:spcPct val="0"/>
            </a:spcBef>
            <a:spcAft>
              <a:spcPct val="35000"/>
            </a:spcAft>
          </a:pPr>
          <a:endParaRPr lang="en-US" sz="4400" kern="1200"/>
        </a:p>
      </dsp:txBody>
      <dsp:txXfrm rot="-5400000">
        <a:off x="3794747" y="2519661"/>
        <a:ext cx="640106" cy="622325"/>
      </dsp:txXfrm>
    </dsp:sp>
    <dsp:sp modelId="{BD4C94EA-C4AE-354F-8751-1EA74ADF5878}">
      <dsp:nvSpPr>
        <dsp:cNvPr id="0" name=""/>
        <dsp:cNvSpPr/>
      </dsp:nvSpPr>
      <dsp:spPr>
        <a:xfrm>
          <a:off x="1981111" y="3556871"/>
          <a:ext cx="4267377" cy="2370765"/>
        </a:xfrm>
        <a:prstGeom prst="roundRect">
          <a:avLst>
            <a:gd name="adj" fmla="val 10000"/>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40030" tIns="240030" rIns="240030" bIns="240030" numCol="1" spcCol="1270" anchor="ctr" anchorCtr="0">
          <a:noAutofit/>
        </a:bodyPr>
        <a:lstStyle/>
        <a:p>
          <a:pPr lvl="0" algn="ctr" defTabSz="2800350">
            <a:lnSpc>
              <a:spcPct val="90000"/>
            </a:lnSpc>
            <a:spcBef>
              <a:spcPct val="0"/>
            </a:spcBef>
            <a:spcAft>
              <a:spcPct val="35000"/>
            </a:spcAft>
          </a:pPr>
          <a:r>
            <a:rPr lang="en-US" sz="6300" kern="1200" dirty="0" smtClean="0"/>
            <a:t>7</a:t>
          </a:r>
          <a:r>
            <a:rPr lang="en-US" sz="6300" kern="1200" smtClean="0"/>
            <a:t>. Migrants</a:t>
          </a:r>
          <a:endParaRPr lang="en-US" sz="6300" kern="1200" dirty="0"/>
        </a:p>
      </dsp:txBody>
      <dsp:txXfrm>
        <a:off x="2050548" y="3626308"/>
        <a:ext cx="4128503" cy="223189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9708F-9BA3-481B-8925-4469251D947A}" type="datetimeFigureOut">
              <a:rPr lang="en-US" smtClean="0"/>
              <a:t>11/17/15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35E79E-30F4-4E46-B9EA-DFA232432928}" type="slidenum">
              <a:rPr lang="en-US" smtClean="0"/>
              <a:t>‹#›</a:t>
            </a:fld>
            <a:endParaRPr lang="en-US"/>
          </a:p>
        </p:txBody>
      </p:sp>
    </p:spTree>
    <p:extLst>
      <p:ext uri="{BB962C8B-B14F-4D97-AF65-F5344CB8AC3E}">
        <p14:creationId xmlns:p14="http://schemas.microsoft.com/office/powerpoint/2010/main" val="331859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2C47FE-C2D8-4963-91CA-F30B6443DFF6}" type="datetimeFigureOut">
              <a:rPr lang="en-US" smtClean="0"/>
              <a:t>11/17/15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E8337-A4B3-4D9A-BB96-FA689ED5D3B2}" type="slidenum">
              <a:rPr lang="en-US" smtClean="0"/>
              <a:t>‹#›</a:t>
            </a:fld>
            <a:endParaRPr lang="en-US"/>
          </a:p>
        </p:txBody>
      </p:sp>
    </p:spTree>
    <p:extLst>
      <p:ext uri="{BB962C8B-B14F-4D97-AF65-F5344CB8AC3E}">
        <p14:creationId xmlns:p14="http://schemas.microsoft.com/office/powerpoint/2010/main" val="1339580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1</a:t>
            </a:fld>
            <a:endParaRPr lang="en-US"/>
          </a:p>
        </p:txBody>
      </p:sp>
    </p:spTree>
    <p:extLst>
      <p:ext uri="{BB962C8B-B14F-4D97-AF65-F5344CB8AC3E}">
        <p14:creationId xmlns:p14="http://schemas.microsoft.com/office/powerpoint/2010/main" val="2083228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2</a:t>
            </a:fld>
            <a:endParaRPr lang="en-US"/>
          </a:p>
        </p:txBody>
      </p:sp>
    </p:spTree>
    <p:extLst>
      <p:ext uri="{BB962C8B-B14F-4D97-AF65-F5344CB8AC3E}">
        <p14:creationId xmlns:p14="http://schemas.microsoft.com/office/powerpoint/2010/main" val="329120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5</a:t>
            </a:fld>
            <a:endParaRPr lang="en-US"/>
          </a:p>
        </p:txBody>
      </p:sp>
    </p:spTree>
    <p:extLst>
      <p:ext uri="{BB962C8B-B14F-4D97-AF65-F5344CB8AC3E}">
        <p14:creationId xmlns:p14="http://schemas.microsoft.com/office/powerpoint/2010/main" val="1537691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8</a:t>
            </a:fld>
            <a:endParaRPr lang="en-US"/>
          </a:p>
        </p:txBody>
      </p:sp>
    </p:spTree>
    <p:extLst>
      <p:ext uri="{BB962C8B-B14F-4D97-AF65-F5344CB8AC3E}">
        <p14:creationId xmlns:p14="http://schemas.microsoft.com/office/powerpoint/2010/main" val="3811626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9E8337-A4B3-4D9A-BB96-FA689ED5D3B2}" type="slidenum">
              <a:rPr lang="en-US" smtClean="0"/>
              <a:t>25</a:t>
            </a:fld>
            <a:endParaRPr lang="en-US"/>
          </a:p>
        </p:txBody>
      </p:sp>
    </p:spTree>
    <p:extLst>
      <p:ext uri="{BB962C8B-B14F-4D97-AF65-F5344CB8AC3E}">
        <p14:creationId xmlns:p14="http://schemas.microsoft.com/office/powerpoint/2010/main" val="1129696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2034DE8-3256-4CC3-9A60-9F1572910D82}" type="datetime1">
              <a:rPr lang="en-US" smtClean="0"/>
              <a:t>11/17/15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DB91E912-D8C7-4096-9DC8-FD2A8C2ABAE9}"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FA6FA4-B2A1-4B17-B82E-861189B54E64}"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1E912-D8C7-4096-9DC8-FD2A8C2ABA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215C63-2A44-4355-827E-81269A0145E3}"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1E912-D8C7-4096-9DC8-FD2A8C2ABAE9}"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465164A-3D8C-4827-8A90-94E2A44A1A78}" type="datetime1">
              <a:rPr lang="en-US" smtClean="0"/>
              <a:t>11/17/15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1E912-D8C7-4096-9DC8-FD2A8C2ABAE9}"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9A2AAAC-FC51-4647-AB9C-C8E312E10A63}" type="datetime1">
              <a:rPr lang="en-US" smtClean="0"/>
              <a:t>11/17/15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DB91E912-D8C7-4096-9DC8-FD2A8C2ABAE9}"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6EA89FD-F415-4DFB-97D9-7953A9F2339D}"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1E912-D8C7-4096-9DC8-FD2A8C2ABAE9}"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82BCD3F-C95B-4A82-B879-B3D2E29AB10F}" type="datetime1">
              <a:rPr lang="en-US" smtClean="0"/>
              <a:t>11/17/15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91E912-D8C7-4096-9DC8-FD2A8C2ABAE9}"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547688-7F13-4CE2-8AE0-7CD4E9AAD149}" type="datetime1">
              <a:rPr lang="en-US" smtClean="0"/>
              <a:t>11/17/15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91E912-D8C7-4096-9DC8-FD2A8C2ABAE9}"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912C86-F316-44F1-801A-D5716D87DD67}" type="datetime1">
              <a:rPr lang="en-US" smtClean="0"/>
              <a:t>11/17/15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91E912-D8C7-4096-9DC8-FD2A8C2ABAE9}"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D0542E-96E2-47B6-BC69-2291BEAB4A8E}"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1E912-D8C7-4096-9DC8-FD2A8C2ABAE9}"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3BF997-F35F-4110-8541-87F47E3F4ABF}" type="datetime1">
              <a:rPr lang="en-US" smtClean="0"/>
              <a:t>11/17/15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1E912-D8C7-4096-9DC8-FD2A8C2ABAE9}"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BD9EBB1-A86D-46FF-B046-BD0B4B70CB51}" type="datetime1">
              <a:rPr lang="en-US" smtClean="0"/>
              <a:t>11/17/15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B91E912-D8C7-4096-9DC8-FD2A8C2ABAE9}"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slide" Target="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133600"/>
            <a:ext cx="7543800" cy="1143000"/>
          </a:xfrm>
        </p:spPr>
        <p:txBody>
          <a:bodyPr>
            <a:normAutofit/>
          </a:bodyPr>
          <a:lstStyle/>
          <a:p>
            <a:pPr algn="ctr"/>
            <a:r>
              <a:rPr lang="en-US" dirty="0" smtClean="0"/>
              <a:t>Migrant </a:t>
            </a:r>
            <a:r>
              <a:rPr lang="en-US" dirty="0" smtClean="0"/>
              <a:t>Cost Survey: </a:t>
            </a:r>
            <a:r>
              <a:rPr lang="en-US" dirty="0"/>
              <a:t>Nepal </a:t>
            </a:r>
          </a:p>
        </p:txBody>
      </p:sp>
      <p:pic>
        <p:nvPicPr>
          <p:cNvPr id="4" name="Picture 3"/>
          <p:cNvPicPr/>
          <p:nvPr/>
        </p:nvPicPr>
        <p:blipFill>
          <a:blip r:embed="rId3"/>
          <a:stretch>
            <a:fillRect/>
          </a:stretch>
        </p:blipFill>
        <p:spPr>
          <a:xfrm>
            <a:off x="3048000" y="231594"/>
            <a:ext cx="2856050" cy="1368606"/>
          </a:xfrm>
          <a:prstGeom prst="rect">
            <a:avLst/>
          </a:prstGeom>
          <a:solidFill>
            <a:schemeClr val="accent1"/>
          </a:solidFill>
        </p:spPr>
      </p:pic>
      <p:sp>
        <p:nvSpPr>
          <p:cNvPr id="5" name="Subtitle 2"/>
          <p:cNvSpPr txBox="1">
            <a:spLocks/>
          </p:cNvSpPr>
          <p:nvPr/>
        </p:nvSpPr>
        <p:spPr>
          <a:xfrm>
            <a:off x="609600" y="4038600"/>
            <a:ext cx="8077200" cy="2438400"/>
          </a:xfrm>
          <a:prstGeom prst="rect">
            <a:avLst/>
          </a:prstGeom>
        </p:spPr>
        <p:txBody>
          <a:bodyPr vert="horz">
            <a:noAutofit/>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algn="ctr"/>
            <a:r>
              <a:rPr lang="en-US" sz="2800" dirty="0" smtClean="0">
                <a:solidFill>
                  <a:schemeClr val="tx1"/>
                </a:solidFill>
              </a:rPr>
              <a:t>Ganesh Gurung </a:t>
            </a:r>
          </a:p>
          <a:p>
            <a:pPr algn="ctr"/>
            <a:r>
              <a:rPr lang="en-US" sz="1800" dirty="0" smtClean="0">
                <a:solidFill>
                  <a:schemeClr val="tx1"/>
                </a:solidFill>
              </a:rPr>
              <a:t>Nepal Institute of Development Studies </a:t>
            </a:r>
          </a:p>
          <a:p>
            <a:pPr algn="ctr"/>
            <a:endParaRPr lang="en-US" sz="1800" dirty="0" smtClean="0">
              <a:solidFill>
                <a:schemeClr val="tx1"/>
              </a:solidFill>
            </a:endParaRPr>
          </a:p>
          <a:p>
            <a:pPr algn="ctr"/>
            <a:r>
              <a:rPr lang="en-US" sz="1800" dirty="0" smtClean="0">
                <a:solidFill>
                  <a:schemeClr val="tx1"/>
                </a:solidFill>
              </a:rPr>
              <a:t>KNOMAD Workshop on Measuring Migration Costs for the Low-skilled </a:t>
            </a:r>
          </a:p>
          <a:p>
            <a:pPr algn="ctr"/>
            <a:r>
              <a:rPr lang="en-US" sz="1800" dirty="0" smtClean="0">
                <a:solidFill>
                  <a:schemeClr val="tx1"/>
                </a:solidFill>
              </a:rPr>
              <a:t>The World Bank</a:t>
            </a:r>
          </a:p>
          <a:p>
            <a:pPr algn="ctr"/>
            <a:r>
              <a:rPr lang="en-US" sz="1800" dirty="0" smtClean="0">
                <a:solidFill>
                  <a:schemeClr val="tx1"/>
                </a:solidFill>
              </a:rPr>
              <a:t>Nov. 16-17, 2015</a:t>
            </a:r>
            <a:endParaRPr lang="en-US" sz="1800" dirty="0">
              <a:solidFill>
                <a:schemeClr val="tx1"/>
              </a:solidFill>
            </a:endParaRPr>
          </a:p>
        </p:txBody>
      </p:sp>
    </p:spTree>
    <p:extLst>
      <p:ext uri="{BB962C8B-B14F-4D97-AF65-F5344CB8AC3E}">
        <p14:creationId xmlns:p14="http://schemas.microsoft.com/office/powerpoint/2010/main" val="11997597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885312023"/>
              </p:ext>
            </p:extLst>
          </p:nvPr>
        </p:nvGraphicFramePr>
        <p:xfrm>
          <a:off x="555625" y="286733"/>
          <a:ext cx="8191500" cy="555267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685800" y="6324600"/>
            <a:ext cx="8146441" cy="369332"/>
          </a:xfrm>
          <a:prstGeom prst="rect">
            <a:avLst/>
          </a:prstGeom>
          <a:noFill/>
        </p:spPr>
        <p:txBody>
          <a:bodyPr wrap="square" rtlCol="0">
            <a:spAutoFit/>
          </a:bodyPr>
          <a:lstStyle/>
          <a:p>
            <a:r>
              <a:rPr lang="en-US" dirty="0" smtClean="0"/>
              <a:t>Source: </a:t>
            </a:r>
            <a:r>
              <a:rPr lang="en-US" dirty="0" err="1"/>
              <a:t>Labour</a:t>
            </a:r>
            <a:r>
              <a:rPr lang="en-US" dirty="0"/>
              <a:t> Migration for </a:t>
            </a:r>
            <a:r>
              <a:rPr lang="en-US" dirty="0" smtClean="0"/>
              <a:t>Employment-</a:t>
            </a:r>
            <a:r>
              <a:rPr lang="en-US" b="1" dirty="0" smtClean="0"/>
              <a:t> </a:t>
            </a:r>
            <a:r>
              <a:rPr lang="en-US" dirty="0"/>
              <a:t>A Status Report for Nepal: 2013/2014 </a:t>
            </a:r>
          </a:p>
        </p:txBody>
      </p:sp>
    </p:spTree>
    <p:extLst>
      <p:ext uri="{BB962C8B-B14F-4D97-AF65-F5344CB8AC3E}">
        <p14:creationId xmlns:p14="http://schemas.microsoft.com/office/powerpoint/2010/main" val="24285899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The number of workers leaving for Qatar increased in recent years.</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51900078"/>
              </p:ext>
            </p:extLst>
          </p:nvPr>
        </p:nvGraphicFramePr>
        <p:xfrm>
          <a:off x="457200" y="1253795"/>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461838" y="6020854"/>
            <a:ext cx="7818275" cy="646331"/>
          </a:xfrm>
          <a:prstGeom prst="rect">
            <a:avLst/>
          </a:prstGeom>
          <a:noFill/>
        </p:spPr>
        <p:txBody>
          <a:bodyPr wrap="square" rtlCol="0">
            <a:spAutoFit/>
          </a:bodyPr>
          <a:lstStyle/>
          <a:p>
            <a:r>
              <a:rPr lang="en-US" dirty="0" smtClean="0"/>
              <a:t>Source</a:t>
            </a:r>
            <a:r>
              <a:rPr lang="en-US" b="1" dirty="0" smtClean="0"/>
              <a:t>: </a:t>
            </a:r>
            <a:r>
              <a:rPr lang="en-US" dirty="0" err="1"/>
              <a:t>Labour</a:t>
            </a:r>
            <a:r>
              <a:rPr lang="en-US" dirty="0"/>
              <a:t> </a:t>
            </a:r>
            <a:r>
              <a:rPr lang="en-US" dirty="0" err="1" smtClean="0"/>
              <a:t>DoFE</a:t>
            </a:r>
            <a:r>
              <a:rPr lang="en-US" dirty="0" smtClean="0"/>
              <a:t>, 2014 </a:t>
            </a:r>
            <a:endParaRPr lang="en-US" dirty="0"/>
          </a:p>
          <a:p>
            <a:endParaRPr lang="en-US" dirty="0"/>
          </a:p>
        </p:txBody>
      </p:sp>
    </p:spTree>
    <p:extLst>
      <p:ext uri="{BB962C8B-B14F-4D97-AF65-F5344CB8AC3E}">
        <p14:creationId xmlns:p14="http://schemas.microsoft.com/office/powerpoint/2010/main" val="1672817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293402433"/>
              </p:ext>
            </p:extLst>
          </p:nvPr>
        </p:nvGraphicFramePr>
        <p:xfrm>
          <a:off x="838200" y="1904999"/>
          <a:ext cx="7467600" cy="4267201"/>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idx="1"/>
          </p:nvPr>
        </p:nvSpPr>
        <p:spPr>
          <a:xfrm>
            <a:off x="457200" y="228600"/>
            <a:ext cx="8229600" cy="914400"/>
          </a:xfrm>
        </p:spPr>
        <p:txBody>
          <a:bodyPr>
            <a:noAutofit/>
          </a:bodyPr>
          <a:lstStyle/>
          <a:p>
            <a:pPr marL="0" indent="0">
              <a:buNone/>
            </a:pPr>
            <a:r>
              <a:rPr lang="en-US" sz="2800" dirty="0" smtClean="0"/>
              <a:t>Most workers secure their jobs through recruitment agencies, especially males. </a:t>
            </a:r>
            <a:endParaRPr lang="en-US" sz="2800" dirty="0"/>
          </a:p>
        </p:txBody>
      </p:sp>
      <p:sp>
        <p:nvSpPr>
          <p:cNvPr id="3" name="TextBox 2"/>
          <p:cNvSpPr txBox="1"/>
          <p:nvPr/>
        </p:nvSpPr>
        <p:spPr>
          <a:xfrm>
            <a:off x="838200" y="6400299"/>
            <a:ext cx="8077200" cy="369332"/>
          </a:xfrm>
          <a:prstGeom prst="rect">
            <a:avLst/>
          </a:prstGeom>
          <a:noFill/>
        </p:spPr>
        <p:txBody>
          <a:bodyPr wrap="square" rtlCol="0">
            <a:spAutoFit/>
          </a:bodyPr>
          <a:lstStyle/>
          <a:p>
            <a:r>
              <a:rPr lang="en-US" dirty="0" smtClean="0"/>
              <a:t>Source: </a:t>
            </a:r>
            <a:r>
              <a:rPr lang="en-US" dirty="0" err="1"/>
              <a:t>Labour</a:t>
            </a:r>
            <a:r>
              <a:rPr lang="en-US" dirty="0"/>
              <a:t> Migration for </a:t>
            </a:r>
            <a:r>
              <a:rPr lang="en-US" dirty="0" smtClean="0"/>
              <a:t>Employment-</a:t>
            </a:r>
            <a:r>
              <a:rPr lang="en-US" b="1" dirty="0" smtClean="0"/>
              <a:t> </a:t>
            </a:r>
            <a:r>
              <a:rPr lang="en-US" dirty="0"/>
              <a:t>A Status Report for Nepal: 2013/2014 </a:t>
            </a:r>
          </a:p>
        </p:txBody>
      </p:sp>
    </p:spTree>
    <p:extLst>
      <p:ext uri="{BB962C8B-B14F-4D97-AF65-F5344CB8AC3E}">
        <p14:creationId xmlns:p14="http://schemas.microsoft.com/office/powerpoint/2010/main" val="39490591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Recruitment agencies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13</a:t>
            </a:fld>
            <a:endParaRPr lang="en-US"/>
          </a:p>
        </p:txBody>
      </p:sp>
      <p:sp>
        <p:nvSpPr>
          <p:cNvPr id="4" name="Content Placeholder 3"/>
          <p:cNvSpPr>
            <a:spLocks noGrp="1"/>
          </p:cNvSpPr>
          <p:nvPr>
            <p:ph sz="quarter" idx="1"/>
          </p:nvPr>
        </p:nvSpPr>
        <p:spPr/>
        <p:txBody>
          <a:bodyPr>
            <a:normAutofit lnSpcReduction="10000"/>
          </a:bodyPr>
          <a:lstStyle/>
          <a:p>
            <a:r>
              <a:rPr lang="en-US" dirty="0" smtClean="0"/>
              <a:t>744 agencies in operation in 2013/14.</a:t>
            </a:r>
          </a:p>
          <a:p>
            <a:r>
              <a:rPr lang="en-US" dirty="0" smtClean="0"/>
              <a:t>The foreign recruitment agent/ human resource officer of the destination countries hires Nepali recruitment agencies to recruit. The Nepali recruitment agencies in turn hires Kathmandu based recruitment agencies who hires a village agent to recruit migrant workers. The process of recruiting one migrant worker goes through several agents/ agencies. This is one of the main reason for high costs in recruitment practices.</a:t>
            </a:r>
          </a:p>
          <a:p>
            <a:r>
              <a:rPr lang="en-US" dirty="0" smtClean="0"/>
              <a:t>This survey will find out the actual cost of individual migration to Qatar thus, it will provide </a:t>
            </a:r>
            <a:r>
              <a:rPr lang="en-US" dirty="0"/>
              <a:t>e</a:t>
            </a:r>
            <a:r>
              <a:rPr lang="en-US" dirty="0" smtClean="0"/>
              <a:t>vidences for policy reforms.</a:t>
            </a:r>
          </a:p>
        </p:txBody>
      </p:sp>
    </p:spTree>
    <p:extLst>
      <p:ext uri="{BB962C8B-B14F-4D97-AF65-F5344CB8AC3E}">
        <p14:creationId xmlns:p14="http://schemas.microsoft.com/office/powerpoint/2010/main" val="18438452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B91E912-D8C7-4096-9DC8-FD2A8C2ABAE9}" type="slidenum">
              <a:rPr lang="en-US" smtClean="0"/>
              <a:t>14</a:t>
            </a:fld>
            <a:endParaRPr lang="en-US"/>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75377830"/>
              </p:ext>
            </p:extLst>
          </p:nvPr>
        </p:nvGraphicFramePr>
        <p:xfrm>
          <a:off x="457200" y="228600"/>
          <a:ext cx="8382000" cy="5928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21246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B91E912-D8C7-4096-9DC8-FD2A8C2ABAE9}" type="slidenum">
              <a:rPr lang="en-US" smtClean="0"/>
              <a:t>15</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088447317"/>
              </p:ext>
            </p:extLst>
          </p:nvPr>
        </p:nvGraphicFramePr>
        <p:xfrm>
          <a:off x="457200" y="152400"/>
          <a:ext cx="8229600" cy="5928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457094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Sampling framework to survey returnees from Qatar Implementation by step</a:t>
            </a:r>
            <a:endParaRPr lang="en-US" dirty="0"/>
          </a:p>
        </p:txBody>
      </p:sp>
      <p:sp>
        <p:nvSpPr>
          <p:cNvPr id="3" name="Content Placeholder 2"/>
          <p:cNvSpPr>
            <a:spLocks noGrp="1"/>
          </p:cNvSpPr>
          <p:nvPr>
            <p:ph idx="1"/>
          </p:nvPr>
        </p:nvSpPr>
        <p:spPr/>
        <p:txBody>
          <a:bodyPr>
            <a:normAutofit/>
          </a:bodyPr>
          <a:lstStyle/>
          <a:p>
            <a:r>
              <a:rPr lang="en-US" dirty="0" smtClean="0"/>
              <a:t> The first step of the CAPI survey was to get familiar with the questionnaires, to assess the airport areas, check the arrival/departure time for Qatar Airways, the average number of respondent per flight and the number of interviewers to be hired. </a:t>
            </a:r>
          </a:p>
          <a:p>
            <a:r>
              <a:rPr lang="en-US" dirty="0" smtClean="0"/>
              <a:t>We hired a total of 4 interviewers for the survey and was trained for one week. </a:t>
            </a:r>
          </a:p>
          <a:p>
            <a:r>
              <a:rPr lang="en-US" dirty="0"/>
              <a:t>M</a:t>
            </a:r>
            <a:r>
              <a:rPr lang="en-US" dirty="0" smtClean="0"/>
              <a:t>eetings and focus group discussions were conducted in order to clarify any doubts about the using the interviewer app. Questionnaire was carefully reviewed in these session and doubts about it were also cleared.  </a:t>
            </a:r>
          </a:p>
          <a:p>
            <a:endParaRPr lang="en-US" dirty="0"/>
          </a:p>
        </p:txBody>
      </p:sp>
    </p:spTree>
    <p:extLst>
      <p:ext uri="{BB962C8B-B14F-4D97-AF65-F5344CB8AC3E}">
        <p14:creationId xmlns:p14="http://schemas.microsoft.com/office/powerpoint/2010/main" val="30769423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Sampling framework to survey returnees from Qatar</a:t>
            </a:r>
            <a:endParaRPr lang="en-US" dirty="0"/>
          </a:p>
        </p:txBody>
      </p:sp>
      <p:sp>
        <p:nvSpPr>
          <p:cNvPr id="3" name="Content Placeholder 2"/>
          <p:cNvSpPr>
            <a:spLocks noGrp="1"/>
          </p:cNvSpPr>
          <p:nvPr>
            <p:ph idx="1"/>
          </p:nvPr>
        </p:nvSpPr>
        <p:spPr/>
        <p:txBody>
          <a:bodyPr>
            <a:normAutofit/>
          </a:bodyPr>
          <a:lstStyle/>
          <a:p>
            <a:r>
              <a:rPr lang="en-US" dirty="0" smtClean="0"/>
              <a:t>To minimize sampling bias, interception of returnees at the Kathmandu airport. </a:t>
            </a:r>
          </a:p>
          <a:p>
            <a:endParaRPr lang="en-US" dirty="0" smtClean="0"/>
          </a:p>
          <a:p>
            <a:r>
              <a:rPr lang="en-US" dirty="0" smtClean="0"/>
              <a:t>Stratification: </a:t>
            </a:r>
          </a:p>
          <a:p>
            <a:pPr lvl="1"/>
            <a:r>
              <a:rPr lang="en-US" dirty="0" smtClean="0"/>
              <a:t>Returnees from Qatar.</a:t>
            </a:r>
          </a:p>
          <a:p>
            <a:pPr lvl="1"/>
            <a:r>
              <a:rPr lang="en-US" dirty="0" smtClean="0"/>
              <a:t>Worked in the low-skilled segments.</a:t>
            </a:r>
          </a:p>
          <a:p>
            <a:pPr lvl="1"/>
            <a:r>
              <a:rPr lang="en-US" dirty="0" smtClean="0"/>
              <a:t>Left Nepal in </a:t>
            </a:r>
            <a:r>
              <a:rPr lang="en-US" dirty="0" smtClean="0">
                <a:solidFill>
                  <a:schemeClr val="tx1"/>
                </a:solidFill>
              </a:rPr>
              <a:t>2011 or later</a:t>
            </a:r>
          </a:p>
          <a:p>
            <a:endParaRPr lang="en-US" dirty="0" smtClean="0"/>
          </a:p>
          <a:p>
            <a:r>
              <a:rPr lang="en-US" dirty="0" smtClean="0"/>
              <a:t>Focus group discussions</a:t>
            </a:r>
          </a:p>
          <a:p>
            <a:pPr lvl="1"/>
            <a:r>
              <a:rPr lang="en-US" dirty="0" smtClean="0">
                <a:solidFill>
                  <a:srgbClr val="000000"/>
                </a:solidFill>
              </a:rPr>
              <a:t>5 Focus group discussions held in Kathmandu. Some more FGDs will take place in the last of November. </a:t>
            </a:r>
          </a:p>
          <a:p>
            <a:endParaRPr lang="en-US" dirty="0"/>
          </a:p>
        </p:txBody>
      </p:sp>
    </p:spTree>
    <p:extLst>
      <p:ext uri="{BB962C8B-B14F-4D97-AF65-F5344CB8AC3E}">
        <p14:creationId xmlns:p14="http://schemas.microsoft.com/office/powerpoint/2010/main" val="21285808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18</a:t>
            </a:fld>
            <a:endParaRPr lang="en-US"/>
          </a:p>
        </p:txBody>
      </p:sp>
      <p:sp>
        <p:nvSpPr>
          <p:cNvPr id="4" name="Content Placeholder 3"/>
          <p:cNvSpPr>
            <a:spLocks noGrp="1"/>
          </p:cNvSpPr>
          <p:nvPr>
            <p:ph sz="quarter" idx="1"/>
          </p:nvPr>
        </p:nvSpPr>
        <p:spPr/>
        <p:txBody>
          <a:bodyPr/>
          <a:lstStyle/>
          <a:p>
            <a:endParaRPr lang="en-US" dirty="0" smtClean="0"/>
          </a:p>
          <a:p>
            <a:endParaRPr lang="en-US" dirty="0"/>
          </a:p>
          <a:p>
            <a:r>
              <a:rPr lang="en-US" dirty="0" smtClean="0"/>
              <a:t>Sample size: 350 (pre-determined) </a:t>
            </a:r>
          </a:p>
          <a:p>
            <a:endParaRPr lang="en-US" dirty="0"/>
          </a:p>
          <a:p>
            <a:r>
              <a:rPr lang="en-US" dirty="0" smtClean="0"/>
              <a:t>Gender balance: There were very few female respondents in the survey as most of the respondents were construction workers. Even though, the survey included domestic workers, we were only able to find mostly men.   </a:t>
            </a:r>
            <a:endParaRPr lang="en-US" dirty="0">
              <a:solidFill>
                <a:srgbClr val="C00000"/>
              </a:solidFill>
            </a:endParaRPr>
          </a:p>
          <a:p>
            <a:endParaRPr lang="en-US" dirty="0" smtClean="0"/>
          </a:p>
          <a:p>
            <a:endParaRPr lang="en-US" dirty="0" smtClean="0"/>
          </a:p>
          <a:p>
            <a:endParaRPr lang="en-US" dirty="0"/>
          </a:p>
        </p:txBody>
      </p:sp>
    </p:spTree>
    <p:extLst>
      <p:ext uri="{BB962C8B-B14F-4D97-AF65-F5344CB8AC3E}">
        <p14:creationId xmlns:p14="http://schemas.microsoft.com/office/powerpoint/2010/main" val="11679638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surveys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19</a:t>
            </a:fld>
            <a:endParaRPr lang="en-US"/>
          </a:p>
        </p:txBody>
      </p:sp>
      <p:sp>
        <p:nvSpPr>
          <p:cNvPr id="4" name="Content Placeholder 3"/>
          <p:cNvSpPr>
            <a:spLocks noGrp="1"/>
          </p:cNvSpPr>
          <p:nvPr>
            <p:ph sz="quarter" idx="1"/>
          </p:nvPr>
        </p:nvSpPr>
        <p:spPr>
          <a:xfrm>
            <a:off x="457200" y="1219200"/>
            <a:ext cx="8229600" cy="5137150"/>
          </a:xfrm>
        </p:spPr>
        <p:txBody>
          <a:bodyPr>
            <a:normAutofit fontScale="92500" lnSpcReduction="10000"/>
          </a:bodyPr>
          <a:lstStyle/>
          <a:p>
            <a:r>
              <a:rPr lang="en-US" sz="2700" dirty="0" smtClean="0"/>
              <a:t>4 interviewers conducted the survey. </a:t>
            </a:r>
          </a:p>
          <a:p>
            <a:r>
              <a:rPr lang="en-US" sz="2800" dirty="0" smtClean="0"/>
              <a:t>Respondent interceptions </a:t>
            </a:r>
            <a:r>
              <a:rPr lang="en-US" sz="2800" dirty="0"/>
              <a:t>three times a day according to flight arrivals from </a:t>
            </a:r>
            <a:r>
              <a:rPr lang="en-US" sz="2800" dirty="0" smtClean="0"/>
              <a:t>Qatar.  </a:t>
            </a:r>
            <a:endParaRPr lang="en-US" sz="2800" dirty="0"/>
          </a:p>
          <a:p>
            <a:r>
              <a:rPr lang="en-US" sz="2700" dirty="0" smtClean="0"/>
              <a:t>Interview places: </a:t>
            </a:r>
          </a:p>
          <a:p>
            <a:pPr lvl="1"/>
            <a:r>
              <a:rPr lang="en-US" sz="2400" dirty="0" smtClean="0"/>
              <a:t>At the airport – arrivals or luggage claims: Offered </a:t>
            </a:r>
            <a:r>
              <a:rPr lang="en-US" sz="2400" dirty="0"/>
              <a:t>the respondents with tea/snacks </a:t>
            </a:r>
            <a:r>
              <a:rPr lang="en-US" sz="2400" dirty="0" smtClean="0"/>
              <a:t>during the </a:t>
            </a:r>
            <a:r>
              <a:rPr lang="en-US" sz="2400" dirty="0"/>
              <a:t>interviews. </a:t>
            </a:r>
          </a:p>
          <a:p>
            <a:pPr lvl="1"/>
            <a:r>
              <a:rPr lang="en-US" sz="2400" dirty="0" smtClean="0"/>
              <a:t>In a car: Offered </a:t>
            </a:r>
            <a:r>
              <a:rPr lang="en-US" sz="2400" dirty="0"/>
              <a:t>car rides from the airport to their homes/hotels to increase our turnout ratio; conducting interviews during the ride. </a:t>
            </a:r>
          </a:p>
          <a:p>
            <a:pPr lvl="2"/>
            <a:r>
              <a:rPr lang="en-US" dirty="0"/>
              <a:t>Switch from hiring </a:t>
            </a:r>
            <a:r>
              <a:rPr lang="en-US" dirty="0" smtClean="0"/>
              <a:t>an </a:t>
            </a:r>
            <a:r>
              <a:rPr lang="en-US" dirty="0"/>
              <a:t>electric car owing to the petrol crisis. </a:t>
            </a:r>
          </a:p>
          <a:p>
            <a:pPr lvl="1"/>
            <a:r>
              <a:rPr lang="en-US" dirty="0" smtClean="0"/>
              <a:t>At Labor Village: For those whose interviews were incomplete. Obtained </a:t>
            </a:r>
            <a:r>
              <a:rPr lang="en-US" dirty="0"/>
              <a:t>phone numbers and then followed up with respondents </a:t>
            </a:r>
            <a:r>
              <a:rPr lang="en-US" dirty="0" smtClean="0"/>
              <a:t>in the Labor Village</a:t>
            </a:r>
            <a:r>
              <a:rPr lang="en-US" sz="2400" dirty="0"/>
              <a:t> </a:t>
            </a:r>
            <a:r>
              <a:rPr lang="en-US" sz="2400" dirty="0" smtClean="0"/>
              <a:t>of the Department </a:t>
            </a:r>
            <a:r>
              <a:rPr lang="en-US" sz="2400" dirty="0"/>
              <a:t>of foreign </a:t>
            </a:r>
            <a:r>
              <a:rPr lang="en-US" sz="2400" dirty="0" smtClean="0"/>
              <a:t>employment, while in </a:t>
            </a:r>
            <a:r>
              <a:rPr lang="en-US" sz="2400" dirty="0"/>
              <a:t>the queue to obtain their permit to go back to </a:t>
            </a:r>
            <a:r>
              <a:rPr lang="en-US" sz="2400" dirty="0" smtClean="0"/>
              <a:t>Qatar.</a:t>
            </a:r>
            <a:r>
              <a:rPr lang="en-US" dirty="0" smtClean="0"/>
              <a:t> </a:t>
            </a:r>
            <a:endParaRPr lang="en-US" dirty="0"/>
          </a:p>
        </p:txBody>
      </p:sp>
    </p:spTree>
    <p:extLst>
      <p:ext uri="{BB962C8B-B14F-4D97-AF65-F5344CB8AC3E}">
        <p14:creationId xmlns:p14="http://schemas.microsoft.com/office/powerpoint/2010/main" val="20767668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sz="quarter" idx="1"/>
          </p:nvPr>
        </p:nvSpPr>
        <p:spPr/>
        <p:txBody>
          <a:bodyPr/>
          <a:lstStyle/>
          <a:p>
            <a:r>
              <a:rPr lang="en-US" dirty="0" smtClean="0"/>
              <a:t>Labor migration regime </a:t>
            </a:r>
          </a:p>
          <a:p>
            <a:endParaRPr lang="en-US" dirty="0" smtClean="0"/>
          </a:p>
          <a:p>
            <a:r>
              <a:rPr lang="en-US" dirty="0" smtClean="0"/>
              <a:t>Low-skilled </a:t>
            </a:r>
            <a:r>
              <a:rPr lang="en-US" dirty="0"/>
              <a:t>labor migration in Nepal </a:t>
            </a:r>
          </a:p>
          <a:p>
            <a:endParaRPr lang="en-US" dirty="0" smtClean="0"/>
          </a:p>
          <a:p>
            <a:r>
              <a:rPr lang="en-US" dirty="0" smtClean="0"/>
              <a:t>Sampling </a:t>
            </a:r>
            <a:r>
              <a:rPr lang="en-US" dirty="0"/>
              <a:t>framework </a:t>
            </a:r>
          </a:p>
          <a:p>
            <a:endParaRPr lang="en-US" dirty="0"/>
          </a:p>
          <a:p>
            <a:r>
              <a:rPr lang="en-US" dirty="0"/>
              <a:t>Challenges </a:t>
            </a:r>
          </a:p>
          <a:p>
            <a:endParaRPr lang="en-US" dirty="0"/>
          </a:p>
        </p:txBody>
      </p:sp>
      <p:sp>
        <p:nvSpPr>
          <p:cNvPr id="4" name="Slide Number Placeholder 3"/>
          <p:cNvSpPr>
            <a:spLocks noGrp="1"/>
          </p:cNvSpPr>
          <p:nvPr>
            <p:ph type="sldNum" sz="quarter" idx="12"/>
          </p:nvPr>
        </p:nvSpPr>
        <p:spPr/>
        <p:txBody>
          <a:bodyPr/>
          <a:lstStyle/>
          <a:p>
            <a:fld id="{DB91E912-D8C7-4096-9DC8-FD2A8C2ABAE9}" type="slidenum">
              <a:rPr lang="en-US" smtClean="0"/>
              <a:t>2</a:t>
            </a:fld>
            <a:endParaRPr lang="en-US"/>
          </a:p>
        </p:txBody>
      </p:sp>
    </p:spTree>
    <p:extLst>
      <p:ext uri="{BB962C8B-B14F-4D97-AF65-F5344CB8AC3E}">
        <p14:creationId xmlns:p14="http://schemas.microsoft.com/office/powerpoint/2010/main" val="351676316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rates were </a:t>
            </a:r>
            <a:r>
              <a:rPr lang="en-US" dirty="0" smtClean="0">
                <a:solidFill>
                  <a:srgbClr val="C00000"/>
                </a:solidFill>
              </a:rPr>
              <a:t>… </a:t>
            </a:r>
            <a:endParaRPr lang="en-US" dirty="0">
              <a:solidFill>
                <a:srgbClr val="C00000"/>
              </a:solidFill>
            </a:endParaRPr>
          </a:p>
        </p:txBody>
      </p:sp>
      <p:sp>
        <p:nvSpPr>
          <p:cNvPr id="3" name="Slide Number Placeholder 2"/>
          <p:cNvSpPr>
            <a:spLocks noGrp="1"/>
          </p:cNvSpPr>
          <p:nvPr>
            <p:ph type="sldNum" sz="quarter" idx="12"/>
          </p:nvPr>
        </p:nvSpPr>
        <p:spPr/>
        <p:txBody>
          <a:bodyPr/>
          <a:lstStyle/>
          <a:p>
            <a:fld id="{DB91E912-D8C7-4096-9DC8-FD2A8C2ABAE9}" type="slidenum">
              <a:rPr lang="en-US" smtClean="0"/>
              <a:t>20</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055809662"/>
              </p:ext>
            </p:extLst>
          </p:nvPr>
        </p:nvGraphicFramePr>
        <p:xfrm>
          <a:off x="457200" y="1219200"/>
          <a:ext cx="8534398" cy="4419601"/>
        </p:xfrm>
        <a:graphic>
          <a:graphicData uri="http://schemas.openxmlformats.org/drawingml/2006/table">
            <a:tbl>
              <a:tblPr firstRow="1" bandRow="1">
                <a:tableStyleId>{5C22544A-7EE6-4342-B048-85BDC9FD1C3A}</a:tableStyleId>
              </a:tblPr>
              <a:tblGrid>
                <a:gridCol w="1473306"/>
                <a:gridCol w="1727093"/>
                <a:gridCol w="1828800"/>
                <a:gridCol w="1772652"/>
                <a:gridCol w="1732547"/>
              </a:tblGrid>
              <a:tr h="1814530">
                <a:tc>
                  <a:txBody>
                    <a:bodyPr/>
                    <a:lstStyle/>
                    <a:p>
                      <a:endParaRPr lang="en-US" dirty="0"/>
                    </a:p>
                  </a:txBody>
                  <a:tcPr/>
                </a:tc>
                <a:tc>
                  <a:txBody>
                    <a:bodyPr/>
                    <a:lstStyle/>
                    <a:p>
                      <a:r>
                        <a:rPr lang="en-US" dirty="0" smtClean="0"/>
                        <a:t>Total number of people</a:t>
                      </a:r>
                      <a:r>
                        <a:rPr lang="en-US" baseline="0" dirty="0" smtClean="0"/>
                        <a:t> asked to identify qualifying respondents </a:t>
                      </a:r>
                      <a:endParaRPr lang="en-US" dirty="0"/>
                    </a:p>
                  </a:txBody>
                  <a:tcPr/>
                </a:tc>
                <a:tc>
                  <a:txBody>
                    <a:bodyPr/>
                    <a:lstStyle/>
                    <a:p>
                      <a:r>
                        <a:rPr lang="en-US" dirty="0" smtClean="0"/>
                        <a:t>Number of interviews</a:t>
                      </a:r>
                      <a:r>
                        <a:rPr lang="en-US" baseline="0" dirty="0" smtClean="0"/>
                        <a:t> conducted </a:t>
                      </a:r>
                      <a:endParaRPr lang="en-US" dirty="0"/>
                    </a:p>
                  </a:txBody>
                  <a:tcPr/>
                </a:tc>
                <a:tc>
                  <a:txBody>
                    <a:bodyPr/>
                    <a:lstStyle/>
                    <a:p>
                      <a:r>
                        <a:rPr lang="en-US" dirty="0" smtClean="0"/>
                        <a:t>Number of interviews approved</a:t>
                      </a:r>
                      <a:r>
                        <a:rPr lang="en-US" baseline="0" dirty="0" smtClean="0"/>
                        <a:t> (usable)</a:t>
                      </a:r>
                      <a:endParaRPr lang="en-US" dirty="0"/>
                    </a:p>
                  </a:txBody>
                  <a:tcPr/>
                </a:tc>
                <a:tc>
                  <a:txBody>
                    <a:bodyPr/>
                    <a:lstStyle/>
                    <a:p>
                      <a:r>
                        <a:rPr lang="en-US" dirty="0" smtClean="0"/>
                        <a:t>Average duration of an interview </a:t>
                      </a:r>
                      <a:endParaRPr lang="en-US" dirty="0"/>
                    </a:p>
                  </a:txBody>
                  <a:tcPr/>
                </a:tc>
              </a:tr>
              <a:tr h="387312">
                <a:tc>
                  <a:txBody>
                    <a:bodyPr/>
                    <a:lstStyle/>
                    <a:p>
                      <a:r>
                        <a:rPr lang="en-US" dirty="0" smtClean="0"/>
                        <a:t>Interviewer</a:t>
                      </a:r>
                      <a:r>
                        <a:rPr lang="en-US" baseline="0" dirty="0" smtClean="0"/>
                        <a:t> 1</a:t>
                      </a:r>
                    </a:p>
                  </a:txBody>
                  <a:tcPr/>
                </a:tc>
                <a:tc>
                  <a:txBody>
                    <a:bodyPr/>
                    <a:lstStyle/>
                    <a:p>
                      <a:endParaRPr lang="en-US" dirty="0"/>
                    </a:p>
                  </a:txBody>
                  <a:tcPr/>
                </a:tc>
                <a:tc>
                  <a:txBody>
                    <a:bodyPr/>
                    <a:lstStyle/>
                    <a:p>
                      <a:endParaRPr lang="en-US" dirty="0"/>
                    </a:p>
                  </a:txBody>
                  <a:tcPr/>
                </a:tc>
                <a:tc>
                  <a:txBody>
                    <a:bodyPr/>
                    <a:lstStyle/>
                    <a:p>
                      <a:r>
                        <a:rPr lang="en-US" dirty="0" smtClean="0"/>
                        <a:t>82</a:t>
                      </a:r>
                      <a:endParaRPr lang="en-US" dirty="0"/>
                    </a:p>
                  </a:txBody>
                  <a:tcPr/>
                </a:tc>
                <a:tc>
                  <a:txBody>
                    <a:bodyPr/>
                    <a:lstStyle/>
                    <a:p>
                      <a:r>
                        <a:rPr lang="en-US" dirty="0" smtClean="0"/>
                        <a:t>45mins</a:t>
                      </a:r>
                      <a:endParaRPr lang="en-US" dirty="0"/>
                    </a:p>
                  </a:txBody>
                  <a:tcPr/>
                </a:tc>
              </a:tr>
              <a:tr h="387312">
                <a:tc>
                  <a:txBody>
                    <a:bodyPr/>
                    <a:lstStyle/>
                    <a:p>
                      <a:r>
                        <a:rPr lang="en-US" dirty="0" smtClean="0"/>
                        <a:t>Interviewer 2</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85</a:t>
                      </a:r>
                      <a:endParaRPr lang="en-US" dirty="0"/>
                    </a:p>
                  </a:txBody>
                  <a:tcPr/>
                </a:tc>
                <a:tc>
                  <a:txBody>
                    <a:bodyPr/>
                    <a:lstStyle/>
                    <a:p>
                      <a:r>
                        <a:rPr lang="en-US" dirty="0" smtClean="0"/>
                        <a:t>40mins</a:t>
                      </a:r>
                      <a:endParaRPr lang="en-US" dirty="0"/>
                    </a:p>
                  </a:txBody>
                  <a:tcPr/>
                </a:tc>
              </a:tr>
              <a:tr h="387312">
                <a:tc>
                  <a:txBody>
                    <a:bodyPr/>
                    <a:lstStyle/>
                    <a:p>
                      <a:r>
                        <a:rPr lang="en-US" dirty="0" smtClean="0"/>
                        <a:t>Interviewer 3</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86</a:t>
                      </a:r>
                      <a:endParaRPr lang="en-US" dirty="0"/>
                    </a:p>
                  </a:txBody>
                  <a:tcPr/>
                </a:tc>
                <a:tc>
                  <a:txBody>
                    <a:bodyPr/>
                    <a:lstStyle/>
                    <a:p>
                      <a:r>
                        <a:rPr lang="en-US" dirty="0" smtClean="0"/>
                        <a:t>45mins</a:t>
                      </a:r>
                      <a:endParaRPr lang="en-US" dirty="0"/>
                    </a:p>
                  </a:txBody>
                  <a:tcPr/>
                </a:tc>
              </a:tr>
              <a:tr h="387312">
                <a:tc>
                  <a:txBody>
                    <a:bodyPr/>
                    <a:lstStyle/>
                    <a:p>
                      <a:r>
                        <a:rPr lang="en-US" dirty="0" smtClean="0"/>
                        <a:t>Interviewer 4</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83</a:t>
                      </a:r>
                      <a:endParaRPr lang="en-US" dirty="0"/>
                    </a:p>
                  </a:txBody>
                  <a:tcPr/>
                </a:tc>
                <a:tc>
                  <a:txBody>
                    <a:bodyPr/>
                    <a:lstStyle/>
                    <a:p>
                      <a:r>
                        <a:rPr lang="en-US" dirty="0" smtClean="0"/>
                        <a:t>45mins</a:t>
                      </a:r>
                      <a:endParaRPr lang="en-US" dirty="0"/>
                    </a:p>
                  </a:txBody>
                  <a:tcPr/>
                </a:tc>
              </a:tr>
              <a:tr h="668511">
                <a:tc>
                  <a:txBody>
                    <a:bodyPr/>
                    <a:lstStyle/>
                    <a:p>
                      <a:r>
                        <a:rPr lang="en-US" dirty="0" smtClean="0"/>
                        <a:t>Supervisor/</a:t>
                      </a:r>
                      <a:r>
                        <a:rPr lang="en-US" baseline="0" dirty="0" smtClean="0"/>
                        <a:t> Interviewer</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14</a:t>
                      </a:r>
                      <a:endParaRPr lang="en-US" dirty="0"/>
                    </a:p>
                  </a:txBody>
                  <a:tcPr/>
                </a:tc>
                <a:tc>
                  <a:txBody>
                    <a:bodyPr/>
                    <a:lstStyle/>
                    <a:p>
                      <a:r>
                        <a:rPr lang="en-US" dirty="0" smtClean="0"/>
                        <a:t>45mins</a:t>
                      </a:r>
                      <a:endParaRPr lang="en-US" dirty="0"/>
                    </a:p>
                  </a:txBody>
                  <a:tcPr/>
                </a:tc>
              </a:tr>
              <a:tr h="387312">
                <a:tc>
                  <a:txBody>
                    <a:bodyPr/>
                    <a:lstStyle/>
                    <a:p>
                      <a:r>
                        <a:rPr lang="en-US" dirty="0" smtClean="0"/>
                        <a:t>Total </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350</a:t>
                      </a:r>
                      <a:endParaRPr lang="en-US" dirty="0"/>
                    </a:p>
                  </a:txBody>
                  <a:tcPr/>
                </a:tc>
                <a:tc>
                  <a:txBody>
                    <a:bodyPr/>
                    <a:lstStyle/>
                    <a:p>
                      <a:r>
                        <a:rPr lang="en-US" dirty="0" smtClean="0"/>
                        <a:t>45mins</a:t>
                      </a:r>
                      <a:endParaRPr lang="en-US" dirty="0"/>
                    </a:p>
                  </a:txBody>
                  <a:tcPr/>
                </a:tc>
              </a:tr>
            </a:tbl>
          </a:graphicData>
        </a:graphic>
      </p:graphicFrame>
    </p:spTree>
    <p:extLst>
      <p:ext uri="{BB962C8B-B14F-4D97-AF65-F5344CB8AC3E}">
        <p14:creationId xmlns:p14="http://schemas.microsoft.com/office/powerpoint/2010/main" val="65148855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21</a:t>
            </a:fld>
            <a:endParaRPr lang="en-US"/>
          </a:p>
        </p:txBody>
      </p:sp>
      <p:sp>
        <p:nvSpPr>
          <p:cNvPr id="4" name="Content Placeholder 3"/>
          <p:cNvSpPr>
            <a:spLocks noGrp="1"/>
          </p:cNvSpPr>
          <p:nvPr>
            <p:ph sz="quarter" idx="1"/>
          </p:nvPr>
        </p:nvSpPr>
        <p:spPr/>
        <p:txBody>
          <a:bodyPr/>
          <a:lstStyle/>
          <a:p>
            <a:r>
              <a:rPr lang="en-US" dirty="0" smtClean="0"/>
              <a:t>Significant delays in implementation owing to unforeseen disasters - the earthquake and the petro/diesel crisis. </a:t>
            </a:r>
          </a:p>
          <a:p>
            <a:endParaRPr lang="en-US" dirty="0" smtClean="0"/>
          </a:p>
          <a:p>
            <a:r>
              <a:rPr lang="en-US" dirty="0" smtClean="0"/>
              <a:t>Difficult to convince </a:t>
            </a:r>
            <a:r>
              <a:rPr lang="en-US" dirty="0" smtClean="0"/>
              <a:t>respondents </a:t>
            </a:r>
            <a:r>
              <a:rPr lang="en-US" dirty="0" smtClean="0"/>
              <a:t>at airport</a:t>
            </a:r>
          </a:p>
          <a:p>
            <a:pPr marL="0" indent="0">
              <a:buNone/>
            </a:pPr>
            <a:endParaRPr lang="en-US" dirty="0" smtClean="0"/>
          </a:p>
          <a:p>
            <a:r>
              <a:rPr lang="en-US" dirty="0"/>
              <a:t>Because most of the workers had paid in lump sum to the </a:t>
            </a:r>
            <a:r>
              <a:rPr lang="en-US" dirty="0" smtClean="0"/>
              <a:t>recruitment agents/ brokers, </a:t>
            </a:r>
            <a:r>
              <a:rPr lang="en-US" dirty="0"/>
              <a:t>they did not know about the break downs of the payments.</a:t>
            </a:r>
            <a:endParaRPr lang="en-US" dirty="0" smtClean="0"/>
          </a:p>
          <a:p>
            <a:endParaRPr lang="en-US" dirty="0" smtClean="0"/>
          </a:p>
          <a:p>
            <a:endParaRPr lang="en-US" dirty="0"/>
          </a:p>
          <a:p>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426655732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Learned</a:t>
            </a:r>
            <a:endParaRPr lang="en-US" dirty="0"/>
          </a:p>
        </p:txBody>
      </p:sp>
      <p:sp>
        <p:nvSpPr>
          <p:cNvPr id="3" name="Content Placeholder 2"/>
          <p:cNvSpPr>
            <a:spLocks noGrp="1"/>
          </p:cNvSpPr>
          <p:nvPr>
            <p:ph idx="1"/>
          </p:nvPr>
        </p:nvSpPr>
        <p:spPr/>
        <p:txBody>
          <a:bodyPr>
            <a:normAutofit/>
          </a:bodyPr>
          <a:lstStyle/>
          <a:p>
            <a:r>
              <a:rPr lang="en-US" dirty="0"/>
              <a:t>Identify an interview place where the respondents are not in a hurry to go home and can actually give more time for the interview</a:t>
            </a:r>
            <a:r>
              <a:rPr lang="en-US" dirty="0" smtClean="0"/>
              <a:t>. </a:t>
            </a:r>
            <a:endParaRPr lang="en-US" dirty="0"/>
          </a:p>
          <a:p>
            <a:endParaRPr lang="en-US" dirty="0" smtClean="0"/>
          </a:p>
          <a:p>
            <a:r>
              <a:rPr lang="en-US" dirty="0" smtClean="0"/>
              <a:t>Any incentive mechanism to respondents</a:t>
            </a:r>
            <a:r>
              <a:rPr lang="en-US" dirty="0"/>
              <a:t> </a:t>
            </a:r>
            <a:r>
              <a:rPr lang="en-US" dirty="0" smtClean="0"/>
              <a:t>(such as complains/story)</a:t>
            </a:r>
            <a:endParaRPr lang="en-US" dirty="0"/>
          </a:p>
        </p:txBody>
      </p:sp>
    </p:spTree>
    <p:extLst>
      <p:ext uri="{BB962C8B-B14F-4D97-AF65-F5344CB8AC3E}">
        <p14:creationId xmlns:p14="http://schemas.microsoft.com/office/powerpoint/2010/main" val="29007948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endParaRPr lang="en-US" sz="4000" dirty="0" smtClean="0"/>
          </a:p>
          <a:p>
            <a:pPr marL="0" indent="0" algn="ctr">
              <a:buNone/>
            </a:pPr>
            <a:r>
              <a:rPr lang="en-US" sz="8000" dirty="0" smtClean="0"/>
              <a:t>THANK YOU</a:t>
            </a:r>
          </a:p>
          <a:p>
            <a:pPr marL="0" indent="0" algn="ctr">
              <a:buNone/>
            </a:pPr>
            <a:endParaRPr lang="en-US" sz="8000" dirty="0" smtClean="0"/>
          </a:p>
          <a:p>
            <a:pPr marL="0" indent="0" algn="ctr">
              <a:buNone/>
            </a:pPr>
            <a:endParaRPr lang="en-US" dirty="0" smtClean="0"/>
          </a:p>
        </p:txBody>
      </p:sp>
      <p:sp>
        <p:nvSpPr>
          <p:cNvPr id="4" name="Slide Number Placeholder 3"/>
          <p:cNvSpPr>
            <a:spLocks noGrp="1"/>
          </p:cNvSpPr>
          <p:nvPr>
            <p:ph type="sldNum" sz="quarter" idx="12"/>
          </p:nvPr>
        </p:nvSpPr>
        <p:spPr/>
        <p:txBody>
          <a:bodyPr/>
          <a:lstStyle/>
          <a:p>
            <a:fld id="{DB91E912-D8C7-4096-9DC8-FD2A8C2ABAE9}" type="slidenum">
              <a:rPr lang="en-US" smtClean="0"/>
              <a:t>23</a:t>
            </a:fld>
            <a:endParaRPr lang="en-US"/>
          </a:p>
        </p:txBody>
      </p:sp>
    </p:spTree>
    <p:extLst>
      <p:ext uri="{BB962C8B-B14F-4D97-AF65-F5344CB8AC3E}">
        <p14:creationId xmlns:p14="http://schemas.microsoft.com/office/powerpoint/2010/main" val="290876067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389" y="304800"/>
            <a:ext cx="8229600" cy="914400"/>
          </a:xfrm>
        </p:spPr>
        <p:txBody>
          <a:bodyPr>
            <a:normAutofit fontScale="90000"/>
          </a:bodyPr>
          <a:lstStyle/>
          <a:p>
            <a:r>
              <a:rPr lang="en-US" sz="2200" dirty="0" smtClean="0"/>
              <a:t>Annual outflows of Nepalese workers – steadily rising at about 20 percent a year over the past two decades (average, excluding those to India)</a:t>
            </a:r>
            <a:endParaRPr lang="en-US" sz="3100" dirty="0">
              <a:solidFill>
                <a:srgbClr val="C00000"/>
              </a:solidFill>
            </a:endParaRPr>
          </a:p>
        </p:txBody>
      </p:sp>
      <p:graphicFrame>
        <p:nvGraphicFramePr>
          <p:cNvPr id="6" name="Picture 1"/>
          <p:cNvGraphicFramePr>
            <a:graphicFrameLocks noGrp="1"/>
          </p:cNvGraphicFramePr>
          <p:nvPr>
            <p:ph idx="1"/>
            <p:extLst>
              <p:ext uri="{D42A27DB-BD31-4B8C-83A1-F6EECF244321}">
                <p14:modId xmlns:p14="http://schemas.microsoft.com/office/powerpoint/2010/main" val="1860495818"/>
              </p:ext>
            </p:extLst>
          </p:nvPr>
        </p:nvGraphicFramePr>
        <p:xfrm>
          <a:off x="371178" y="1219200"/>
          <a:ext cx="82296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60805" y="6324600"/>
            <a:ext cx="7834768" cy="369332"/>
          </a:xfrm>
          <a:prstGeom prst="rect">
            <a:avLst/>
          </a:prstGeom>
          <a:noFill/>
        </p:spPr>
        <p:txBody>
          <a:bodyPr wrap="square" rtlCol="0">
            <a:spAutoFit/>
          </a:bodyPr>
          <a:lstStyle/>
          <a:p>
            <a:r>
              <a:rPr lang="en-GB" i="1" dirty="0" smtClean="0"/>
              <a:t>Source</a:t>
            </a:r>
            <a:r>
              <a:rPr lang="en-GB" i="1" dirty="0"/>
              <a:t>: DOFE (2014</a:t>
            </a:r>
            <a:r>
              <a:rPr lang="en-US" dirty="0"/>
              <a:t> </a:t>
            </a:r>
            <a:r>
              <a:rPr lang="en-US" dirty="0" smtClean="0"/>
              <a:t>)</a:t>
            </a:r>
            <a:endParaRPr lang="en-US" dirty="0"/>
          </a:p>
        </p:txBody>
      </p:sp>
    </p:spTree>
    <p:extLst>
      <p:ext uri="{BB962C8B-B14F-4D97-AF65-F5344CB8AC3E}">
        <p14:creationId xmlns:p14="http://schemas.microsoft.com/office/powerpoint/2010/main" val="329341562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a:t>
            </a:r>
            <a:endParaRPr lang="en-US" dirty="0"/>
          </a:p>
        </p:txBody>
      </p:sp>
      <p:sp>
        <p:nvSpPr>
          <p:cNvPr id="3" name="Content Placeholder 2"/>
          <p:cNvSpPr>
            <a:spLocks noGrp="1"/>
          </p:cNvSpPr>
          <p:nvPr>
            <p:ph sz="quarter" idx="1"/>
          </p:nvPr>
        </p:nvSpPr>
        <p:spPr/>
        <p:txBody>
          <a:bodyPr/>
          <a:lstStyle/>
          <a:p>
            <a:r>
              <a:rPr lang="en-US" dirty="0" smtClean="0"/>
              <a:t>Labor migration regime </a:t>
            </a:r>
          </a:p>
          <a:p>
            <a:endParaRPr lang="en-US" dirty="0" smtClean="0"/>
          </a:p>
          <a:p>
            <a:r>
              <a:rPr lang="en-US" dirty="0" smtClean="0"/>
              <a:t>Low-skilled </a:t>
            </a:r>
            <a:r>
              <a:rPr lang="en-US" dirty="0"/>
              <a:t>labor migration in Nepal </a:t>
            </a:r>
          </a:p>
          <a:p>
            <a:endParaRPr lang="en-US" dirty="0" smtClean="0"/>
          </a:p>
          <a:p>
            <a:r>
              <a:rPr lang="en-US" dirty="0" smtClean="0">
                <a:hlinkClick r:id="rId3" action="ppaction://hlinksldjump"/>
              </a:rPr>
              <a:t>Sampling </a:t>
            </a:r>
            <a:r>
              <a:rPr lang="en-US" dirty="0">
                <a:hlinkClick r:id="rId3" action="ppaction://hlinksldjump"/>
              </a:rPr>
              <a:t>framework </a:t>
            </a:r>
            <a:endParaRPr lang="en-US" dirty="0"/>
          </a:p>
          <a:p>
            <a:endParaRPr lang="en-US" dirty="0"/>
          </a:p>
          <a:p>
            <a:r>
              <a:rPr lang="en-US" dirty="0"/>
              <a:t>Challenges </a:t>
            </a:r>
          </a:p>
          <a:p>
            <a:endParaRPr lang="en-US" dirty="0"/>
          </a:p>
        </p:txBody>
      </p:sp>
      <p:sp>
        <p:nvSpPr>
          <p:cNvPr id="4" name="Slide Number Placeholder 3"/>
          <p:cNvSpPr>
            <a:spLocks noGrp="1"/>
          </p:cNvSpPr>
          <p:nvPr>
            <p:ph type="sldNum" sz="quarter" idx="12"/>
          </p:nvPr>
        </p:nvSpPr>
        <p:spPr/>
        <p:txBody>
          <a:bodyPr/>
          <a:lstStyle/>
          <a:p>
            <a:fld id="{DB91E912-D8C7-4096-9DC8-FD2A8C2ABAE9}" type="slidenum">
              <a:rPr lang="en-US" smtClean="0"/>
              <a:t>25</a:t>
            </a:fld>
            <a:endParaRPr lang="en-US"/>
          </a:p>
        </p:txBody>
      </p:sp>
    </p:spTree>
    <p:extLst>
      <p:ext uri="{BB962C8B-B14F-4D97-AF65-F5344CB8AC3E}">
        <p14:creationId xmlns:p14="http://schemas.microsoft.com/office/powerpoint/2010/main" val="106104456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 </a:t>
            </a:r>
            <a:r>
              <a:rPr lang="en-US" dirty="0"/>
              <a:t>F</a:t>
            </a:r>
            <a:r>
              <a:rPr lang="en-US" dirty="0" smtClean="0"/>
              <a:t>ramework</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3</a:t>
            </a:fld>
            <a:endParaRPr lang="en-US"/>
          </a:p>
        </p:txBody>
      </p:sp>
      <p:sp>
        <p:nvSpPr>
          <p:cNvPr id="4" name="Content Placeholder 3"/>
          <p:cNvSpPr>
            <a:spLocks noGrp="1"/>
          </p:cNvSpPr>
          <p:nvPr>
            <p:ph sz="quarter" idx="1"/>
          </p:nvPr>
        </p:nvSpPr>
        <p:spPr/>
        <p:txBody>
          <a:bodyPr/>
          <a:lstStyle/>
          <a:p>
            <a:pPr marL="0" indent="0">
              <a:buNone/>
            </a:pPr>
            <a:endParaRPr lang="en-US" dirty="0" smtClean="0"/>
          </a:p>
          <a:p>
            <a:pPr marL="514350" indent="-514350">
              <a:buAutoNum type="arabicPeriod"/>
            </a:pPr>
            <a:r>
              <a:rPr lang="en-US" dirty="0" smtClean="0"/>
              <a:t>Foreign Employment Policy (2012)</a:t>
            </a:r>
          </a:p>
          <a:p>
            <a:pPr marL="514350" indent="-514350">
              <a:buAutoNum type="arabicPeriod"/>
            </a:pPr>
            <a:r>
              <a:rPr lang="en-US" dirty="0" smtClean="0"/>
              <a:t>Foreign Employment Act (2007) </a:t>
            </a:r>
          </a:p>
          <a:p>
            <a:pPr marL="514350" indent="-514350">
              <a:buAutoNum type="arabicPeriod"/>
            </a:pPr>
            <a:r>
              <a:rPr lang="en-US" dirty="0" smtClean="0"/>
              <a:t>Foreign Employment Regulation (2007) amended in 2012</a:t>
            </a:r>
          </a:p>
          <a:p>
            <a:pPr marL="514350" indent="-514350">
              <a:buAutoNum type="arabicPeriod"/>
            </a:pPr>
            <a:r>
              <a:rPr lang="en-US" dirty="0" smtClean="0"/>
              <a:t>Foreign Employment Procedures (KARYABIDHI) 2007</a:t>
            </a:r>
          </a:p>
          <a:p>
            <a:pPr marL="514350" indent="-514350">
              <a:buAutoNum type="arabicPeriod"/>
            </a:pPr>
            <a:r>
              <a:rPr lang="en-US" dirty="0" smtClean="0"/>
              <a:t>Passport Act 2010 </a:t>
            </a:r>
            <a:endParaRPr lang="en-US" dirty="0"/>
          </a:p>
        </p:txBody>
      </p:sp>
    </p:spTree>
    <p:extLst>
      <p:ext uri="{BB962C8B-B14F-4D97-AF65-F5344CB8AC3E}">
        <p14:creationId xmlns:p14="http://schemas.microsoft.com/office/powerpoint/2010/main" val="26158348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Foreign Employment Policy 2012 </a:t>
            </a:r>
            <a:r>
              <a:rPr lang="en-US" dirty="0" smtClean="0">
                <a:solidFill>
                  <a:srgbClr val="C00000"/>
                </a:solidFill>
              </a:rPr>
              <a:t>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4</a:t>
            </a:fld>
            <a:endParaRPr lang="en-US"/>
          </a:p>
        </p:txBody>
      </p:sp>
      <p:sp>
        <p:nvSpPr>
          <p:cNvPr id="4" name="Content Placeholder 3"/>
          <p:cNvSpPr>
            <a:spLocks noGrp="1"/>
          </p:cNvSpPr>
          <p:nvPr>
            <p:ph sz="quarter" idx="1"/>
          </p:nvPr>
        </p:nvSpPr>
        <p:spPr/>
        <p:txBody>
          <a:bodyPr/>
          <a:lstStyle/>
          <a:p>
            <a:r>
              <a:rPr lang="en-US" dirty="0" smtClean="0"/>
              <a:t>Goal to “ensure safe, organized, respectable, and reliable foreign employment to contribute to poverty reduction”. </a:t>
            </a:r>
          </a:p>
          <a:p>
            <a:r>
              <a:rPr lang="en-US" dirty="0" smtClean="0"/>
              <a:t>Identify and promote employment opportunities in the international market. </a:t>
            </a:r>
          </a:p>
          <a:p>
            <a:r>
              <a:rPr lang="en-US" dirty="0" smtClean="0"/>
              <a:t>Make each step of the foreign employment process simple, transparent, organized and safe. </a:t>
            </a:r>
          </a:p>
          <a:p>
            <a:r>
              <a:rPr lang="en-US" dirty="0" smtClean="0"/>
              <a:t>Ensure good governance in the management of foreign employment. </a:t>
            </a:r>
          </a:p>
          <a:p>
            <a:pPr marL="0" indent="0">
              <a:buNone/>
            </a:pPr>
            <a:r>
              <a:rPr lang="en-US" dirty="0" smtClean="0"/>
              <a:t> </a:t>
            </a:r>
            <a:endParaRPr lang="en-US" dirty="0"/>
          </a:p>
        </p:txBody>
      </p:sp>
    </p:spTree>
    <p:extLst>
      <p:ext uri="{BB962C8B-B14F-4D97-AF65-F5344CB8AC3E}">
        <p14:creationId xmlns:p14="http://schemas.microsoft.com/office/powerpoint/2010/main" val="84262641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Employment Act 2007</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5</a:t>
            </a:fld>
            <a:endParaRPr lang="en-US"/>
          </a:p>
        </p:txBody>
      </p:sp>
      <p:sp>
        <p:nvSpPr>
          <p:cNvPr id="4" name="Content Placeholder 3"/>
          <p:cNvSpPr>
            <a:spLocks noGrp="1"/>
          </p:cNvSpPr>
          <p:nvPr>
            <p:ph sz="quarter" idx="1"/>
          </p:nvPr>
        </p:nvSpPr>
        <p:spPr/>
        <p:txBody>
          <a:bodyPr>
            <a:normAutofit/>
          </a:bodyPr>
          <a:lstStyle/>
          <a:p>
            <a:r>
              <a:rPr lang="en-US" dirty="0" smtClean="0"/>
              <a:t>To control and facilitate the process of </a:t>
            </a:r>
            <a:r>
              <a:rPr lang="en-US" dirty="0" err="1" smtClean="0"/>
              <a:t>Nepalis</a:t>
            </a:r>
            <a:r>
              <a:rPr lang="en-US" dirty="0" smtClean="0"/>
              <a:t> seeking foreign employment. </a:t>
            </a:r>
          </a:p>
          <a:p>
            <a:r>
              <a:rPr lang="en-US" dirty="0" smtClean="0"/>
              <a:t>Provisions including </a:t>
            </a:r>
          </a:p>
          <a:p>
            <a:pPr lvl="1"/>
            <a:r>
              <a:rPr lang="en-US" dirty="0" smtClean="0"/>
              <a:t>Pre-departure orientation (mandatory)</a:t>
            </a:r>
          </a:p>
          <a:p>
            <a:pPr lvl="1"/>
            <a:r>
              <a:rPr lang="en-US" dirty="0" smtClean="0"/>
              <a:t>Labor Permit ( Exit approval)</a:t>
            </a:r>
          </a:p>
          <a:p>
            <a:pPr lvl="1"/>
            <a:r>
              <a:rPr lang="en-US" dirty="0" smtClean="0"/>
              <a:t>Creation of the Migrant Workers’ Welfare Fund (Rs.1000/head) </a:t>
            </a:r>
          </a:p>
          <a:p>
            <a:pPr lvl="1"/>
            <a:r>
              <a:rPr lang="en-US" dirty="0" smtClean="0"/>
              <a:t>A Labor Desk at the national airport. </a:t>
            </a:r>
          </a:p>
          <a:p>
            <a:pPr lvl="1"/>
            <a:r>
              <a:rPr lang="en-US" dirty="0" smtClean="0"/>
              <a:t>Recruiting agents fees are fixed.</a:t>
            </a:r>
          </a:p>
          <a:p>
            <a:pPr lvl="1"/>
            <a:r>
              <a:rPr lang="en-US" dirty="0" smtClean="0"/>
              <a:t>Medical </a:t>
            </a:r>
            <a:r>
              <a:rPr lang="en-US" dirty="0" smtClean="0"/>
              <a:t>Exams</a:t>
            </a:r>
          </a:p>
          <a:p>
            <a:pPr lvl="1"/>
            <a:r>
              <a:rPr lang="en-US" dirty="0" smtClean="0"/>
              <a:t>RECENTLY INCLUDED “ FREE VISA AND FREE TICKET”</a:t>
            </a:r>
            <a:endParaRPr lang="en-US" dirty="0" smtClean="0"/>
          </a:p>
          <a:p>
            <a:pPr lvl="1"/>
            <a:endParaRPr lang="en-US" dirty="0" smtClean="0"/>
          </a:p>
        </p:txBody>
      </p:sp>
    </p:spTree>
    <p:extLst>
      <p:ext uri="{BB962C8B-B14F-4D97-AF65-F5344CB8AC3E}">
        <p14:creationId xmlns:p14="http://schemas.microsoft.com/office/powerpoint/2010/main" val="13320060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Labor migration – mainly low-skilled labor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long history of labor migration (over 200 years). </a:t>
            </a:r>
          </a:p>
          <a:p>
            <a:endParaRPr lang="en-US" dirty="0" smtClean="0"/>
          </a:p>
          <a:p>
            <a:r>
              <a:rPr lang="en-US" dirty="0" smtClean="0"/>
              <a:t>Massive outflows over the past few decades. </a:t>
            </a:r>
          </a:p>
          <a:p>
            <a:pPr lvl="1"/>
            <a:r>
              <a:rPr lang="en-US" dirty="0" smtClean="0"/>
              <a:t>in response to increasing demand of Nepalese workers from the Middle East.</a:t>
            </a:r>
          </a:p>
          <a:p>
            <a:endParaRPr lang="en-US" dirty="0" smtClean="0"/>
          </a:p>
          <a:p>
            <a:r>
              <a:rPr lang="en-US" dirty="0" smtClean="0"/>
              <a:t>1500 (</a:t>
            </a:r>
            <a:r>
              <a:rPr lang="en-US" dirty="0" err="1" smtClean="0"/>
              <a:t>Approximetely</a:t>
            </a:r>
            <a:r>
              <a:rPr lang="en-US" dirty="0" smtClean="0"/>
              <a:t>) outflows per day to the Middle East region and Malaysia.</a:t>
            </a:r>
          </a:p>
          <a:p>
            <a:pPr lvl="1"/>
            <a:r>
              <a:rPr lang="en-US" dirty="0" smtClean="0"/>
              <a:t>Excluding irregular migrants and those going to India.</a:t>
            </a:r>
          </a:p>
          <a:p>
            <a:endParaRPr lang="en-US" dirty="0" smtClean="0"/>
          </a:p>
          <a:p>
            <a:r>
              <a:rPr lang="en-US" dirty="0" smtClean="0"/>
              <a:t>Resulting remittances </a:t>
            </a:r>
          </a:p>
          <a:p>
            <a:pPr lvl="1"/>
            <a:r>
              <a:rPr lang="en-US" dirty="0" smtClean="0"/>
              <a:t>Accounting for more </a:t>
            </a:r>
            <a:r>
              <a:rPr lang="en-US" dirty="0"/>
              <a:t>than 25 percent of </a:t>
            </a:r>
            <a:r>
              <a:rPr lang="en-US" dirty="0" smtClean="0"/>
              <a:t>GDP. </a:t>
            </a:r>
          </a:p>
          <a:p>
            <a:pPr lvl="1"/>
            <a:r>
              <a:rPr lang="en-US" dirty="0" smtClean="0"/>
              <a:t>One in three households receive remittances.</a:t>
            </a:r>
          </a:p>
          <a:p>
            <a:endParaRPr lang="en-US" dirty="0"/>
          </a:p>
        </p:txBody>
      </p:sp>
    </p:spTree>
    <p:extLst>
      <p:ext uri="{BB962C8B-B14F-4D97-AF65-F5344CB8AC3E}">
        <p14:creationId xmlns:p14="http://schemas.microsoft.com/office/powerpoint/2010/main" val="32838996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Most migrant workers are males but female migration is rising.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7</a:t>
            </a:fld>
            <a:endParaRPr lang="en-US"/>
          </a:p>
        </p:txBody>
      </p:sp>
      <p:sp>
        <p:nvSpPr>
          <p:cNvPr id="6" name="TextBox 5"/>
          <p:cNvSpPr txBox="1"/>
          <p:nvPr/>
        </p:nvSpPr>
        <p:spPr>
          <a:xfrm>
            <a:off x="838200" y="6400299"/>
            <a:ext cx="8077200" cy="369332"/>
          </a:xfrm>
          <a:prstGeom prst="rect">
            <a:avLst/>
          </a:prstGeom>
          <a:noFill/>
        </p:spPr>
        <p:txBody>
          <a:bodyPr wrap="square" rtlCol="0">
            <a:spAutoFit/>
          </a:bodyPr>
          <a:lstStyle/>
          <a:p>
            <a:r>
              <a:rPr lang="en-US" dirty="0" smtClean="0"/>
              <a:t>Source: </a:t>
            </a:r>
            <a:r>
              <a:rPr lang="en-US" dirty="0" err="1" smtClean="0"/>
              <a:t>DoFE</a:t>
            </a:r>
            <a:r>
              <a:rPr lang="en-US" dirty="0" smtClean="0"/>
              <a:t>, 2014 </a:t>
            </a:r>
            <a:endParaRPr lang="en-US" dirty="0"/>
          </a:p>
        </p:txBody>
      </p:sp>
      <p:sp>
        <p:nvSpPr>
          <p:cNvPr id="7" name="TextBox 6"/>
          <p:cNvSpPr txBox="1"/>
          <p:nvPr/>
        </p:nvSpPr>
        <p:spPr>
          <a:xfrm>
            <a:off x="838200" y="1447800"/>
            <a:ext cx="5105400" cy="369332"/>
          </a:xfrm>
          <a:prstGeom prst="rect">
            <a:avLst/>
          </a:prstGeom>
          <a:noFill/>
        </p:spPr>
        <p:txBody>
          <a:bodyPr wrap="square" rtlCol="0">
            <a:spAutoFit/>
          </a:bodyPr>
          <a:lstStyle/>
          <a:p>
            <a:r>
              <a:rPr lang="en-US" dirty="0" smtClean="0"/>
              <a:t>Number of labor permits issues, by gender (flows) </a:t>
            </a:r>
            <a:endParaRPr lang="en-US" dirty="0"/>
          </a:p>
        </p:txBody>
      </p:sp>
      <p:graphicFrame>
        <p:nvGraphicFramePr>
          <p:cNvPr id="12" name="Content Placeholder 11"/>
          <p:cNvGraphicFramePr>
            <a:graphicFrameLocks noGrp="1"/>
          </p:cNvGraphicFramePr>
          <p:nvPr>
            <p:ph sz="quarter" idx="1"/>
            <p:extLst>
              <p:ext uri="{D42A27DB-BD31-4B8C-83A1-F6EECF244321}">
                <p14:modId xmlns:p14="http://schemas.microsoft.com/office/powerpoint/2010/main" val="3445972731"/>
              </p:ext>
            </p:extLst>
          </p:nvPr>
        </p:nvGraphicFramePr>
        <p:xfrm>
          <a:off x="304800" y="1817133"/>
          <a:ext cx="8229600" cy="44916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98083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990600"/>
          </a:xfrm>
        </p:spPr>
        <p:txBody>
          <a:bodyPr>
            <a:normAutofit fontScale="90000"/>
          </a:bodyPr>
          <a:lstStyle/>
          <a:p>
            <a:r>
              <a:rPr lang="en-US" dirty="0" smtClean="0"/>
              <a:t>About 40 percent of migrant workers are from southern border districts (green highlights).  </a:t>
            </a:r>
            <a:endParaRPr lang="en-US" dirty="0"/>
          </a:p>
        </p:txBody>
      </p:sp>
      <p:sp>
        <p:nvSpPr>
          <p:cNvPr id="3" name="Slide Number Placeholder 2"/>
          <p:cNvSpPr>
            <a:spLocks noGrp="1"/>
          </p:cNvSpPr>
          <p:nvPr>
            <p:ph type="sldNum" sz="quarter" idx="12"/>
          </p:nvPr>
        </p:nvSpPr>
        <p:spPr/>
        <p:txBody>
          <a:bodyPr/>
          <a:lstStyle/>
          <a:p>
            <a:fld id="{DB91E912-D8C7-4096-9DC8-FD2A8C2ABAE9}" type="slidenum">
              <a:rPr lang="en-US" smtClean="0"/>
              <a:t>8</a:t>
            </a:fld>
            <a:endParaRPr lang="en-US"/>
          </a:p>
        </p:txBody>
      </p:sp>
      <p:pic>
        <p:nvPicPr>
          <p:cNvPr id="5" name="Picture 4"/>
          <p:cNvPicPr>
            <a:picLocks noChangeAspect="1"/>
          </p:cNvPicPr>
          <p:nvPr/>
        </p:nvPicPr>
        <p:blipFill>
          <a:blip r:embed="rId3"/>
          <a:stretch>
            <a:fillRect/>
          </a:stretch>
        </p:blipFill>
        <p:spPr>
          <a:xfrm>
            <a:off x="612648" y="1342390"/>
            <a:ext cx="8226552" cy="4448809"/>
          </a:xfrm>
          <a:prstGeom prst="rect">
            <a:avLst/>
          </a:prstGeom>
        </p:spPr>
      </p:pic>
      <p:sp>
        <p:nvSpPr>
          <p:cNvPr id="6" name="TextBox 5"/>
          <p:cNvSpPr txBox="1"/>
          <p:nvPr/>
        </p:nvSpPr>
        <p:spPr>
          <a:xfrm>
            <a:off x="838200" y="6400299"/>
            <a:ext cx="8077200" cy="369332"/>
          </a:xfrm>
          <a:prstGeom prst="rect">
            <a:avLst/>
          </a:prstGeom>
          <a:noFill/>
        </p:spPr>
        <p:txBody>
          <a:bodyPr wrap="square" rtlCol="0">
            <a:spAutoFit/>
          </a:bodyPr>
          <a:lstStyle/>
          <a:p>
            <a:r>
              <a:rPr lang="en-US" dirty="0" smtClean="0"/>
              <a:t>Source: </a:t>
            </a:r>
            <a:r>
              <a:rPr lang="en-US" dirty="0" err="1" smtClean="0"/>
              <a:t>DoFE</a:t>
            </a:r>
            <a:r>
              <a:rPr lang="en-US" dirty="0" smtClean="0"/>
              <a:t>: 2014 </a:t>
            </a:r>
            <a:endParaRPr lang="en-US" dirty="0"/>
          </a:p>
        </p:txBody>
      </p:sp>
    </p:spTree>
    <p:extLst>
      <p:ext uri="{BB962C8B-B14F-4D97-AF65-F5344CB8AC3E}">
        <p14:creationId xmlns:p14="http://schemas.microsoft.com/office/powerpoint/2010/main" val="4910120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Small number of migrant workers are from the mountain districts (2008/09 - 2013/14).</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7902577"/>
              </p:ext>
            </p:extLst>
          </p:nvPr>
        </p:nvGraphicFramePr>
        <p:xfrm>
          <a:off x="685800" y="1828800"/>
          <a:ext cx="7543800" cy="1854200"/>
        </p:xfrm>
        <a:graphic>
          <a:graphicData uri="http://schemas.openxmlformats.org/drawingml/2006/table">
            <a:tbl>
              <a:tblPr firstRow="1" bandRow="1">
                <a:tableStyleId>{5C22544A-7EE6-4342-B048-85BDC9FD1C3A}</a:tableStyleId>
              </a:tblPr>
              <a:tblGrid>
                <a:gridCol w="2514600"/>
                <a:gridCol w="2514600"/>
                <a:gridCol w="2514600"/>
              </a:tblGrid>
              <a:tr h="370840">
                <a:tc>
                  <a:txBody>
                    <a:bodyPr/>
                    <a:lstStyle/>
                    <a:p>
                      <a:r>
                        <a:rPr lang="en-US" baseline="0" dirty="0" smtClean="0"/>
                        <a:t>Region </a:t>
                      </a:r>
                      <a:endParaRPr lang="en-US" dirty="0"/>
                    </a:p>
                  </a:txBody>
                  <a:tcPr marL="87630" marR="87630"/>
                </a:tc>
                <a:tc>
                  <a:txBody>
                    <a:bodyPr/>
                    <a:lstStyle/>
                    <a:p>
                      <a:r>
                        <a:rPr lang="en-US" dirty="0" smtClean="0"/>
                        <a:t>Total</a:t>
                      </a:r>
                      <a:r>
                        <a:rPr lang="en-US" baseline="0" dirty="0" smtClean="0"/>
                        <a:t> labor migrants </a:t>
                      </a:r>
                      <a:endParaRPr lang="en-US" dirty="0"/>
                    </a:p>
                  </a:txBody>
                  <a:tcPr marL="87630" marR="87630"/>
                </a:tc>
                <a:tc>
                  <a:txBody>
                    <a:bodyPr/>
                    <a:lstStyle/>
                    <a:p>
                      <a:r>
                        <a:rPr lang="en-US" dirty="0" smtClean="0"/>
                        <a:t>Share</a:t>
                      </a:r>
                      <a:r>
                        <a:rPr lang="en-US" baseline="0" dirty="0" smtClean="0"/>
                        <a:t> </a:t>
                      </a:r>
                      <a:endParaRPr lang="en-US" dirty="0"/>
                    </a:p>
                  </a:txBody>
                  <a:tcPr marL="87630" marR="87630"/>
                </a:tc>
              </a:tr>
              <a:tr h="370840">
                <a:tc>
                  <a:txBody>
                    <a:bodyPr/>
                    <a:lstStyle/>
                    <a:p>
                      <a:r>
                        <a:rPr lang="en-US" dirty="0" smtClean="0"/>
                        <a:t>Mountain</a:t>
                      </a:r>
                      <a:endParaRPr lang="en-US" dirty="0"/>
                    </a:p>
                  </a:txBody>
                  <a:tcPr marL="87630" marR="87630"/>
                </a:tc>
                <a:tc>
                  <a:txBody>
                    <a:bodyPr/>
                    <a:lstStyle/>
                    <a:p>
                      <a:r>
                        <a:rPr lang="en-US" dirty="0" smtClean="0"/>
                        <a:t>97,747</a:t>
                      </a:r>
                      <a:endParaRPr lang="en-US" dirty="0"/>
                    </a:p>
                  </a:txBody>
                  <a:tcPr marL="87630" marR="87630"/>
                </a:tc>
                <a:tc>
                  <a:txBody>
                    <a:bodyPr/>
                    <a:lstStyle/>
                    <a:p>
                      <a:r>
                        <a:rPr lang="en-US" dirty="0" smtClean="0"/>
                        <a:t>5.7</a:t>
                      </a:r>
                      <a:endParaRPr lang="en-US" dirty="0"/>
                    </a:p>
                  </a:txBody>
                  <a:tcPr marL="87630" marR="87630"/>
                </a:tc>
              </a:tr>
              <a:tr h="370840">
                <a:tc>
                  <a:txBody>
                    <a:bodyPr/>
                    <a:lstStyle/>
                    <a:p>
                      <a:r>
                        <a:rPr lang="en-US" dirty="0" smtClean="0"/>
                        <a:t>Hill </a:t>
                      </a:r>
                      <a:endParaRPr lang="en-US" dirty="0"/>
                    </a:p>
                  </a:txBody>
                  <a:tcPr marL="87630" marR="87630"/>
                </a:tc>
                <a:tc>
                  <a:txBody>
                    <a:bodyPr/>
                    <a:lstStyle/>
                    <a:p>
                      <a:r>
                        <a:rPr lang="en-US" dirty="0" smtClean="0"/>
                        <a:t>759,573</a:t>
                      </a:r>
                      <a:endParaRPr lang="en-US" dirty="0"/>
                    </a:p>
                  </a:txBody>
                  <a:tcPr marL="87630" marR="87630"/>
                </a:tc>
                <a:tc>
                  <a:txBody>
                    <a:bodyPr/>
                    <a:lstStyle/>
                    <a:p>
                      <a:r>
                        <a:rPr lang="en-US" dirty="0" smtClean="0"/>
                        <a:t>43.9</a:t>
                      </a:r>
                      <a:endParaRPr lang="en-US" dirty="0"/>
                    </a:p>
                  </a:txBody>
                  <a:tcPr marL="87630" marR="87630"/>
                </a:tc>
              </a:tr>
              <a:tr h="370840">
                <a:tc>
                  <a:txBody>
                    <a:bodyPr/>
                    <a:lstStyle/>
                    <a:p>
                      <a:r>
                        <a:rPr lang="en-US" dirty="0" err="1" smtClean="0"/>
                        <a:t>Terai</a:t>
                      </a:r>
                      <a:endParaRPr lang="en-US" dirty="0"/>
                    </a:p>
                  </a:txBody>
                  <a:tcPr marL="87630" marR="87630"/>
                </a:tc>
                <a:tc>
                  <a:txBody>
                    <a:bodyPr/>
                    <a:lstStyle/>
                    <a:p>
                      <a:r>
                        <a:rPr lang="en-US" dirty="0" smtClean="0"/>
                        <a:t>871,932</a:t>
                      </a:r>
                      <a:endParaRPr lang="en-US" dirty="0"/>
                    </a:p>
                  </a:txBody>
                  <a:tcPr marL="87630" marR="87630"/>
                </a:tc>
                <a:tc>
                  <a:txBody>
                    <a:bodyPr/>
                    <a:lstStyle/>
                    <a:p>
                      <a:r>
                        <a:rPr lang="en-US" dirty="0" smtClean="0"/>
                        <a:t>50.4</a:t>
                      </a:r>
                      <a:endParaRPr lang="en-US" dirty="0"/>
                    </a:p>
                  </a:txBody>
                  <a:tcPr marL="87630" marR="87630"/>
                </a:tc>
              </a:tr>
              <a:tr h="370840">
                <a:tc>
                  <a:txBody>
                    <a:bodyPr/>
                    <a:lstStyle/>
                    <a:p>
                      <a:r>
                        <a:rPr lang="en-US" dirty="0" smtClean="0"/>
                        <a:t>Total</a:t>
                      </a:r>
                      <a:r>
                        <a:rPr lang="en-US" baseline="0" dirty="0" smtClean="0"/>
                        <a:t> </a:t>
                      </a:r>
                      <a:endParaRPr lang="en-US" dirty="0"/>
                    </a:p>
                  </a:txBody>
                  <a:tcPr marL="87630" marR="87630"/>
                </a:tc>
                <a:tc>
                  <a:txBody>
                    <a:bodyPr/>
                    <a:lstStyle/>
                    <a:p>
                      <a:r>
                        <a:rPr lang="en-US" dirty="0" smtClean="0"/>
                        <a:t>1,729,252</a:t>
                      </a:r>
                      <a:endParaRPr lang="en-US" dirty="0"/>
                    </a:p>
                  </a:txBody>
                  <a:tcPr marL="87630" marR="87630"/>
                </a:tc>
                <a:tc>
                  <a:txBody>
                    <a:bodyPr/>
                    <a:lstStyle/>
                    <a:p>
                      <a:r>
                        <a:rPr lang="en-US" dirty="0" smtClean="0"/>
                        <a:t>100</a:t>
                      </a:r>
                      <a:endParaRPr lang="en-US" dirty="0"/>
                    </a:p>
                  </a:txBody>
                  <a:tcPr marL="87630" marR="87630"/>
                </a:tc>
              </a:tr>
            </a:tbl>
          </a:graphicData>
        </a:graphic>
      </p:graphicFrame>
      <p:sp>
        <p:nvSpPr>
          <p:cNvPr id="4" name="TextBox 3"/>
          <p:cNvSpPr txBox="1"/>
          <p:nvPr/>
        </p:nvSpPr>
        <p:spPr>
          <a:xfrm>
            <a:off x="527816" y="3991909"/>
            <a:ext cx="8158984" cy="646331"/>
          </a:xfrm>
          <a:prstGeom prst="rect">
            <a:avLst/>
          </a:prstGeom>
          <a:noFill/>
        </p:spPr>
        <p:txBody>
          <a:bodyPr wrap="square" rtlCol="0">
            <a:spAutoFit/>
          </a:bodyPr>
          <a:lstStyle/>
          <a:p>
            <a:r>
              <a:rPr lang="en-US" dirty="0" smtClean="0"/>
              <a:t>Source : </a:t>
            </a:r>
            <a:r>
              <a:rPr lang="en-US" dirty="0" err="1" smtClean="0"/>
              <a:t>DoFe</a:t>
            </a:r>
            <a:r>
              <a:rPr lang="en-US" dirty="0" smtClean="0"/>
              <a:t> 2013/14</a:t>
            </a:r>
            <a:endParaRPr lang="en-US" dirty="0"/>
          </a:p>
          <a:p>
            <a:endParaRPr lang="en-US" dirty="0"/>
          </a:p>
        </p:txBody>
      </p:sp>
    </p:spTree>
    <p:extLst>
      <p:ext uri="{BB962C8B-B14F-4D97-AF65-F5344CB8AC3E}">
        <p14:creationId xmlns:p14="http://schemas.microsoft.com/office/powerpoint/2010/main" val="360452544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2955</TotalTime>
  <Words>1190</Words>
  <Application>Microsoft Macintosh PowerPoint</Application>
  <PresentationFormat>On-screen Show (4:3)</PresentationFormat>
  <Paragraphs>191</Paragraphs>
  <Slides>25</Slides>
  <Notes>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Origin</vt:lpstr>
      <vt:lpstr>Migrant Cost Survey: Nepal </vt:lpstr>
      <vt:lpstr>Outline  </vt:lpstr>
      <vt:lpstr>Migration Framework</vt:lpstr>
      <vt:lpstr>Foreign Employment Policy 2012  </vt:lpstr>
      <vt:lpstr>Foreign Employment Act 2007</vt:lpstr>
      <vt:lpstr>Labor migration – mainly low-skilled labor</vt:lpstr>
      <vt:lpstr>Most migrant workers are males but female migration is rising. </vt:lpstr>
      <vt:lpstr>About 40 percent of migrant workers are from southern border districts (green highlights).  </vt:lpstr>
      <vt:lpstr>Small number of migrant workers are from the mountain districts (2008/09 - 2013/14).</vt:lpstr>
      <vt:lpstr>PowerPoint Presentation</vt:lpstr>
      <vt:lpstr>The number of workers leaving for Qatar increased in recent years.</vt:lpstr>
      <vt:lpstr>PowerPoint Presentation</vt:lpstr>
      <vt:lpstr>Recruitment agencies </vt:lpstr>
      <vt:lpstr>PowerPoint Presentation</vt:lpstr>
      <vt:lpstr>PowerPoint Presentation</vt:lpstr>
      <vt:lpstr>Sampling framework to survey returnees from Qatar Implementation by step</vt:lpstr>
      <vt:lpstr>Sampling framework to survey returnees from Qatar</vt:lpstr>
      <vt:lpstr>Sampling </vt:lpstr>
      <vt:lpstr>Conducting surveys </vt:lpstr>
      <vt:lpstr>Success rates were … </vt:lpstr>
      <vt:lpstr>Challenges </vt:lpstr>
      <vt:lpstr>Lesson Learned</vt:lpstr>
      <vt:lpstr>PowerPoint Presentation</vt:lpstr>
      <vt:lpstr>Annual outflows of Nepalese workers – steadily rising at about 20 percent a year over the past two decades (average, excluding those to India)</vt:lpstr>
      <vt:lpstr>Outline  </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Economies with Aging Population: In-Migration or Out-FDI?</dc:title>
  <dc:creator>Soonhwa Yi</dc:creator>
  <cp:lastModifiedBy>Dr.Ganesh Gurung</cp:lastModifiedBy>
  <cp:revision>72</cp:revision>
  <dcterms:created xsi:type="dcterms:W3CDTF">2014-05-21T06:14:14Z</dcterms:created>
  <dcterms:modified xsi:type="dcterms:W3CDTF">2015-11-16T18:39:41Z</dcterms:modified>
</cp:coreProperties>
</file>