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57" d="100"/>
          <a:sy n="57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452283"/>
            <a:ext cx="6815669" cy="1934382"/>
          </a:xfrm>
        </p:spPr>
        <p:txBody>
          <a:bodyPr/>
          <a:lstStyle/>
          <a:p>
            <a:r>
              <a:rPr lang="en-US" sz="3200" dirty="0" smtClean="0"/>
              <a:t>Sampling frameworks for survey returnees from Saudi Arabia: Ethiopia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Adamnesh</a:t>
            </a:r>
            <a:r>
              <a:rPr lang="en-US" sz="2800" dirty="0" smtClean="0"/>
              <a:t> </a:t>
            </a:r>
            <a:r>
              <a:rPr lang="en-US" sz="2800" dirty="0" err="1" smtClean="0"/>
              <a:t>Atnafu</a:t>
            </a:r>
            <a:r>
              <a:rPr lang="en-US" sz="2800" dirty="0" smtClean="0"/>
              <a:t> (PhD)</a:t>
            </a:r>
          </a:p>
          <a:p>
            <a:r>
              <a:rPr lang="en-US" sz="2800" dirty="0" smtClean="0"/>
              <a:t>Addis Ababa University</a:t>
            </a:r>
            <a:endParaRPr lang="en-US" sz="2800" dirty="0"/>
          </a:p>
        </p:txBody>
      </p:sp>
      <p:pic>
        <p:nvPicPr>
          <p:cNvPr id="4" name="Picture 3" descr="C:\Users\wb76454\Documents\KP\Logo\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07" y="1584756"/>
            <a:ext cx="154305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69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Country context cont’d </a:t>
            </a:r>
            <a:br>
              <a:rPr lang="en-US" dirty="0"/>
            </a:br>
            <a:r>
              <a:rPr lang="en-US" dirty="0" smtClean="0"/>
              <a:t>Proclamation </a:t>
            </a:r>
            <a:r>
              <a:rPr lang="en-US" dirty="0"/>
              <a:t>No. 632/2009 J</a:t>
            </a:r>
            <a:r>
              <a:rPr lang="en-US" dirty="0" smtClean="0"/>
              <a:t>anuary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Demands the PEAs to protect the rights of citizens</a:t>
            </a:r>
          </a:p>
          <a:p>
            <a:r>
              <a:rPr lang="en-US" dirty="0" smtClean="0"/>
              <a:t>Minimum wage for migrant workers at 180 USD</a:t>
            </a:r>
          </a:p>
          <a:p>
            <a:r>
              <a:rPr lang="en-US" dirty="0" smtClean="0"/>
              <a:t>Not sign a contract with workers younger than 18 years of age</a:t>
            </a:r>
          </a:p>
          <a:p>
            <a:r>
              <a:rPr lang="en-US" dirty="0" smtClean="0"/>
              <a:t>Change the contract without the knowledge of the MOLSA</a:t>
            </a:r>
          </a:p>
          <a:p>
            <a:r>
              <a:rPr lang="en-US" dirty="0"/>
              <a:t>As of 23 August 2013, the </a:t>
            </a:r>
            <a:r>
              <a:rPr lang="en-US" dirty="0" smtClean="0"/>
              <a:t>no. of </a:t>
            </a:r>
            <a:r>
              <a:rPr lang="en-US" dirty="0"/>
              <a:t>PEAs </a:t>
            </a:r>
            <a:r>
              <a:rPr lang="en-US" dirty="0" smtClean="0"/>
              <a:t>is 406</a:t>
            </a:r>
            <a:r>
              <a:rPr lang="en-US" dirty="0"/>
              <a:t>. Most of these PEAs have also branch offices in different towns </a:t>
            </a:r>
            <a:r>
              <a:rPr lang="en-US" dirty="0" smtClean="0"/>
              <a:t>Currently</a:t>
            </a:r>
            <a:r>
              <a:rPr lang="en-US" dirty="0"/>
              <a:t>, most PEAs send workers to Saudi Arabia. 71</a:t>
            </a:r>
            <a:r>
              <a:rPr lang="en-GB" dirty="0"/>
              <a:t> </a:t>
            </a:r>
            <a:r>
              <a:rPr lang="en-US" dirty="0"/>
              <a:t> PEAs </a:t>
            </a:r>
            <a:r>
              <a:rPr lang="en-US" dirty="0" smtClean="0"/>
              <a:t>to </a:t>
            </a:r>
            <a:r>
              <a:rPr lang="en-US" dirty="0"/>
              <a:t>both </a:t>
            </a:r>
            <a:r>
              <a:rPr lang="en-US" dirty="0" smtClean="0"/>
              <a:t>KSA and </a:t>
            </a:r>
            <a:r>
              <a:rPr lang="en-US" dirty="0"/>
              <a:t>Kuwait, while 253 PEAs only </a:t>
            </a:r>
            <a:r>
              <a:rPr lang="en-US" dirty="0" smtClean="0"/>
              <a:t>to KSA </a:t>
            </a:r>
            <a:r>
              <a:rPr lang="en-GB" dirty="0"/>
              <a:t> 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Country context cont’d</a:t>
            </a:r>
            <a:br>
              <a:rPr lang="en-US" dirty="0" smtClean="0"/>
            </a:br>
            <a:r>
              <a:rPr lang="en-US" dirty="0" smtClean="0"/>
              <a:t>Regular vs irregular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Reasons for choosing irregular migration: distorted information on the costs of legal way, advice from smugglers and traffickers, long and </a:t>
            </a:r>
            <a:r>
              <a:rPr lang="en-US" dirty="0" smtClean="0"/>
              <a:t>bureaucratic processes </a:t>
            </a:r>
            <a:r>
              <a:rPr lang="en-US" dirty="0" smtClean="0"/>
              <a:t>of the legal route, charging of unlawful fees by PEAs </a:t>
            </a:r>
          </a:p>
          <a:p>
            <a:r>
              <a:rPr lang="en-US" dirty="0" smtClean="0"/>
              <a:t>Cost: irregular migration costs much more than </a:t>
            </a:r>
            <a:r>
              <a:rPr lang="en-US" dirty="0" smtClean="0"/>
              <a:t>regular </a:t>
            </a:r>
            <a:r>
              <a:rPr lang="en-US" dirty="0" smtClean="0"/>
              <a:t>migration</a:t>
            </a:r>
          </a:p>
          <a:p>
            <a:r>
              <a:rPr lang="en-US" dirty="0" smtClean="0"/>
              <a:t>Benefits: irregular migration has more benefit in terms of freedom, more wage, and unbound by contracts, better treatment by employers</a:t>
            </a:r>
          </a:p>
          <a:p>
            <a:r>
              <a:rPr lang="en-US" dirty="0" smtClean="0"/>
              <a:t>Migrants still want to migrate to the same destination as the </a:t>
            </a:r>
            <a:r>
              <a:rPr lang="en-US" dirty="0" smtClean="0"/>
              <a:t>opportunity </a:t>
            </a:r>
            <a:r>
              <a:rPr lang="en-US" dirty="0" smtClean="0"/>
              <a:t>materializes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9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Surveying and Sampling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team of 6 research assistants and a supervisor conducted the survey using the CAPI system.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properly coordinate the survey process and facilitate support among research team, all members were at each survey area at once. </a:t>
            </a:r>
            <a:endParaRPr lang="en-US" dirty="0" smtClean="0"/>
          </a:p>
          <a:p>
            <a:r>
              <a:rPr lang="en-US" dirty="0"/>
              <a:t>Research assistants were selected based on merits of </a:t>
            </a:r>
            <a:r>
              <a:rPr lang="en-US" dirty="0" smtClean="0"/>
              <a:t>education/experience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209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Surveying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selection was based on previous work experience and regional affiliation to ensure language and cultural exposure of the regions. </a:t>
            </a:r>
          </a:p>
          <a:p>
            <a:r>
              <a:rPr lang="en-US" dirty="0" smtClean="0"/>
              <a:t>All </a:t>
            </a:r>
            <a:r>
              <a:rPr lang="en-US" dirty="0"/>
              <a:t>have a minimum of first degree and adequate experience in surveys using the CAPI system. </a:t>
            </a:r>
            <a:endParaRPr lang="en-US" dirty="0" smtClean="0"/>
          </a:p>
          <a:p>
            <a:r>
              <a:rPr lang="en-US" dirty="0" smtClean="0"/>
              <a:t>Research assistants received training on the CAPI system and </a:t>
            </a:r>
            <a:r>
              <a:rPr lang="en-US" dirty="0" smtClean="0"/>
              <a:t>discussions </a:t>
            </a:r>
            <a:r>
              <a:rPr lang="en-US" dirty="0" smtClean="0"/>
              <a:t>on the details of the questionnaire to have the same understanding of the tool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3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commonly </a:t>
            </a:r>
            <a:r>
              <a:rPr lang="en-US" dirty="0"/>
              <a:t>used sampling frames </a:t>
            </a:r>
            <a:r>
              <a:rPr lang="en-US" dirty="0" smtClean="0"/>
              <a:t>for migration surveys </a:t>
            </a:r>
            <a:r>
              <a:rPr lang="en-US" dirty="0"/>
              <a:t>are stock of </a:t>
            </a:r>
            <a:r>
              <a:rPr lang="en-US" dirty="0" smtClean="0"/>
              <a:t>migrants, </a:t>
            </a:r>
            <a:r>
              <a:rPr lang="en-US" dirty="0"/>
              <a:t>population </a:t>
            </a:r>
            <a:r>
              <a:rPr lang="en-US" dirty="0" smtClean="0"/>
              <a:t>census/registers</a:t>
            </a:r>
            <a:r>
              <a:rPr lang="en-US" dirty="0"/>
              <a:t>; and flows of </a:t>
            </a:r>
            <a:r>
              <a:rPr lang="en-US" dirty="0" smtClean="0"/>
              <a:t>migrants/border </a:t>
            </a:r>
            <a:r>
              <a:rPr lang="en-US" dirty="0"/>
              <a:t>statistics. </a:t>
            </a:r>
            <a:endParaRPr lang="en-US" dirty="0" smtClean="0"/>
          </a:p>
          <a:p>
            <a:r>
              <a:rPr lang="en-US" dirty="0" smtClean="0"/>
              <a:t>Ethiopian </a:t>
            </a:r>
            <a:r>
              <a:rPr lang="en-US" dirty="0"/>
              <a:t>returnees from KSA as arrived at Bole International Airport are considered in proposing the sampling </a:t>
            </a:r>
            <a:r>
              <a:rPr lang="en-US" dirty="0" smtClean="0"/>
              <a:t>design - border statistics. </a:t>
            </a:r>
          </a:p>
          <a:p>
            <a:r>
              <a:rPr lang="en-US" dirty="0" smtClean="0"/>
              <a:t>It </a:t>
            </a:r>
            <a:r>
              <a:rPr lang="en-US" dirty="0"/>
              <a:t>permits drawing a sample of areas where returnees are concentrated, making the survey less costly while maintaining representativeness. </a:t>
            </a:r>
          </a:p>
        </p:txBody>
      </p:sp>
    </p:spTree>
    <p:extLst>
      <p:ext uri="{BB962C8B-B14F-4D97-AF65-F5344CB8AC3E}">
        <p14:creationId xmlns:p14="http://schemas.microsoft.com/office/powerpoint/2010/main" val="122824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frame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</a:t>
            </a:r>
            <a:r>
              <a:rPr lang="en-GB" dirty="0" smtClean="0"/>
              <a:t>ther </a:t>
            </a:r>
            <a:r>
              <a:rPr lang="en-GB" dirty="0"/>
              <a:t>similar studies </a:t>
            </a:r>
            <a:r>
              <a:rPr lang="en-GB" dirty="0" smtClean="0"/>
              <a:t>conducted -  Collect </a:t>
            </a:r>
            <a:r>
              <a:rPr lang="en-GB" dirty="0"/>
              <a:t>contact information from returnees </a:t>
            </a:r>
            <a:r>
              <a:rPr lang="en-GB" dirty="0" smtClean="0"/>
              <a:t>upon </a:t>
            </a:r>
            <a:r>
              <a:rPr lang="en-GB" dirty="0"/>
              <a:t>their arrival at the airports </a:t>
            </a:r>
            <a:r>
              <a:rPr lang="en-GB" dirty="0" smtClean="0"/>
              <a:t>and the </a:t>
            </a:r>
            <a:r>
              <a:rPr lang="en-GB" dirty="0"/>
              <a:t>other possible way is to undertake the full interview at the airport upon </a:t>
            </a:r>
            <a:r>
              <a:rPr lang="en-GB" dirty="0" smtClean="0"/>
              <a:t>return. </a:t>
            </a:r>
            <a:endParaRPr lang="en-US" b="1" dirty="0"/>
          </a:p>
          <a:p>
            <a:r>
              <a:rPr lang="en-GB" dirty="0"/>
              <a:t>In this particular case of Ethiopian returnees, the challenge is </a:t>
            </a:r>
            <a:r>
              <a:rPr lang="en-GB" dirty="0" smtClean="0"/>
              <a:t>that they </a:t>
            </a:r>
            <a:r>
              <a:rPr lang="en-GB" dirty="0"/>
              <a:t>have already been dispersed to their respective areas of origin </a:t>
            </a:r>
            <a:r>
              <a:rPr lang="en-GB" dirty="0" smtClean="0"/>
              <a:t>and difficult to locate them; </a:t>
            </a:r>
            <a:r>
              <a:rPr lang="en-GB" dirty="0"/>
              <a:t>this makes it impracticable to use either of the above methods as used by the other </a:t>
            </a:r>
            <a:r>
              <a:rPr lang="en-GB" dirty="0" smtClean="0"/>
              <a:t>countries</a:t>
            </a:r>
            <a:r>
              <a:rPr lang="en-GB" dirty="0"/>
              <a:t> </a:t>
            </a:r>
            <a:r>
              <a:rPr lang="en-GB" dirty="0" smtClean="0"/>
              <a:t>– yet they left contact addresses at the offices</a:t>
            </a:r>
          </a:p>
        </p:txBody>
      </p:sp>
    </p:spTree>
    <p:extLst>
      <p:ext uri="{BB962C8B-B14F-4D97-AF65-F5344CB8AC3E}">
        <p14:creationId xmlns:p14="http://schemas.microsoft.com/office/powerpoint/2010/main" val="1517202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</a:t>
            </a:r>
            <a:r>
              <a:rPr lang="en-US" dirty="0" smtClean="0"/>
              <a:t>frame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</a:t>
            </a:r>
            <a:r>
              <a:rPr lang="en-US" dirty="0" smtClean="0"/>
              <a:t>ven </a:t>
            </a:r>
            <a:r>
              <a:rPr lang="en-US" dirty="0"/>
              <a:t>though the number is known on the basis of those who have arrived through Bole International </a:t>
            </a:r>
            <a:r>
              <a:rPr lang="en-US" dirty="0" smtClean="0"/>
              <a:t>Airport - no </a:t>
            </a:r>
            <a:r>
              <a:rPr lang="en-US" dirty="0"/>
              <a:t>statistical record of </a:t>
            </a:r>
            <a:r>
              <a:rPr lang="en-US" dirty="0" smtClean="0"/>
              <a:t>the  updated </a:t>
            </a:r>
            <a:r>
              <a:rPr lang="en-US" dirty="0"/>
              <a:t>number </a:t>
            </a:r>
            <a:endParaRPr lang="en-US" dirty="0" smtClean="0"/>
          </a:p>
          <a:p>
            <a:r>
              <a:rPr lang="en-US" dirty="0" smtClean="0"/>
              <a:t>Contact </a:t>
            </a:r>
            <a:r>
              <a:rPr lang="en-US" dirty="0"/>
              <a:t>addresses of most - not all - </a:t>
            </a:r>
            <a:r>
              <a:rPr lang="en-US" dirty="0" smtClean="0"/>
              <a:t>is </a:t>
            </a:r>
            <a:r>
              <a:rPr lang="en-US" dirty="0"/>
              <a:t>available in the regional and zonal </a:t>
            </a:r>
            <a:r>
              <a:rPr lang="en-US" dirty="0" smtClean="0"/>
              <a:t>offices – can this be employed </a:t>
            </a:r>
            <a:r>
              <a:rPr lang="en-US" dirty="0"/>
              <a:t>as a sampling </a:t>
            </a:r>
            <a:r>
              <a:rPr lang="en-US" dirty="0" smtClean="0"/>
              <a:t>frame? 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nterviewers were able </a:t>
            </a:r>
            <a:r>
              <a:rPr lang="en-US" dirty="0"/>
              <a:t>to call people on the phone in terms of randomized selection. Yet, when the non-response is substantially high, interviewers were obliged to call for substitutes of the randomly selected participants. </a:t>
            </a:r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in such cases, the final sample of respondents is considered as a non-probability sample </a:t>
            </a:r>
          </a:p>
        </p:txBody>
      </p:sp>
    </p:spTree>
    <p:extLst>
      <p:ext uri="{BB962C8B-B14F-4D97-AF65-F5344CB8AC3E}">
        <p14:creationId xmlns:p14="http://schemas.microsoft.com/office/powerpoint/2010/main" val="40707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frame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In the absence of a reliable sampling framework, it is suggested that purposive sampling be applied according to returnee’s region of origin. </a:t>
            </a:r>
            <a:endParaRPr lang="en-US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survey was therefore undertaken in returnee communities of three regions and the city administration of Addis Ababa where substantial number of returnees are reported according to IOM (2014) </a:t>
            </a:r>
            <a:r>
              <a:rPr lang="en-US" sz="2600" dirty="0" smtClean="0"/>
              <a:t>data – Amhara, </a:t>
            </a:r>
            <a:r>
              <a:rPr lang="en-US" sz="2600" dirty="0" err="1" smtClean="0"/>
              <a:t>oromiya</a:t>
            </a:r>
            <a:r>
              <a:rPr lang="en-US" sz="2600" dirty="0" smtClean="0"/>
              <a:t> and Tigray.</a:t>
            </a:r>
          </a:p>
          <a:p>
            <a:r>
              <a:rPr lang="en-US" sz="2600" dirty="0" smtClean="0"/>
              <a:t>Due </a:t>
            </a:r>
            <a:r>
              <a:rPr lang="en-US" sz="2600" dirty="0"/>
              <a:t>to financial and time limitations, returnees from </a:t>
            </a:r>
            <a:r>
              <a:rPr lang="en-US" sz="2600" dirty="0" smtClean="0"/>
              <a:t>other </a:t>
            </a:r>
            <a:r>
              <a:rPr lang="en-US" sz="2600" dirty="0"/>
              <a:t>regions are not </a:t>
            </a:r>
            <a:r>
              <a:rPr lang="en-US" sz="2600" dirty="0" smtClean="0"/>
              <a:t>part of the </a:t>
            </a:r>
            <a:r>
              <a:rPr lang="en-US" sz="2600" dirty="0"/>
              <a:t>study.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36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criteria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data- collection was carried out in Ethiopia in three regions namely Amhara, </a:t>
            </a:r>
            <a:r>
              <a:rPr lang="en-US" dirty="0" err="1"/>
              <a:t>Oromiya</a:t>
            </a:r>
            <a:r>
              <a:rPr lang="en-US" dirty="0"/>
              <a:t>, Tigray, and the Addis </a:t>
            </a:r>
            <a:r>
              <a:rPr lang="en-US" dirty="0" smtClean="0"/>
              <a:t>Ababa. </a:t>
            </a:r>
            <a:r>
              <a:rPr lang="en-US" dirty="0"/>
              <a:t>These </a:t>
            </a:r>
            <a:r>
              <a:rPr lang="en-US" dirty="0" smtClean="0"/>
              <a:t>are </a:t>
            </a:r>
            <a:r>
              <a:rPr lang="en-US" dirty="0"/>
              <a:t>selected </a:t>
            </a:r>
            <a:r>
              <a:rPr lang="en-US" dirty="0" smtClean="0"/>
              <a:t>because </a:t>
            </a:r>
            <a:r>
              <a:rPr lang="en-US" dirty="0"/>
              <a:t>highest number of migrants originated from these areas. </a:t>
            </a:r>
            <a:endParaRPr lang="en-US" dirty="0" smtClean="0"/>
          </a:p>
          <a:p>
            <a:r>
              <a:rPr lang="en-US" dirty="0" smtClean="0"/>
              <a:t>Tracking </a:t>
            </a:r>
            <a:r>
              <a:rPr lang="en-US" dirty="0"/>
              <a:t>participants based on areas of concentration is a feasible </a:t>
            </a:r>
            <a:r>
              <a:rPr lang="en-US" dirty="0" smtClean="0"/>
              <a:t>approach, </a:t>
            </a:r>
            <a:r>
              <a:rPr lang="en-US" dirty="0"/>
              <a:t>which increases the possibility of obtaining higher response rate. </a:t>
            </a:r>
            <a:endParaRPr lang="en-US" dirty="0" smtClean="0"/>
          </a:p>
          <a:p>
            <a:r>
              <a:rPr lang="en-US" dirty="0"/>
              <a:t>The subjects of the study are Ethiopian returnees who have migrated to Saudi Arabia in the past 3-4 years. </a:t>
            </a:r>
          </a:p>
        </p:txBody>
      </p:sp>
    </p:spTree>
    <p:extLst>
      <p:ext uri="{BB962C8B-B14F-4D97-AF65-F5344CB8AC3E}">
        <p14:creationId xmlns:p14="http://schemas.microsoft.com/office/powerpoint/2010/main" val="1064025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</a:t>
            </a:r>
            <a:r>
              <a:rPr lang="en-US" dirty="0" smtClean="0"/>
              <a:t>articipants </a:t>
            </a:r>
            <a:r>
              <a:rPr lang="en-US" dirty="0"/>
              <a:t>were </a:t>
            </a:r>
            <a:r>
              <a:rPr lang="en-US" dirty="0" smtClean="0"/>
              <a:t>contacted </a:t>
            </a:r>
            <a:r>
              <a:rPr lang="en-US" dirty="0"/>
              <a:t>through </a:t>
            </a:r>
            <a:r>
              <a:rPr lang="en-US" dirty="0" smtClean="0"/>
              <a:t>phone, through </a:t>
            </a:r>
            <a:r>
              <a:rPr lang="en-US" dirty="0"/>
              <a:t>families, friends, and acquaintances </a:t>
            </a:r>
            <a:r>
              <a:rPr lang="en-US" dirty="0" smtClean="0"/>
              <a:t>using </a:t>
            </a:r>
            <a:r>
              <a:rPr lang="en-US" dirty="0"/>
              <a:t>the snowball </a:t>
            </a:r>
            <a:r>
              <a:rPr lang="en-US" dirty="0" smtClean="0"/>
              <a:t>method. </a:t>
            </a:r>
            <a:r>
              <a:rPr lang="en-US" dirty="0"/>
              <a:t>Quota method was also applied according to returnee’s age, sex, educational level and other differentiating </a:t>
            </a:r>
            <a:r>
              <a:rPr lang="en-US" dirty="0" smtClean="0"/>
              <a:t>factors. </a:t>
            </a:r>
          </a:p>
          <a:p>
            <a:r>
              <a:rPr lang="en-US" dirty="0" smtClean="0"/>
              <a:t>The </a:t>
            </a:r>
            <a:r>
              <a:rPr lang="en-US" dirty="0"/>
              <a:t>actual ratio of males and females who were part of the research was 40% male and 60% females. </a:t>
            </a:r>
            <a:r>
              <a:rPr lang="en-US" dirty="0" smtClean="0"/>
              <a:t>The team </a:t>
            </a:r>
            <a:r>
              <a:rPr lang="en-US" dirty="0"/>
              <a:t>has attempted to contact respondents as per IOM’s sex proportion, however, </a:t>
            </a:r>
            <a:r>
              <a:rPr lang="en-US" dirty="0" smtClean="0"/>
              <a:t>significant </a:t>
            </a:r>
            <a:r>
              <a:rPr lang="en-US" dirty="0"/>
              <a:t>number of males were out of </a:t>
            </a:r>
            <a:r>
              <a:rPr lang="en-US" dirty="0" smtClean="0"/>
              <a:t>reach, </a:t>
            </a:r>
            <a:r>
              <a:rPr lang="en-US" dirty="0"/>
              <a:t>few stated that they are no longer in their respective areas.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shows the instance of re-migration within the country or even abroad.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3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Country context of low-skilled labor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 the past two decades </a:t>
            </a:r>
            <a:r>
              <a:rPr lang="en-US" dirty="0" smtClean="0"/>
              <a:t>significant </a:t>
            </a:r>
            <a:r>
              <a:rPr lang="en-US" dirty="0"/>
              <a:t>growth in international flows of </a:t>
            </a:r>
            <a:r>
              <a:rPr lang="en-US" dirty="0" err="1"/>
              <a:t>labour</a:t>
            </a:r>
            <a:r>
              <a:rPr lang="en-US" dirty="0"/>
              <a:t> from Ethiopia, mostly of low skilled persons. </a:t>
            </a:r>
            <a:endParaRPr lang="en-US" dirty="0" smtClean="0"/>
          </a:p>
          <a:p>
            <a:r>
              <a:rPr lang="en-US" dirty="0"/>
              <a:t>Unfortunately, the growth in </a:t>
            </a:r>
            <a:r>
              <a:rPr lang="en-US" dirty="0" err="1"/>
              <a:t>labour</a:t>
            </a:r>
            <a:r>
              <a:rPr lang="en-US" dirty="0"/>
              <a:t> demand has not resulted in an improvement of the conditions of Ethiopian migrant </a:t>
            </a:r>
            <a:r>
              <a:rPr lang="en-US" dirty="0" smtClean="0"/>
              <a:t>workers - Restrictive </a:t>
            </a:r>
            <a:r>
              <a:rPr lang="en-US" dirty="0"/>
              <a:t>immigration policies, commercialization of migration processes, increasing trafficking and smuggling of migrants have all increased </a:t>
            </a:r>
            <a:r>
              <a:rPr lang="en-US" dirty="0" smtClean="0"/>
              <a:t>significantly. </a:t>
            </a:r>
          </a:p>
          <a:p>
            <a:r>
              <a:rPr lang="en-US" dirty="0" smtClean="0"/>
              <a:t>There </a:t>
            </a:r>
            <a:r>
              <a:rPr lang="en-US" dirty="0"/>
              <a:t>has been serious </a:t>
            </a:r>
            <a:r>
              <a:rPr lang="en-US" dirty="0" err="1" smtClean="0"/>
              <a:t>infringment</a:t>
            </a:r>
            <a:r>
              <a:rPr lang="en-US" dirty="0" smtClean="0"/>
              <a:t> of </a:t>
            </a:r>
            <a:r>
              <a:rPr lang="en-US" dirty="0"/>
              <a:t>rights of </a:t>
            </a:r>
            <a:r>
              <a:rPr lang="en-US" dirty="0" smtClean="0"/>
              <a:t>migrants in </a:t>
            </a:r>
            <a:r>
              <a:rPr lang="en-US" dirty="0"/>
              <a:t>the process</a:t>
            </a:r>
            <a:r>
              <a:rPr lang="en-GB" dirty="0"/>
              <a:t> </a:t>
            </a:r>
            <a:r>
              <a:rPr lang="en-US" dirty="0" smtClean="0"/>
              <a:t>.</a:t>
            </a:r>
            <a:r>
              <a:rPr lang="en-GB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95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According </a:t>
            </a:r>
            <a:r>
              <a:rPr lang="en-US" dirty="0"/>
              <a:t>to </a:t>
            </a:r>
            <a:r>
              <a:rPr lang="en-US" dirty="0" smtClean="0"/>
              <a:t>IOM’s  registry</a:t>
            </a:r>
            <a:r>
              <a:rPr lang="en-US" dirty="0"/>
              <a:t>, as of 24 March 2014, the number of Ethiopian returnees from Saudi Arabia was estimated to be approximately 163,018, </a:t>
            </a:r>
            <a:r>
              <a:rPr lang="en-US" dirty="0" smtClean="0"/>
              <a:t>- 62</a:t>
            </a:r>
            <a:r>
              <a:rPr lang="en-US" dirty="0"/>
              <a:t>% </a:t>
            </a:r>
            <a:r>
              <a:rPr lang="en-US" dirty="0" smtClean="0"/>
              <a:t>males </a:t>
            </a:r>
            <a:r>
              <a:rPr lang="en-US" dirty="0"/>
              <a:t>while 33% and 5% are females and </a:t>
            </a:r>
            <a:r>
              <a:rPr lang="en-US" dirty="0" smtClean="0"/>
              <a:t>children. 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highest number of returnees is from Amhara region, followed by Oromia and Tigray </a:t>
            </a:r>
            <a:r>
              <a:rPr lang="en-US" dirty="0" smtClean="0"/>
              <a:t>compared </a:t>
            </a:r>
            <a:r>
              <a:rPr lang="en-US" dirty="0"/>
              <a:t>to the rest of the regions. </a:t>
            </a:r>
            <a:endParaRPr lang="en-US" dirty="0" smtClean="0"/>
          </a:p>
          <a:p>
            <a:r>
              <a:rPr lang="en-US" dirty="0" smtClean="0"/>
              <a:t>Yet</a:t>
            </a:r>
            <a:r>
              <a:rPr lang="en-US" dirty="0"/>
              <a:t>, the number provided by this registry includes only those people registered to have arrived at Bole International Airport; this does not guarantee if they are still in the country in the absence of a follow up strategy.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16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size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per an official at the MOLSA, they are scattered within the country where there is no systematic way of recording migratory movements. </a:t>
            </a:r>
          </a:p>
          <a:p>
            <a:r>
              <a:rPr lang="en-US" dirty="0" smtClean="0"/>
              <a:t>Possibility of re-migration </a:t>
            </a:r>
            <a:r>
              <a:rPr lang="en-US" dirty="0"/>
              <a:t>either internally or internationally, as there is no system of knowing who have re-migrated and who have stayed.  </a:t>
            </a:r>
            <a:endParaRPr lang="en-US" dirty="0" smtClean="0"/>
          </a:p>
          <a:p>
            <a:r>
              <a:rPr lang="en-US" dirty="0" smtClean="0"/>
              <a:t>Number of Ethiopian </a:t>
            </a:r>
            <a:r>
              <a:rPr lang="en-US" dirty="0"/>
              <a:t>returnees currently residing in the regions is not known as there is no comprehensive and updated statistical data recorded. </a:t>
            </a:r>
            <a:r>
              <a:rPr lang="en-US" dirty="0" smtClean="0"/>
              <a:t>Thus, </a:t>
            </a:r>
            <a:r>
              <a:rPr lang="en-US" dirty="0"/>
              <a:t>probability random sampling remains difficult to apply.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18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size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highest sample size for reliability of 5% error tolerated and 95% confidence level (percent in population assumed to be 50%) is 383 for population size more than 100,000 while it is 384 where it is estimated to be 500,000 or more (Hill, Roth &amp; </a:t>
            </a:r>
            <a:r>
              <a:rPr lang="en-US" dirty="0" err="1"/>
              <a:t>Arkin</a:t>
            </a:r>
            <a:r>
              <a:rPr lang="en-US" dirty="0"/>
              <a:t>, 1962).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researcher </a:t>
            </a:r>
            <a:r>
              <a:rPr lang="en-US" dirty="0" smtClean="0"/>
              <a:t>preferred </a:t>
            </a:r>
            <a:r>
              <a:rPr lang="en-US" dirty="0"/>
              <a:t>to take sample size 384 to ensure reliability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have collected data from 400 to leave space for missing and unfit responses.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32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learnt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CAPI </a:t>
            </a:r>
            <a:r>
              <a:rPr lang="en-US" dirty="0" smtClean="0"/>
              <a:t>advantages - its </a:t>
            </a:r>
            <a:r>
              <a:rPr lang="en-US" dirty="0"/>
              <a:t>effect on interview duration, </a:t>
            </a:r>
            <a:r>
              <a:rPr lang="en-US" dirty="0" smtClean="0"/>
              <a:t>allowed </a:t>
            </a:r>
            <a:r>
              <a:rPr lang="en-US" dirty="0"/>
              <a:t>the supervisor to closely monitor the survey and provide immediate feedback to </a:t>
            </a:r>
            <a:r>
              <a:rPr lang="en-US" dirty="0" smtClean="0"/>
              <a:t>interviewers.</a:t>
            </a:r>
          </a:p>
          <a:p>
            <a:r>
              <a:rPr lang="en-US" dirty="0" smtClean="0"/>
              <a:t>Willingness of migrants to take part in the study. The </a:t>
            </a:r>
            <a:r>
              <a:rPr lang="en-US" dirty="0"/>
              <a:t>surveys </a:t>
            </a:r>
            <a:r>
              <a:rPr lang="en-US" dirty="0" smtClean="0"/>
              <a:t>took </a:t>
            </a:r>
            <a:r>
              <a:rPr lang="en-US" dirty="0"/>
              <a:t>much lesser time than a paper and pen </a:t>
            </a:r>
            <a:r>
              <a:rPr lang="en-US" dirty="0" smtClean="0"/>
              <a:t>interviewing - contributing for motivation </a:t>
            </a:r>
            <a:r>
              <a:rPr lang="en-US" dirty="0"/>
              <a:t>of </a:t>
            </a:r>
            <a:r>
              <a:rPr lang="en-US" dirty="0" smtClean="0"/>
              <a:t>participation. </a:t>
            </a:r>
          </a:p>
          <a:p>
            <a:r>
              <a:rPr lang="en-US" dirty="0" smtClean="0"/>
              <a:t>Locating migrants at the respective regions was difficult - updated data and </a:t>
            </a:r>
            <a:r>
              <a:rPr lang="en-US" dirty="0" smtClean="0"/>
              <a:t>follow-up </a:t>
            </a:r>
            <a:r>
              <a:rPr lang="en-US" dirty="0" smtClean="0"/>
              <a:t>is relevant</a:t>
            </a:r>
          </a:p>
          <a:p>
            <a:r>
              <a:rPr lang="en-US" dirty="0"/>
              <a:t>L</a:t>
            </a:r>
            <a:r>
              <a:rPr lang="en-US" dirty="0" smtClean="0"/>
              <a:t>ittle </a:t>
            </a:r>
            <a:r>
              <a:rPr lang="en-US" dirty="0"/>
              <a:t>or no reception of network in the rural areas of the regions, research assistants were not able to synchronize data as frequently as intended.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0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Thank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0718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Country context cont’d:</a:t>
            </a:r>
            <a:br>
              <a:rPr lang="en-US" dirty="0" smtClean="0"/>
            </a:br>
            <a:r>
              <a:rPr lang="en-US" sz="3600" dirty="0" smtClean="0"/>
              <a:t>destination shift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Migration </a:t>
            </a:r>
            <a:r>
              <a:rPr lang="en-US" dirty="0"/>
              <a:t>of Ethiopian workers, mostly of domestic workers has shifted from a predominantly Lebanon and to some extent Syria </a:t>
            </a:r>
            <a:r>
              <a:rPr lang="en-US" dirty="0" smtClean="0"/>
              <a:t>in </a:t>
            </a:r>
            <a:r>
              <a:rPr lang="en-US" dirty="0"/>
              <a:t>the 1990s and early 2000 to Saudi Arabia </a:t>
            </a:r>
            <a:r>
              <a:rPr lang="en-US" dirty="0" smtClean="0"/>
              <a:t>in </a:t>
            </a:r>
            <a:r>
              <a:rPr lang="en-US" dirty="0"/>
              <a:t>the last two years.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shift is partly due to the ban that the Government of Ethiopia has made on </a:t>
            </a:r>
            <a:r>
              <a:rPr lang="en-US" dirty="0" err="1"/>
              <a:t>labour</a:t>
            </a:r>
            <a:r>
              <a:rPr lang="en-US" dirty="0"/>
              <a:t> migration to Lebanon. </a:t>
            </a:r>
            <a:endParaRPr lang="en-US" dirty="0" smtClean="0"/>
          </a:p>
          <a:p>
            <a:r>
              <a:rPr lang="en-US" dirty="0" smtClean="0"/>
              <a:t>The number of migrants has increased in two folds from 2010-2013 – excluding irregular migrants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latin typeface="Calibri" charset="0"/>
                <a:ea typeface="MS Mincho" charset="-128"/>
              </a:rPr>
              <a:t>Number of migrant workers who have processed their migration through PEAs per year and country of destination</a:t>
            </a:r>
            <a:r>
              <a:rPr lang="en-US" sz="3200" dirty="0">
                <a:latin typeface="Times New Roman" charset="0"/>
                <a:ea typeface="MS Mincho" charset="-128"/>
              </a:rPr>
              <a:t/>
            </a:r>
            <a:br>
              <a:rPr lang="en-US" sz="3200" dirty="0">
                <a:latin typeface="Times New Roman" charset="0"/>
                <a:ea typeface="MS Mincho" charset="-128"/>
              </a:rPr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970062"/>
              </p:ext>
            </p:extLst>
          </p:nvPr>
        </p:nvGraphicFramePr>
        <p:xfrm>
          <a:off x="900952" y="2595282"/>
          <a:ext cx="10421473" cy="3352800"/>
        </p:xfrm>
        <a:graphic>
          <a:graphicData uri="http://schemas.openxmlformats.org/drawingml/2006/table">
            <a:tbl>
              <a:tblPr/>
              <a:tblGrid>
                <a:gridCol w="1365214"/>
                <a:gridCol w="739925"/>
                <a:gridCol w="1046316"/>
                <a:gridCol w="821211"/>
                <a:gridCol w="935848"/>
                <a:gridCol w="739925"/>
                <a:gridCol w="1037978"/>
                <a:gridCol w="929596"/>
                <a:gridCol w="933764"/>
                <a:gridCol w="835802"/>
                <a:gridCol w="1035894"/>
              </a:tblGrid>
              <a:tr h="5468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charset="0"/>
                          <a:ea typeface="MS Mincho" charset="-128"/>
                        </a:rPr>
                        <a:t> </a:t>
                      </a:r>
                      <a:endParaRPr lang="en-US" sz="20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Calibri" charset="0"/>
                          <a:ea typeface="MS Mincho" charset="-128"/>
                        </a:rPr>
                        <a:t>2001 J.C. (8 Jul '08 - 7 Jul '09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Calibri" charset="0"/>
                          <a:ea typeface="MS Mincho" charset="-128"/>
                        </a:rPr>
                        <a:t>2002 J.C. (8 Jul '09 - 7 Jul '10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Calibri" charset="0"/>
                          <a:ea typeface="MS Mincho" charset="-128"/>
                        </a:rPr>
                        <a:t>2003 J.C. (8 Jul '10 - 7 Jul '11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>
                          <a:effectLst/>
                          <a:latin typeface="Calibri" charset="0"/>
                          <a:ea typeface="MS Mincho" charset="-128"/>
                        </a:rPr>
                        <a:t>2004 J.C. (8 Jul '11 - 7 Jul '12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Calibri" charset="0"/>
                          <a:ea typeface="MS Mincho" charset="-128"/>
                        </a:rPr>
                        <a:t>2005 J.C. (8 Jul '12 - 7 Jul '13</a:t>
                      </a:r>
                      <a:endParaRPr lang="en-US" sz="20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68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charset="0"/>
                          <a:ea typeface="MS Mincho" charset="-128"/>
                        </a:rPr>
                        <a:t>Country of destination</a:t>
                      </a:r>
                      <a:endParaRPr lang="en-US" sz="20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charset="0"/>
                          <a:ea typeface="MS Mincho" charset="-128"/>
                        </a:rPr>
                        <a:t>Male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charset="0"/>
                          <a:ea typeface="MS Mincho" charset="-128"/>
                        </a:rPr>
                        <a:t>Female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charset="0"/>
                          <a:ea typeface="MS Mincho" charset="-128"/>
                        </a:rPr>
                        <a:t>Male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charset="0"/>
                          <a:ea typeface="MS Mincho" charset="-128"/>
                        </a:rPr>
                        <a:t>Female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charset="0"/>
                          <a:ea typeface="MS Mincho" charset="-128"/>
                        </a:rPr>
                        <a:t>Male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charset="0"/>
                          <a:ea typeface="MS Mincho" charset="-128"/>
                        </a:rPr>
                        <a:t>Female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charset="0"/>
                          <a:ea typeface="MS Mincho" charset="-128"/>
                        </a:rPr>
                        <a:t>Male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charset="0"/>
                          <a:ea typeface="MS Mincho" charset="-128"/>
                        </a:rPr>
                        <a:t>Female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Calibri" charset="0"/>
                          <a:ea typeface="MS Mincho" charset="-128"/>
                        </a:rPr>
                        <a:t>Male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charset="0"/>
                          <a:ea typeface="MS Mincho" charset="-128"/>
                        </a:rPr>
                        <a:t>Female</a:t>
                      </a:r>
                      <a:endParaRPr lang="en-US" sz="20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Saudi Arabia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3749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9399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1082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2396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2030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13446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10341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158959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7127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charset="0"/>
                          <a:ea typeface="MS Mincho" charset="-128"/>
                        </a:rPr>
                        <a:t>154660</a:t>
                      </a:r>
                      <a:endParaRPr lang="en-US" sz="20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Kuwait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103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6976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321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10837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663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25457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270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28476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130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charset="0"/>
                          <a:ea typeface="MS Mincho" charset="-128"/>
                        </a:rPr>
                        <a:t>20659</a:t>
                      </a:r>
                      <a:endParaRPr lang="en-US" sz="20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U.A.E.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9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113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142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0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510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109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321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0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charset="0"/>
                          <a:ea typeface="MS Mincho" charset="-128"/>
                        </a:rPr>
                        <a:t>0</a:t>
                      </a:r>
                      <a:endParaRPr lang="en-US" sz="20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68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Other countries</a:t>
                      </a:r>
                      <a:r>
                        <a:rPr lang="en-GB" sz="2000">
                          <a:effectLst/>
                          <a:latin typeface="Times New Roman" charset="0"/>
                          <a:ea typeface="MS Mincho" charset="-128"/>
                        </a:rPr>
                        <a:t> 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14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charset="0"/>
                          <a:ea typeface="MS Mincho" charset="-128"/>
                        </a:rPr>
                        <a:t>905</a:t>
                      </a:r>
                      <a:endParaRPr lang="en-US" sz="20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charset="0"/>
                          <a:ea typeface="MS Mincho" charset="-128"/>
                        </a:rPr>
                        <a:t>148</a:t>
                      </a:r>
                      <a:endParaRPr lang="en-US" sz="20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19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charset="0"/>
                          <a:ea typeface="MS Mincho" charset="-128"/>
                        </a:rPr>
                        <a:t>12</a:t>
                      </a:r>
                      <a:endParaRPr lang="en-US" sz="20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charset="0"/>
                          <a:ea typeface="MS Mincho" charset="-128"/>
                        </a:rPr>
                        <a:t>115</a:t>
                      </a:r>
                      <a:endParaRPr lang="en-US" sz="20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16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175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12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108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4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charset="0"/>
                          <a:ea typeface="MS Mincho" charset="-128"/>
                        </a:rPr>
                        <a:t> </a:t>
                      </a:r>
                      <a:endParaRPr lang="en-US" sz="20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3875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17393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1552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13394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2705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39528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charset="0"/>
                          <a:ea typeface="MS Mincho" charset="-128"/>
                        </a:rPr>
                        <a:t>10736</a:t>
                      </a:r>
                      <a:endParaRPr lang="en-US" sz="20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187931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charset="0"/>
                          <a:ea typeface="MS Mincho" charset="-128"/>
                        </a:rPr>
                        <a:t>7269</a:t>
                      </a:r>
                      <a:endParaRPr lang="en-US" sz="200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charset="0"/>
                          <a:ea typeface="MS Mincho" charset="-128"/>
                        </a:rPr>
                        <a:t>175427</a:t>
                      </a:r>
                      <a:endParaRPr lang="en-US" sz="2000" dirty="0">
                        <a:effectLst/>
                        <a:latin typeface="Times New Roman" charset="0"/>
                        <a:ea typeface="MS Mincho" charset="-128"/>
                      </a:endParaRPr>
                    </a:p>
                  </a:txBody>
                  <a:tcPr marL="67901" marR="679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95400" y="3429000"/>
            <a:ext cx="4022725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Country context </a:t>
            </a:r>
            <a:r>
              <a:rPr lang="en-US" dirty="0" smtClean="0"/>
              <a:t>cont’d</a:t>
            </a:r>
            <a:br>
              <a:rPr lang="en-US" dirty="0" smtClean="0"/>
            </a:br>
            <a:r>
              <a:rPr lang="en-US" dirty="0" smtClean="0"/>
              <a:t>Reasons for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Rural and urban Poverty: Lack of means of production such as land (could be because of </a:t>
            </a:r>
            <a:r>
              <a:rPr lang="en-US" dirty="0" smtClean="0"/>
              <a:t>environmental </a:t>
            </a:r>
            <a:r>
              <a:rPr lang="en-US" dirty="0" smtClean="0"/>
              <a:t>degradation), lack of employment and means of income</a:t>
            </a:r>
          </a:p>
          <a:p>
            <a:r>
              <a:rPr lang="en-US" dirty="0" smtClean="0"/>
              <a:t>Lack of educational opportunities</a:t>
            </a:r>
          </a:p>
          <a:p>
            <a:r>
              <a:rPr lang="en-US" dirty="0" smtClean="0"/>
              <a:t>High demand for low-skilled </a:t>
            </a:r>
            <a:r>
              <a:rPr lang="en-US" dirty="0" err="1" smtClean="0"/>
              <a:t>labour</a:t>
            </a:r>
            <a:r>
              <a:rPr lang="en-US" dirty="0" smtClean="0"/>
              <a:t> at the destination</a:t>
            </a:r>
          </a:p>
          <a:p>
            <a:r>
              <a:rPr lang="en-US" dirty="0" smtClean="0"/>
              <a:t>The influence of already settled migrants at the destination on potential migrants</a:t>
            </a:r>
          </a:p>
          <a:p>
            <a:r>
              <a:rPr lang="en-US" dirty="0" smtClean="0"/>
              <a:t>The existence of the PEAs to facilitate the migration process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3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Country context cont’d</a:t>
            </a:r>
            <a:br>
              <a:rPr lang="en-US" sz="3600" dirty="0" smtClean="0"/>
            </a:br>
            <a:r>
              <a:rPr lang="en-US" sz="3600" dirty="0" smtClean="0"/>
              <a:t>Characteristics </a:t>
            </a:r>
            <a:r>
              <a:rPr lang="en-US" sz="3600" dirty="0"/>
              <a:t>of low-skilled labor migrants: age/ gender/ education/ </a:t>
            </a:r>
            <a:r>
              <a:rPr lang="en-US" sz="3600" dirty="0" smtClean="0"/>
              <a:t>origin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group that migrates is </a:t>
            </a:r>
            <a:r>
              <a:rPr lang="en-US" dirty="0" smtClean="0"/>
              <a:t>youth </a:t>
            </a:r>
            <a:r>
              <a:rPr lang="en-US" dirty="0"/>
              <a:t>within the age range of </a:t>
            </a:r>
            <a:r>
              <a:rPr lang="en-US" dirty="0" smtClean="0"/>
              <a:t>20-25 </a:t>
            </a:r>
            <a:r>
              <a:rPr lang="en-US" dirty="0"/>
              <a:t>for females while the males are mostly above the age of 30 </a:t>
            </a:r>
            <a:r>
              <a:rPr lang="en-US" dirty="0" smtClean="0"/>
              <a:t>- </a:t>
            </a:r>
            <a:r>
              <a:rPr lang="en-US" dirty="0"/>
              <a:t>poor and uneducated. </a:t>
            </a:r>
            <a:endParaRPr lang="en-US" dirty="0" smtClean="0"/>
          </a:p>
          <a:p>
            <a:r>
              <a:rPr lang="en-US" dirty="0"/>
              <a:t>According to the data of the IOM (2014), the number of migrants was higher in Amhara followed by </a:t>
            </a:r>
            <a:r>
              <a:rPr lang="en-US" dirty="0" err="1"/>
              <a:t>Oromiya</a:t>
            </a:r>
            <a:r>
              <a:rPr lang="en-US" dirty="0"/>
              <a:t> and Tigray respectively. Addis Ababa was represented among the lowest number of migrants in comparison with the above three regions. 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ales </a:t>
            </a:r>
            <a:r>
              <a:rPr lang="en-US" dirty="0"/>
              <a:t>constituted the higher number representing 62% of the returnees while females constituted 33%.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8" y="968188"/>
            <a:ext cx="4733364" cy="5042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12" y="968188"/>
            <a:ext cx="6199094" cy="5244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45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Country context cont’d</a:t>
            </a:r>
            <a:br>
              <a:rPr lang="en-US" dirty="0" smtClean="0"/>
            </a:br>
            <a:r>
              <a:rPr lang="en-US" dirty="0" smtClean="0"/>
              <a:t>Destinations and type of occupation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destination of all respondents was Saudi Arabia as per the objectives and scope of the survey. </a:t>
            </a:r>
            <a:endParaRPr lang="en-US" dirty="0" smtClean="0"/>
          </a:p>
          <a:p>
            <a:r>
              <a:rPr lang="en-US" dirty="0" smtClean="0"/>
              <a:t>Transit routes - Djibouti and Yemen for who </a:t>
            </a:r>
            <a:r>
              <a:rPr lang="en-US" dirty="0"/>
              <a:t>have migrated through illegal means. </a:t>
            </a:r>
          </a:p>
          <a:p>
            <a:r>
              <a:rPr lang="en-US" dirty="0" smtClean="0"/>
              <a:t>Males engaged </a:t>
            </a:r>
            <a:r>
              <a:rPr lang="en-US" dirty="0"/>
              <a:t>in agriculture (farming and cattle herding) and construction </a:t>
            </a:r>
            <a:r>
              <a:rPr lang="en-US" dirty="0" smtClean="0"/>
              <a:t>labor</a:t>
            </a:r>
          </a:p>
          <a:p>
            <a:r>
              <a:rPr lang="en-US" dirty="0"/>
              <a:t>F</a:t>
            </a:r>
            <a:r>
              <a:rPr lang="en-US" dirty="0" smtClean="0"/>
              <a:t>emales </a:t>
            </a:r>
            <a:r>
              <a:rPr lang="en-US" dirty="0"/>
              <a:t>were engaged in domestic work, kitchen assisting (cooking), and cleaning and helping at the house and/or at hotels.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ew exceptions: Men worked </a:t>
            </a:r>
            <a:r>
              <a:rPr lang="en-US" dirty="0"/>
              <a:t>as drivers and </a:t>
            </a:r>
            <a:r>
              <a:rPr lang="en-US" dirty="0" smtClean="0"/>
              <a:t>guards, females </a:t>
            </a:r>
            <a:r>
              <a:rPr lang="en-US" dirty="0"/>
              <a:t>in construction work.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5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Country context cont’d </a:t>
            </a:r>
            <a:br>
              <a:rPr lang="en-US" dirty="0" smtClean="0"/>
            </a:br>
            <a:r>
              <a:rPr lang="en-US" dirty="0" smtClean="0"/>
              <a:t>Employment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PEAs use </a:t>
            </a:r>
            <a:r>
              <a:rPr lang="en-US" dirty="0" smtClean="0"/>
              <a:t>employment </a:t>
            </a:r>
            <a:r>
              <a:rPr lang="en-US" dirty="0"/>
              <a:t>contract </a:t>
            </a:r>
            <a:r>
              <a:rPr lang="en-US" dirty="0" smtClean="0"/>
              <a:t>for workers </a:t>
            </a:r>
            <a:r>
              <a:rPr lang="en-US" dirty="0"/>
              <a:t>migrating to Kuwait. </a:t>
            </a:r>
            <a:r>
              <a:rPr lang="en-US" dirty="0" smtClean="0"/>
              <a:t>It is entered </a:t>
            </a:r>
            <a:r>
              <a:rPr lang="en-US" dirty="0"/>
              <a:t>into </a:t>
            </a:r>
            <a:r>
              <a:rPr lang="en-US" dirty="0" smtClean="0"/>
              <a:t>by/between </a:t>
            </a:r>
            <a:r>
              <a:rPr lang="en-US" dirty="0"/>
              <a:t>the employer, the agency and the employee. </a:t>
            </a:r>
            <a:endParaRPr lang="en-US" dirty="0" smtClean="0"/>
          </a:p>
          <a:p>
            <a:r>
              <a:rPr lang="en-US" dirty="0" smtClean="0"/>
              <a:t>Contract: on </a:t>
            </a:r>
            <a:r>
              <a:rPr lang="en-US" dirty="0"/>
              <a:t>salary, interval of payment, working hours, living conditions (leisure time, access to medical </a:t>
            </a:r>
            <a:r>
              <a:rPr lang="en-US" dirty="0" smtClean="0"/>
              <a:t>services, </a:t>
            </a:r>
            <a:r>
              <a:rPr lang="en-US" dirty="0"/>
              <a:t>adequate food), life and medical insurance, free ticket to and from </a:t>
            </a:r>
            <a:r>
              <a:rPr lang="en-US" dirty="0" smtClean="0"/>
              <a:t>Ethiopia, termination, and alteration.</a:t>
            </a:r>
          </a:p>
          <a:p>
            <a:r>
              <a:rPr lang="en-US" dirty="0" smtClean="0"/>
              <a:t>No contract with employer in KSA – PEAs sign on behalf of the employer - </a:t>
            </a:r>
            <a:r>
              <a:rPr lang="en-US" dirty="0"/>
              <a:t>bilateral </a:t>
            </a:r>
            <a:r>
              <a:rPr lang="en-US" dirty="0" err="1"/>
              <a:t>labour</a:t>
            </a:r>
            <a:r>
              <a:rPr lang="en-US" dirty="0"/>
              <a:t> agreement with KSA.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23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2576</TotalTime>
  <Words>1843</Words>
  <Application>Microsoft Office PowerPoint</Application>
  <PresentationFormat>Widescreen</PresentationFormat>
  <Paragraphs>168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MS Mincho</vt:lpstr>
      <vt:lpstr>Arial</vt:lpstr>
      <vt:lpstr>Calibri</vt:lpstr>
      <vt:lpstr>Garamond</vt:lpstr>
      <vt:lpstr>Times New Roman</vt:lpstr>
      <vt:lpstr>Organic</vt:lpstr>
      <vt:lpstr>Sampling frameworks for survey returnees from Saudi Arabia: Ethiopia</vt:lpstr>
      <vt:lpstr>Country context of low-skilled labor migration</vt:lpstr>
      <vt:lpstr>Country context cont’d: destination shift</vt:lpstr>
      <vt:lpstr>Number of migrant workers who have processed their migration through PEAs per year and country of destination </vt:lpstr>
      <vt:lpstr>Country context cont’d Reasons for migration</vt:lpstr>
      <vt:lpstr> Country context cont’d Characteristics of low-skilled labor migrants: age/ gender/ education/ origin </vt:lpstr>
      <vt:lpstr>PowerPoint Presentation</vt:lpstr>
      <vt:lpstr>Country context cont’d Destinations and type of occupation</vt:lpstr>
      <vt:lpstr>Country context cont’d  Employment contract</vt:lpstr>
      <vt:lpstr>Country context cont’d  Proclamation No. 632/2009 January 2010</vt:lpstr>
      <vt:lpstr>Country context cont’d Regular vs irregular migration</vt:lpstr>
      <vt:lpstr>Surveying and Sampling frame</vt:lpstr>
      <vt:lpstr>Surveying cont’d</vt:lpstr>
      <vt:lpstr>Sampling frame</vt:lpstr>
      <vt:lpstr>Sampling frame cont’d</vt:lpstr>
      <vt:lpstr>Sampling frame cont’d</vt:lpstr>
      <vt:lpstr>Sampling frame cont’d</vt:lpstr>
      <vt:lpstr>Selection criteria </vt:lpstr>
      <vt:lpstr>Sampling </vt:lpstr>
      <vt:lpstr>Sample size</vt:lpstr>
      <vt:lpstr>Sample size cont’d</vt:lpstr>
      <vt:lpstr>Sample size cont’d</vt:lpstr>
      <vt:lpstr>Lessons learnt and challenges</vt:lpstr>
      <vt:lpstr>End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 frameworks for survey returnees </dc:title>
  <dc:creator>Adamnesh Bogale</dc:creator>
  <cp:lastModifiedBy>Soonhwa Yi</cp:lastModifiedBy>
  <cp:revision>21</cp:revision>
  <dcterms:created xsi:type="dcterms:W3CDTF">2015-11-12T18:39:49Z</dcterms:created>
  <dcterms:modified xsi:type="dcterms:W3CDTF">2015-11-18T15:52:35Z</dcterms:modified>
</cp:coreProperties>
</file>