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72" r:id="rId3"/>
    <p:sldId id="257" r:id="rId4"/>
    <p:sldId id="275" r:id="rId5"/>
    <p:sldId id="258" r:id="rId6"/>
    <p:sldId id="259" r:id="rId7"/>
    <p:sldId id="286" r:id="rId8"/>
    <p:sldId id="260" r:id="rId9"/>
    <p:sldId id="285" r:id="rId10"/>
    <p:sldId id="276" r:id="rId11"/>
    <p:sldId id="288" r:id="rId12"/>
    <p:sldId id="261" r:id="rId13"/>
    <p:sldId id="283" r:id="rId14"/>
    <p:sldId id="289" r:id="rId15"/>
    <p:sldId id="290" r:id="rId16"/>
    <p:sldId id="293" r:id="rId17"/>
    <p:sldId id="294" r:id="rId18"/>
    <p:sldId id="296" r:id="rId19"/>
    <p:sldId id="297" r:id="rId20"/>
    <p:sldId id="280" r:id="rId21"/>
    <p:sldId id="298" r:id="rId22"/>
    <p:sldId id="299" r:id="rId23"/>
    <p:sldId id="300" r:id="rId24"/>
    <p:sldId id="301" r:id="rId25"/>
    <p:sldId id="303" r:id="rId26"/>
    <p:sldId id="302" r:id="rId27"/>
    <p:sldId id="304" r:id="rId28"/>
    <p:sldId id="305" r:id="rId29"/>
    <p:sldId id="30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6" d="100"/>
          <a:sy n="76" d="100"/>
        </p:scale>
        <p:origin x="-120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Migration%20Studies%202015\Migration%20Costs\table%201%20and%20graph%201%20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4778761061946908"/>
          <c:y val="5.4687500000000021E-2"/>
          <c:w val="0.53097345132743368"/>
          <c:h val="0.9375"/>
        </c:manualLayout>
      </c:layout>
      <c:pieChart>
        <c:varyColors val="1"/>
        <c:ser>
          <c:idx val="0"/>
          <c:order val="0"/>
          <c:tx>
            <c:strRef>
              <c:f>Sheet1!$C$14</c:f>
              <c:strCache>
                <c:ptCount val="1"/>
                <c:pt idx="0">
                  <c:v>Share</c:v>
                </c:pt>
              </c:strCache>
            </c:strRef>
          </c:tx>
          <c:explosion val="25"/>
          <c:dLbls>
            <c:dLbl>
              <c:idx val="0"/>
              <c:layout>
                <c:manualLayout>
                  <c:x val="5.6406167979002636E-2"/>
                  <c:y val="0.25010717410323696"/>
                </c:manualLayout>
              </c:layout>
              <c:showVal val="1"/>
              <c:showCatName val="1"/>
            </c:dLbl>
            <c:dLbl>
              <c:idx val="1"/>
              <c:layout>
                <c:manualLayout>
                  <c:x val="-7.3209426946631725E-2"/>
                  <c:y val="2.317366579177604E-2"/>
                </c:manualLayout>
              </c:layout>
              <c:showVal val="1"/>
              <c:showCatName val="1"/>
            </c:dLbl>
            <c:dLbl>
              <c:idx val="2"/>
              <c:layout>
                <c:manualLayout>
                  <c:x val="-6.1875546806649175E-2"/>
                  <c:y val="4.4891367745698484E-2"/>
                </c:manualLayout>
              </c:layout>
              <c:showVal val="1"/>
              <c:showCatName val="1"/>
            </c:dLbl>
            <c:dLbl>
              <c:idx val="3"/>
              <c:layout>
                <c:manualLayout>
                  <c:x val="-8.2542563816691061E-2"/>
                  <c:y val="1.3671875000000007E-2"/>
                </c:manualLayout>
              </c:layout>
              <c:showVal val="1"/>
              <c:showCatName val="1"/>
            </c:dLbl>
            <c:dLbl>
              <c:idx val="4"/>
              <c:layout>
                <c:manualLayout>
                  <c:x val="0.10912270921886984"/>
                  <c:y val="0"/>
                </c:manualLayout>
              </c:layout>
              <c:showVal val="1"/>
              <c:showCatName val="1"/>
            </c:dLbl>
            <c:dLbl>
              <c:idx val="5"/>
              <c:layout>
                <c:manualLayout>
                  <c:x val="0.14859533598123253"/>
                  <c:y val="7.6171874999999986E-2"/>
                </c:manualLayout>
              </c:layout>
              <c:showVal val="1"/>
              <c:showCatName val="1"/>
            </c:dLbl>
            <c:txPr>
              <a:bodyPr/>
              <a:lstStyle/>
              <a:p>
                <a:pPr>
                  <a:defRPr sz="1800"/>
                </a:pPr>
                <a:endParaRPr lang="en-US"/>
              </a:p>
            </c:txPr>
            <c:showVal val="1"/>
            <c:showCatName val="1"/>
            <c:showLeaderLines val="1"/>
          </c:dLbls>
          <c:cat>
            <c:strRef>
              <c:f>Sheet1!$B$15:$B$20</c:f>
              <c:strCache>
                <c:ptCount val="6"/>
                <c:pt idx="0">
                  <c:v>Saudi Arabia</c:v>
                </c:pt>
                <c:pt idx="1">
                  <c:v>U.A.E.</c:v>
                </c:pt>
                <c:pt idx="2">
                  <c:v>Oman</c:v>
                </c:pt>
                <c:pt idx="3">
                  <c:v>Bahrain</c:v>
                </c:pt>
                <c:pt idx="4">
                  <c:v>Qatar</c:v>
                </c:pt>
                <c:pt idx="5">
                  <c:v>Kuwait</c:v>
                </c:pt>
              </c:strCache>
            </c:strRef>
          </c:cat>
          <c:val>
            <c:numRef>
              <c:f>Sheet1!$C$15:$C$20</c:f>
              <c:numCache>
                <c:formatCode>0.00</c:formatCode>
                <c:ptCount val="6"/>
                <c:pt idx="0">
                  <c:v>48.543804646203384</c:v>
                </c:pt>
                <c:pt idx="1">
                  <c:v>38.242739406557014</c:v>
                </c:pt>
                <c:pt idx="2">
                  <c:v>9.8449356045044301</c:v>
                </c:pt>
                <c:pt idx="3">
                  <c:v>1.7454804367514203</c:v>
                </c:pt>
                <c:pt idx="4">
                  <c:v>1.3295200113303198</c:v>
                </c:pt>
                <c:pt idx="5">
                  <c:v>0.2935198946533481</c:v>
                </c:pt>
              </c:numCache>
            </c:numRef>
          </c:val>
        </c:ser>
        <c:firstSliceAng val="0"/>
      </c:pieChart>
    </c:plotArea>
    <c:plotVisOnly val="1"/>
    <c:dispBlanksAs val="zero"/>
  </c:chart>
  <c:txPr>
    <a:bodyPr/>
    <a:lstStyle/>
    <a:p>
      <a:pPr>
        <a:defRPr sz="1100">
          <a:latin typeface="Times New Roman" pitchFamily="18" charset="0"/>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Sheet1!$I$31</c:f>
              <c:strCache>
                <c:ptCount val="1"/>
                <c:pt idx="0">
                  <c:v>Percentage</c:v>
                </c:pt>
              </c:strCache>
            </c:strRef>
          </c:tx>
          <c:dLbls>
            <c:showVal val="1"/>
          </c:dLbls>
          <c:cat>
            <c:strRef>
              <c:f>Sheet1!$H$32:$H$38</c:f>
              <c:strCache>
                <c:ptCount val="7"/>
                <c:pt idx="0">
                  <c:v>Punjab</c:v>
                </c:pt>
                <c:pt idx="1">
                  <c:v>Sindh </c:v>
                </c:pt>
                <c:pt idx="2">
                  <c:v>KPK</c:v>
                </c:pt>
                <c:pt idx="3">
                  <c:v>Baluchistan</c:v>
                </c:pt>
                <c:pt idx="4">
                  <c:v>AJK</c:v>
                </c:pt>
                <c:pt idx="5">
                  <c:v>GB</c:v>
                </c:pt>
                <c:pt idx="6">
                  <c:v>FATA &amp; ICT</c:v>
                </c:pt>
              </c:strCache>
            </c:strRef>
          </c:cat>
          <c:val>
            <c:numRef>
              <c:f>Sheet1!$I$32:$I$38</c:f>
              <c:numCache>
                <c:formatCode>0.0</c:formatCode>
                <c:ptCount val="7"/>
                <c:pt idx="0">
                  <c:v>51.52</c:v>
                </c:pt>
                <c:pt idx="1">
                  <c:v>8.120000000000001</c:v>
                </c:pt>
                <c:pt idx="2">
                  <c:v>27.479999999999993</c:v>
                </c:pt>
                <c:pt idx="3">
                  <c:v>1.1700000000000004</c:v>
                </c:pt>
                <c:pt idx="4">
                  <c:v>6.78</c:v>
                </c:pt>
                <c:pt idx="5">
                  <c:v>0.14000000000000001</c:v>
                </c:pt>
                <c:pt idx="6">
                  <c:v>4.78</c:v>
                </c:pt>
              </c:numCache>
            </c:numRef>
          </c:val>
        </c:ser>
        <c:ser>
          <c:idx val="1"/>
          <c:order val="1"/>
          <c:tx>
            <c:strRef>
              <c:f>Sheet1!$J$31</c:f>
              <c:strCache>
                <c:ptCount val="1"/>
                <c:pt idx="0">
                  <c:v>Population </c:v>
                </c:pt>
              </c:strCache>
            </c:strRef>
          </c:tx>
          <c:dLbls>
            <c:showVal val="1"/>
          </c:dLbls>
          <c:cat>
            <c:strRef>
              <c:f>Sheet1!$H$32:$H$38</c:f>
              <c:strCache>
                <c:ptCount val="7"/>
                <c:pt idx="0">
                  <c:v>Punjab</c:v>
                </c:pt>
                <c:pt idx="1">
                  <c:v>Sindh </c:v>
                </c:pt>
                <c:pt idx="2">
                  <c:v>KPK</c:v>
                </c:pt>
                <c:pt idx="3">
                  <c:v>Baluchistan</c:v>
                </c:pt>
                <c:pt idx="4">
                  <c:v>AJK</c:v>
                </c:pt>
                <c:pt idx="5">
                  <c:v>GB</c:v>
                </c:pt>
                <c:pt idx="6">
                  <c:v>FATA &amp; ICT</c:v>
                </c:pt>
              </c:strCache>
            </c:strRef>
          </c:cat>
          <c:val>
            <c:numRef>
              <c:f>Sheet1!$J$32:$J$38</c:f>
              <c:numCache>
                <c:formatCode>0.0</c:formatCode>
                <c:ptCount val="7"/>
                <c:pt idx="0">
                  <c:v>53.7</c:v>
                </c:pt>
                <c:pt idx="1">
                  <c:v>22.2</c:v>
                </c:pt>
                <c:pt idx="2">
                  <c:v>12.9</c:v>
                </c:pt>
                <c:pt idx="3">
                  <c:v>4.8</c:v>
                </c:pt>
                <c:pt idx="4">
                  <c:v>2.1999999999999997</c:v>
                </c:pt>
                <c:pt idx="5">
                  <c:v>1.3</c:v>
                </c:pt>
                <c:pt idx="6">
                  <c:v>2.9000000000000004</c:v>
                </c:pt>
              </c:numCache>
            </c:numRef>
          </c:val>
        </c:ser>
        <c:axId val="59989376"/>
        <c:axId val="60433536"/>
      </c:barChart>
      <c:catAx>
        <c:axId val="59989376"/>
        <c:scaling>
          <c:orientation val="minMax"/>
        </c:scaling>
        <c:axPos val="b"/>
        <c:tickLblPos val="nextTo"/>
        <c:crossAx val="60433536"/>
        <c:crosses val="autoZero"/>
        <c:auto val="1"/>
        <c:lblAlgn val="ctr"/>
        <c:lblOffset val="100"/>
      </c:catAx>
      <c:valAx>
        <c:axId val="60433536"/>
        <c:scaling>
          <c:orientation val="minMax"/>
        </c:scaling>
        <c:axPos val="l"/>
        <c:majorGridlines>
          <c:spPr>
            <a:ln>
              <a:noFill/>
            </a:ln>
          </c:spPr>
        </c:majorGridlines>
        <c:numFmt formatCode="0.0" sourceLinked="1"/>
        <c:tickLblPos val="nextTo"/>
        <c:crossAx val="59989376"/>
        <c:crosses val="autoZero"/>
        <c:crossBetween val="between"/>
      </c:valAx>
    </c:plotArea>
    <c:legend>
      <c:legendPos val="b"/>
      <c:layout/>
    </c:legend>
    <c:plotVisOnly val="1"/>
    <c:dispBlanksAs val="gap"/>
  </c:chart>
  <c:txPr>
    <a:bodyPr/>
    <a:lstStyle/>
    <a:p>
      <a:pPr>
        <a:defRPr sz="1400">
          <a:latin typeface="Times New Roman" pitchFamily="18" charset="0"/>
          <a:cs typeface="Times New Roman" pitchFamily="18"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Sheet1!$H$9</c:f>
              <c:strCache>
                <c:ptCount val="1"/>
                <c:pt idx="0">
                  <c:v>Share</c:v>
                </c:pt>
              </c:strCache>
            </c:strRef>
          </c:tx>
          <c:explosion val="25"/>
          <c:dLbls>
            <c:dLbl>
              <c:idx val="0"/>
              <c:layout>
                <c:manualLayout>
                  <c:x val="-0.16316170037568828"/>
                  <c:y val="-5.4564012831729404E-3"/>
                </c:manualLayout>
              </c:layout>
              <c:showVal val="1"/>
              <c:showCatName val="1"/>
            </c:dLbl>
            <c:dLbl>
              <c:idx val="1"/>
              <c:layout>
                <c:manualLayout>
                  <c:x val="9.9834645669291414E-2"/>
                  <c:y val="5.2083333333333377E-2"/>
                </c:manualLayout>
              </c:layout>
              <c:showVal val="1"/>
              <c:showCatName val="1"/>
            </c:dLbl>
            <c:dLbl>
              <c:idx val="2"/>
              <c:layout>
                <c:manualLayout>
                  <c:x val="3.6901137357830287E-2"/>
                  <c:y val="-0.23867344706911636"/>
                </c:manualLayout>
              </c:layout>
              <c:showVal val="1"/>
              <c:showCatName val="1"/>
            </c:dLbl>
            <c:dLbl>
              <c:idx val="3"/>
              <c:layout>
                <c:manualLayout>
                  <c:x val="-0.10814260717410322"/>
                  <c:y val="-6.6388888888888886E-2"/>
                </c:manualLayout>
              </c:layout>
              <c:showVal val="1"/>
              <c:showCatName val="1"/>
            </c:dLbl>
            <c:dLbl>
              <c:idx val="4"/>
              <c:layout>
                <c:manualLayout>
                  <c:x val="-3.7790026246719177E-2"/>
                  <c:y val="-2.355971128608924E-2"/>
                </c:manualLayout>
              </c:layout>
              <c:showVal val="1"/>
              <c:showCatName val="1"/>
            </c:dLbl>
            <c:showVal val="1"/>
            <c:showCatName val="1"/>
            <c:showLeaderLines val="1"/>
          </c:dLbls>
          <c:cat>
            <c:strRef>
              <c:f>Sheet1!$G$10:$G$14</c:f>
              <c:strCache>
                <c:ptCount val="5"/>
                <c:pt idx="0">
                  <c:v>Highly Qualified </c:v>
                </c:pt>
                <c:pt idx="1">
                  <c:v>Highly Skilled</c:v>
                </c:pt>
                <c:pt idx="2">
                  <c:v> Skilled </c:v>
                </c:pt>
                <c:pt idx="3">
                  <c:v>Semi Skilled </c:v>
                </c:pt>
                <c:pt idx="4">
                  <c:v>Un-Skilled </c:v>
                </c:pt>
              </c:strCache>
            </c:strRef>
          </c:cat>
          <c:val>
            <c:numRef>
              <c:f>Sheet1!$H$10:$H$14</c:f>
              <c:numCache>
                <c:formatCode>0.0</c:formatCode>
                <c:ptCount val="5"/>
                <c:pt idx="0">
                  <c:v>1.7831446814797096</c:v>
                </c:pt>
                <c:pt idx="1">
                  <c:v>4.8350695642528123</c:v>
                </c:pt>
                <c:pt idx="2">
                  <c:v>43.21430963031802</c:v>
                </c:pt>
                <c:pt idx="3">
                  <c:v>6.5846167844686461</c:v>
                </c:pt>
                <c:pt idx="4">
                  <c:v>43.582859339480812</c:v>
                </c:pt>
              </c:numCache>
            </c:numRef>
          </c:val>
        </c:ser>
        <c:firstSliceAng val="0"/>
      </c:pieChart>
    </c:plotArea>
    <c:plotVisOnly val="1"/>
    <c:dispBlanksAs val="zero"/>
  </c:chart>
  <c:txPr>
    <a:bodyPr/>
    <a:lstStyle/>
    <a:p>
      <a:pPr>
        <a:defRPr sz="1600">
          <a:latin typeface="Times New Roman" pitchFamily="18" charset="0"/>
          <a:cs typeface="Times New Roman" pitchFamily="18"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Sheet6!$B$9</c:f>
              <c:strCache>
                <c:ptCount val="1"/>
                <c:pt idx="0">
                  <c:v>Low Skilled (Laborer and Agricultre)</c:v>
                </c:pt>
              </c:strCache>
            </c:strRef>
          </c:tx>
          <c:dLbls>
            <c:spPr>
              <a:noFill/>
              <a:ln>
                <a:noFill/>
              </a:ln>
              <a:effectLst/>
            </c:spPr>
            <c:showVal val="1"/>
            <c:extLst>
              <c:ext xmlns:c15="http://schemas.microsoft.com/office/drawing/2012/chart" uri="{CE6537A1-D6FC-4f65-9D91-7224C49458BB}">
                <c15:showLeaderLines val="0"/>
              </c:ext>
            </c:extLst>
          </c:dLbls>
          <c:cat>
            <c:numRef>
              <c:f>Sheet6!$A$10:$A$20</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Sheet6!$B$10:$B$20</c:f>
              <c:numCache>
                <c:formatCode>0.0</c:formatCode>
                <c:ptCount val="11"/>
                <c:pt idx="0">
                  <c:v>43.946248285081076</c:v>
                </c:pt>
                <c:pt idx="1">
                  <c:v>46.878940559306777</c:v>
                </c:pt>
                <c:pt idx="2">
                  <c:v>50.063581539404879</c:v>
                </c:pt>
                <c:pt idx="3">
                  <c:v>47.739092848478407</c:v>
                </c:pt>
                <c:pt idx="4">
                  <c:v>44.591453381178013</c:v>
                </c:pt>
                <c:pt idx="5">
                  <c:v>42.233207680268045</c:v>
                </c:pt>
                <c:pt idx="6">
                  <c:v>44.207724784577572</c:v>
                </c:pt>
                <c:pt idx="7">
                  <c:v>40.607779362874602</c:v>
                </c:pt>
                <c:pt idx="8">
                  <c:v>38.464527857089998</c:v>
                </c:pt>
                <c:pt idx="9">
                  <c:v>43.025199809692396</c:v>
                </c:pt>
                <c:pt idx="10">
                  <c:v>40.354773339255445</c:v>
                </c:pt>
              </c:numCache>
            </c:numRef>
          </c:val>
        </c:ser>
        <c:axId val="60046336"/>
        <c:axId val="60064512"/>
      </c:barChart>
      <c:catAx>
        <c:axId val="60046336"/>
        <c:scaling>
          <c:orientation val="minMax"/>
        </c:scaling>
        <c:axPos val="b"/>
        <c:numFmt formatCode="General" sourceLinked="1"/>
        <c:tickLblPos val="nextTo"/>
        <c:crossAx val="60064512"/>
        <c:crosses val="autoZero"/>
        <c:auto val="1"/>
        <c:lblAlgn val="ctr"/>
        <c:lblOffset val="100"/>
      </c:catAx>
      <c:valAx>
        <c:axId val="60064512"/>
        <c:scaling>
          <c:orientation val="minMax"/>
        </c:scaling>
        <c:axPos val="l"/>
        <c:majorGridlines>
          <c:spPr>
            <a:ln>
              <a:solidFill>
                <a:sysClr val="window" lastClr="FFFFFF"/>
              </a:solidFill>
            </a:ln>
          </c:spPr>
        </c:majorGridlines>
        <c:numFmt formatCode="0.0" sourceLinked="1"/>
        <c:tickLblPos val="nextTo"/>
        <c:crossAx val="60046336"/>
        <c:crosses val="autoZero"/>
        <c:crossBetween val="between"/>
      </c:valAx>
    </c:plotArea>
    <c:plotVisOnly val="1"/>
    <c:dispBlanksAs val="gap"/>
  </c:chart>
  <c:txPr>
    <a:bodyPr/>
    <a:lstStyle/>
    <a:p>
      <a:pPr>
        <a:defRPr sz="1400">
          <a:latin typeface="Times New Roman" pitchFamily="18" charset="0"/>
          <a:cs typeface="Times New Roman" pitchFamily="18"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Sheet2!$B$24</c:f>
              <c:strCache>
                <c:ptCount val="1"/>
                <c:pt idx="0">
                  <c:v>All</c:v>
                </c:pt>
              </c:strCache>
            </c:strRef>
          </c:tx>
          <c:dLbls>
            <c:spPr>
              <a:noFill/>
              <a:ln>
                <a:noFill/>
              </a:ln>
              <a:effectLst/>
            </c:spPr>
            <c:showVal val="1"/>
            <c:extLst>
              <c:ext xmlns:c15="http://schemas.microsoft.com/office/drawing/2012/chart" uri="{CE6537A1-D6FC-4f65-9D91-7224C49458BB}">
                <c15:showLeaderLines val="0"/>
              </c:ext>
            </c:extLst>
          </c:dLbls>
          <c:cat>
            <c:strRef>
              <c:f>Sheet2!$A$25:$A$28</c:f>
              <c:strCache>
                <c:ptCount val="4"/>
                <c:pt idx="0">
                  <c:v>Relative/Friend</c:v>
                </c:pt>
                <c:pt idx="1">
                  <c:v>Individual recruiter/ broker</c:v>
                </c:pt>
                <c:pt idx="2">
                  <c:v>Manpower agency</c:v>
                </c:pt>
                <c:pt idx="3">
                  <c:v>Other*</c:v>
                </c:pt>
              </c:strCache>
            </c:strRef>
          </c:cat>
          <c:val>
            <c:numRef>
              <c:f>Sheet2!$B$25:$B$28</c:f>
              <c:numCache>
                <c:formatCode>0.0</c:formatCode>
                <c:ptCount val="4"/>
                <c:pt idx="0">
                  <c:v>56.620000000000012</c:v>
                </c:pt>
                <c:pt idx="1">
                  <c:v>37.11</c:v>
                </c:pt>
                <c:pt idx="2">
                  <c:v>4.53</c:v>
                </c:pt>
                <c:pt idx="3">
                  <c:v>1.74</c:v>
                </c:pt>
              </c:numCache>
            </c:numRef>
          </c:val>
        </c:ser>
        <c:ser>
          <c:idx val="1"/>
          <c:order val="1"/>
          <c:tx>
            <c:strRef>
              <c:f>Sheet2!$C$24</c:f>
              <c:strCache>
                <c:ptCount val="1"/>
                <c:pt idx="0">
                  <c:v>Saudi Arabia</c:v>
                </c:pt>
              </c:strCache>
            </c:strRef>
          </c:tx>
          <c:dLbls>
            <c:spPr>
              <a:noFill/>
              <a:ln>
                <a:noFill/>
              </a:ln>
              <a:effectLst/>
            </c:spPr>
            <c:showVal val="1"/>
            <c:extLst>
              <c:ext xmlns:c15="http://schemas.microsoft.com/office/drawing/2012/chart" uri="{CE6537A1-D6FC-4f65-9D91-7224C49458BB}">
                <c15:showLeaderLines val="0"/>
              </c:ext>
            </c:extLst>
          </c:dLbls>
          <c:cat>
            <c:strRef>
              <c:f>Sheet2!$A$25:$A$28</c:f>
              <c:strCache>
                <c:ptCount val="4"/>
                <c:pt idx="0">
                  <c:v>Relative/Friend</c:v>
                </c:pt>
                <c:pt idx="1">
                  <c:v>Individual recruiter/ broker</c:v>
                </c:pt>
                <c:pt idx="2">
                  <c:v>Manpower agency</c:v>
                </c:pt>
                <c:pt idx="3">
                  <c:v>Other*</c:v>
                </c:pt>
              </c:strCache>
            </c:strRef>
          </c:cat>
          <c:val>
            <c:numRef>
              <c:f>Sheet2!$C$25:$C$28</c:f>
              <c:numCache>
                <c:formatCode>0.0</c:formatCode>
                <c:ptCount val="4"/>
                <c:pt idx="0">
                  <c:v>52.08</c:v>
                </c:pt>
                <c:pt idx="1">
                  <c:v>42.86</c:v>
                </c:pt>
                <c:pt idx="2">
                  <c:v>4.17</c:v>
                </c:pt>
                <c:pt idx="3">
                  <c:v>0.89</c:v>
                </c:pt>
              </c:numCache>
            </c:numRef>
          </c:val>
        </c:ser>
        <c:ser>
          <c:idx val="2"/>
          <c:order val="2"/>
          <c:tx>
            <c:strRef>
              <c:f>Sheet2!$D$24</c:f>
              <c:strCache>
                <c:ptCount val="1"/>
                <c:pt idx="0">
                  <c:v>UAE</c:v>
                </c:pt>
              </c:strCache>
            </c:strRef>
          </c:tx>
          <c:dLbls>
            <c:spPr>
              <a:noFill/>
              <a:ln>
                <a:noFill/>
              </a:ln>
              <a:effectLst/>
            </c:spPr>
            <c:showVal val="1"/>
            <c:extLst>
              <c:ext xmlns:c15="http://schemas.microsoft.com/office/drawing/2012/chart" uri="{CE6537A1-D6FC-4f65-9D91-7224C49458BB}">
                <c15:showLeaderLines val="0"/>
              </c:ext>
            </c:extLst>
          </c:dLbls>
          <c:cat>
            <c:strRef>
              <c:f>Sheet2!$A$25:$A$28</c:f>
              <c:strCache>
                <c:ptCount val="4"/>
                <c:pt idx="0">
                  <c:v>Relative/Friend</c:v>
                </c:pt>
                <c:pt idx="1">
                  <c:v>Individual recruiter/ broker</c:v>
                </c:pt>
                <c:pt idx="2">
                  <c:v>Manpower agency</c:v>
                </c:pt>
                <c:pt idx="3">
                  <c:v>Other*</c:v>
                </c:pt>
              </c:strCache>
            </c:strRef>
          </c:cat>
          <c:val>
            <c:numRef>
              <c:f>Sheet2!$D$25:$D$28</c:f>
              <c:numCache>
                <c:formatCode>0.0</c:formatCode>
                <c:ptCount val="4"/>
                <c:pt idx="0">
                  <c:v>63.03</c:v>
                </c:pt>
                <c:pt idx="1">
                  <c:v>28.99</c:v>
                </c:pt>
                <c:pt idx="2">
                  <c:v>5.04</c:v>
                </c:pt>
                <c:pt idx="3">
                  <c:v>2.94</c:v>
                </c:pt>
              </c:numCache>
            </c:numRef>
          </c:val>
        </c:ser>
        <c:axId val="60095104"/>
        <c:axId val="60838272"/>
      </c:barChart>
      <c:catAx>
        <c:axId val="60095104"/>
        <c:scaling>
          <c:orientation val="minMax"/>
        </c:scaling>
        <c:axPos val="b"/>
        <c:numFmt formatCode="General" sourceLinked="0"/>
        <c:tickLblPos val="nextTo"/>
        <c:crossAx val="60838272"/>
        <c:crosses val="autoZero"/>
        <c:auto val="1"/>
        <c:lblAlgn val="ctr"/>
        <c:lblOffset val="100"/>
      </c:catAx>
      <c:valAx>
        <c:axId val="60838272"/>
        <c:scaling>
          <c:orientation val="minMax"/>
        </c:scaling>
        <c:axPos val="l"/>
        <c:majorGridlines>
          <c:spPr>
            <a:ln>
              <a:solidFill>
                <a:schemeClr val="bg1"/>
              </a:solidFill>
            </a:ln>
          </c:spPr>
        </c:majorGridlines>
        <c:numFmt formatCode="0.0" sourceLinked="1"/>
        <c:tickLblPos val="nextTo"/>
        <c:crossAx val="60095104"/>
        <c:crosses val="autoZero"/>
        <c:crossBetween val="between"/>
      </c:valAx>
    </c:plotArea>
    <c:legend>
      <c:legendPos val="b"/>
      <c:layout/>
    </c:legend>
    <c:plotVisOnly val="1"/>
    <c:dispBlanksAs val="gap"/>
  </c:chart>
  <c:txPr>
    <a:bodyPr/>
    <a:lstStyle/>
    <a:p>
      <a:pPr>
        <a:defRPr sz="1400">
          <a:latin typeface="Times New Roman" pitchFamily="18" charset="0"/>
          <a:cs typeface="Times New Roman" pitchFamily="18" charset="0"/>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7966005856988E-2"/>
          <c:y val="5.2419072615923032E-2"/>
          <c:w val="0.88562354946789212"/>
          <c:h val="0.7343412802566347"/>
        </c:manualLayout>
      </c:layout>
      <c:barChart>
        <c:barDir val="col"/>
        <c:grouping val="clustered"/>
        <c:ser>
          <c:idx val="0"/>
          <c:order val="0"/>
          <c:tx>
            <c:strRef>
              <c:f>Sheet2!$A$32</c:f>
              <c:strCache>
                <c:ptCount val="1"/>
                <c:pt idx="0">
                  <c:v>First time foreign employment</c:v>
                </c:pt>
              </c:strCache>
            </c:strRef>
          </c:tx>
          <c:dLbls>
            <c:spPr>
              <a:noFill/>
              <a:ln>
                <a:noFill/>
              </a:ln>
              <a:effectLst/>
            </c:spPr>
            <c:showVal val="1"/>
            <c:extLst>
              <c:ext xmlns:c15="http://schemas.microsoft.com/office/drawing/2012/chart" uri="{CE6537A1-D6FC-4f65-9D91-7224C49458BB}">
                <c15:showLeaderLines val="0"/>
              </c:ext>
            </c:extLst>
          </c:dLbls>
          <c:cat>
            <c:strRef>
              <c:f>Sheet2!$B$31:$D$31</c:f>
              <c:strCache>
                <c:ptCount val="3"/>
                <c:pt idx="0">
                  <c:v>All</c:v>
                </c:pt>
                <c:pt idx="1">
                  <c:v>Saudi Arabia</c:v>
                </c:pt>
                <c:pt idx="2">
                  <c:v>UAE</c:v>
                </c:pt>
              </c:strCache>
            </c:strRef>
          </c:cat>
          <c:val>
            <c:numRef>
              <c:f>Sheet2!$B$32:$D$32</c:f>
              <c:numCache>
                <c:formatCode>0</c:formatCode>
                <c:ptCount val="3"/>
                <c:pt idx="0">
                  <c:v>3580.0639999999999</c:v>
                </c:pt>
                <c:pt idx="1">
                  <c:v>4307.6060000000034</c:v>
                </c:pt>
                <c:pt idx="2">
                  <c:v>2455</c:v>
                </c:pt>
              </c:numCache>
            </c:numRef>
          </c:val>
        </c:ser>
        <c:ser>
          <c:idx val="1"/>
          <c:order val="1"/>
          <c:tx>
            <c:strRef>
              <c:f>Sheet2!$A$33</c:f>
              <c:strCache>
                <c:ptCount val="1"/>
                <c:pt idx="0">
                  <c:v>With previous employment expereince</c:v>
                </c:pt>
              </c:strCache>
            </c:strRef>
          </c:tx>
          <c:dLbls>
            <c:spPr>
              <a:noFill/>
              <a:ln>
                <a:noFill/>
              </a:ln>
              <a:effectLst/>
            </c:spPr>
            <c:showVal val="1"/>
            <c:extLst>
              <c:ext xmlns:c15="http://schemas.microsoft.com/office/drawing/2012/chart" uri="{CE6537A1-D6FC-4f65-9D91-7224C49458BB}">
                <c15:showLeaderLines val="0"/>
              </c:ext>
            </c:extLst>
          </c:dLbls>
          <c:cat>
            <c:strRef>
              <c:f>Sheet2!$B$31:$D$31</c:f>
              <c:strCache>
                <c:ptCount val="3"/>
                <c:pt idx="0">
                  <c:v>All</c:v>
                </c:pt>
                <c:pt idx="1">
                  <c:v>Saudi Arabia</c:v>
                </c:pt>
                <c:pt idx="2">
                  <c:v>UAE</c:v>
                </c:pt>
              </c:strCache>
            </c:strRef>
          </c:cat>
          <c:val>
            <c:numRef>
              <c:f>Sheet2!$B$33:$D$33</c:f>
              <c:numCache>
                <c:formatCode>0</c:formatCode>
                <c:ptCount val="3"/>
                <c:pt idx="0">
                  <c:v>2925.9769999999999</c:v>
                </c:pt>
                <c:pt idx="1">
                  <c:v>4143.1860000000024</c:v>
                </c:pt>
                <c:pt idx="2">
                  <c:v>1930.079</c:v>
                </c:pt>
              </c:numCache>
            </c:numRef>
          </c:val>
        </c:ser>
        <c:axId val="60942208"/>
        <c:axId val="60943744"/>
      </c:barChart>
      <c:catAx>
        <c:axId val="60942208"/>
        <c:scaling>
          <c:orientation val="minMax"/>
        </c:scaling>
        <c:axPos val="b"/>
        <c:numFmt formatCode="General" sourceLinked="0"/>
        <c:tickLblPos val="nextTo"/>
        <c:crossAx val="60943744"/>
        <c:crosses val="autoZero"/>
        <c:auto val="1"/>
        <c:lblAlgn val="ctr"/>
        <c:lblOffset val="100"/>
      </c:catAx>
      <c:valAx>
        <c:axId val="60943744"/>
        <c:scaling>
          <c:orientation val="minMax"/>
        </c:scaling>
        <c:axPos val="l"/>
        <c:majorGridlines>
          <c:spPr>
            <a:ln>
              <a:solidFill>
                <a:schemeClr val="bg1"/>
              </a:solidFill>
            </a:ln>
          </c:spPr>
        </c:majorGridlines>
        <c:numFmt formatCode="0" sourceLinked="1"/>
        <c:tickLblPos val="nextTo"/>
        <c:crossAx val="60942208"/>
        <c:crosses val="autoZero"/>
        <c:crossBetween val="between"/>
      </c:valAx>
    </c:plotArea>
    <c:legend>
      <c:legendPos val="b"/>
      <c:layout/>
    </c:legend>
    <c:plotVisOnly val="1"/>
    <c:dispBlanksAs val="gap"/>
  </c:chart>
  <c:txPr>
    <a:bodyPr/>
    <a:lstStyle/>
    <a:p>
      <a:pPr>
        <a:defRPr sz="1400">
          <a:latin typeface="Times New Roman" pitchFamily="18" charset="0"/>
          <a:cs typeface="Times New Roman" pitchFamily="18"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4"/>
  <c:chart>
    <c:view3D>
      <c:rotX val="75"/>
      <c:perspective val="30"/>
    </c:view3D>
    <c:plotArea>
      <c:layout/>
      <c:pie3DChart>
        <c:varyColors val="1"/>
        <c:ser>
          <c:idx val="0"/>
          <c:order val="0"/>
          <c:explosion val="25"/>
          <c:dLbls>
            <c:dLbl>
              <c:idx val="0"/>
              <c:layout>
                <c:manualLayout>
                  <c:x val="0.17286154045559121"/>
                  <c:y val="-9.8055555555556062E-2"/>
                </c:manualLayout>
              </c:layout>
              <c:showCatName val="1"/>
              <c:showPercent val="1"/>
              <c:extLst>
                <c:ext xmlns:c15="http://schemas.microsoft.com/office/drawing/2012/chart" uri="{CE6537A1-D6FC-4f65-9D91-7224C49458BB}"/>
              </c:extLst>
            </c:dLbl>
            <c:dLbl>
              <c:idx val="1"/>
              <c:layout>
                <c:manualLayout>
                  <c:x val="-0.13195683872849279"/>
                  <c:y val="4.7453703703703713E-2"/>
                </c:manualLayout>
              </c:layout>
              <c:showCatName val="1"/>
              <c:showPercent val="1"/>
              <c:extLst>
                <c:ext xmlns:c15="http://schemas.microsoft.com/office/drawing/2012/chart" uri="{CE6537A1-D6FC-4f65-9D91-7224C49458BB}"/>
              </c:extLst>
            </c:dLbl>
            <c:spPr>
              <a:noFill/>
              <a:ln>
                <a:noFill/>
              </a:ln>
              <a:effectLst/>
            </c:spPr>
            <c:showCatName val="1"/>
            <c:showPercent val="1"/>
            <c:showLeaderLines val="1"/>
            <c:extLst>
              <c:ext xmlns:c15="http://schemas.microsoft.com/office/drawing/2012/chart" uri="{CE6537A1-D6FC-4f65-9D91-7224C49458BB}"/>
            </c:extLst>
          </c:dLbls>
          <c:cat>
            <c:strRef>
              <c:f>Sheet2!$A$36:$A$37</c:f>
              <c:strCache>
                <c:ptCount val="2"/>
                <c:pt idx="0">
                  <c:v>First time foreign employment</c:v>
                </c:pt>
                <c:pt idx="1">
                  <c:v>With previous employment expereince</c:v>
                </c:pt>
              </c:strCache>
            </c:strRef>
          </c:cat>
          <c:val>
            <c:numRef>
              <c:f>Sheet2!$B$36:$B$37</c:f>
              <c:numCache>
                <c:formatCode>General</c:formatCode>
                <c:ptCount val="2"/>
                <c:pt idx="0">
                  <c:v>534</c:v>
                </c:pt>
                <c:pt idx="1">
                  <c:v>86</c:v>
                </c:pt>
              </c:numCache>
            </c:numRef>
          </c:val>
        </c:ser>
      </c:pie3DChart>
    </c:plotArea>
    <c:plotVisOnly val="1"/>
    <c:dispBlanksAs val="zero"/>
  </c:chart>
  <c:txPr>
    <a:bodyPr/>
    <a:lstStyle/>
    <a:p>
      <a:pPr>
        <a:defRPr sz="1400">
          <a:latin typeface="Times New Roman" pitchFamily="18" charset="0"/>
          <a:cs typeface="Times New Roman" pitchFamily="18" charset="0"/>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tx>
            <c:strRef>
              <c:f>earning!$C$47</c:f>
              <c:strCache>
                <c:ptCount val="1"/>
                <c:pt idx="0">
                  <c:v>Avg. Wage Differential</c:v>
                </c:pt>
              </c:strCache>
            </c:strRef>
          </c:tx>
          <c:dLbls>
            <c:showVal val="1"/>
          </c:dLbls>
          <c:cat>
            <c:strRef>
              <c:f>earning!$B$48:$B$57</c:f>
              <c:strCache>
                <c:ptCount val="10"/>
                <c:pt idx="0">
                  <c:v>Q1</c:v>
                </c:pt>
                <c:pt idx="1">
                  <c:v>Q2</c:v>
                </c:pt>
                <c:pt idx="2">
                  <c:v>Q3</c:v>
                </c:pt>
                <c:pt idx="3">
                  <c:v>Q4</c:v>
                </c:pt>
                <c:pt idx="4">
                  <c:v>Q5</c:v>
                </c:pt>
                <c:pt idx="5">
                  <c:v>Q6</c:v>
                </c:pt>
                <c:pt idx="6">
                  <c:v>Q7</c:v>
                </c:pt>
                <c:pt idx="7">
                  <c:v>Q8</c:v>
                </c:pt>
                <c:pt idx="8">
                  <c:v>Q9</c:v>
                </c:pt>
                <c:pt idx="9">
                  <c:v>Q10</c:v>
                </c:pt>
              </c:strCache>
            </c:strRef>
          </c:cat>
          <c:val>
            <c:numRef>
              <c:f>earning!$C$48:$C$57</c:f>
              <c:numCache>
                <c:formatCode>0</c:formatCode>
                <c:ptCount val="10"/>
                <c:pt idx="0">
                  <c:v>9.252338</c:v>
                </c:pt>
                <c:pt idx="1">
                  <c:v>110.96860000000001</c:v>
                </c:pt>
                <c:pt idx="2">
                  <c:v>160.0489</c:v>
                </c:pt>
                <c:pt idx="3">
                  <c:v>195.88710000000003</c:v>
                </c:pt>
                <c:pt idx="4">
                  <c:v>241.76939999999999</c:v>
                </c:pt>
                <c:pt idx="5">
                  <c:v>307.39689999999996</c:v>
                </c:pt>
                <c:pt idx="6">
                  <c:v>390.23759999999993</c:v>
                </c:pt>
                <c:pt idx="7">
                  <c:v>470.79639999999995</c:v>
                </c:pt>
                <c:pt idx="8">
                  <c:v>578.76430000000005</c:v>
                </c:pt>
                <c:pt idx="9">
                  <c:v>887.73249999999996</c:v>
                </c:pt>
              </c:numCache>
            </c:numRef>
          </c:val>
        </c:ser>
        <c:ser>
          <c:idx val="1"/>
          <c:order val="1"/>
          <c:tx>
            <c:strRef>
              <c:f>earning!$D$47</c:f>
              <c:strCache>
                <c:ptCount val="1"/>
                <c:pt idx="0">
                  <c:v>Average Cost</c:v>
                </c:pt>
              </c:strCache>
            </c:strRef>
          </c:tx>
          <c:dLbls>
            <c:showVal val="1"/>
          </c:dLbls>
          <c:cat>
            <c:strRef>
              <c:f>earning!$B$48:$B$57</c:f>
              <c:strCache>
                <c:ptCount val="10"/>
                <c:pt idx="0">
                  <c:v>Q1</c:v>
                </c:pt>
                <c:pt idx="1">
                  <c:v>Q2</c:v>
                </c:pt>
                <c:pt idx="2">
                  <c:v>Q3</c:v>
                </c:pt>
                <c:pt idx="3">
                  <c:v>Q4</c:v>
                </c:pt>
                <c:pt idx="4">
                  <c:v>Q5</c:v>
                </c:pt>
                <c:pt idx="5">
                  <c:v>Q6</c:v>
                </c:pt>
                <c:pt idx="6">
                  <c:v>Q7</c:v>
                </c:pt>
                <c:pt idx="7">
                  <c:v>Q8</c:v>
                </c:pt>
                <c:pt idx="8">
                  <c:v>Q9</c:v>
                </c:pt>
                <c:pt idx="9">
                  <c:v>Q10</c:v>
                </c:pt>
              </c:strCache>
            </c:strRef>
          </c:cat>
          <c:val>
            <c:numRef>
              <c:f>earning!$D$48:$D$57</c:f>
              <c:numCache>
                <c:formatCode>0</c:formatCode>
                <c:ptCount val="10"/>
                <c:pt idx="0">
                  <c:v>2682.0419999999999</c:v>
                </c:pt>
                <c:pt idx="1">
                  <c:v>2519.9920000000002</c:v>
                </c:pt>
                <c:pt idx="2">
                  <c:v>2665.201</c:v>
                </c:pt>
                <c:pt idx="3">
                  <c:v>2947.0309999999999</c:v>
                </c:pt>
                <c:pt idx="4">
                  <c:v>3130.1770000000001</c:v>
                </c:pt>
                <c:pt idx="5">
                  <c:v>3119.4569999999999</c:v>
                </c:pt>
                <c:pt idx="6">
                  <c:v>4373.9190000000008</c:v>
                </c:pt>
                <c:pt idx="7">
                  <c:v>4508.4620000000004</c:v>
                </c:pt>
                <c:pt idx="8">
                  <c:v>4303.3630000000003</c:v>
                </c:pt>
                <c:pt idx="9">
                  <c:v>4539.5220000000018</c:v>
                </c:pt>
              </c:numCache>
            </c:numRef>
          </c:val>
        </c:ser>
        <c:overlap val="-100"/>
        <c:axId val="60492032"/>
        <c:axId val="60493824"/>
      </c:barChart>
      <c:catAx>
        <c:axId val="60492032"/>
        <c:scaling>
          <c:orientation val="minMax"/>
        </c:scaling>
        <c:axPos val="l"/>
        <c:tickLblPos val="nextTo"/>
        <c:crossAx val="60493824"/>
        <c:crosses val="autoZero"/>
        <c:auto val="1"/>
        <c:lblAlgn val="ctr"/>
        <c:lblOffset val="100"/>
      </c:catAx>
      <c:valAx>
        <c:axId val="60493824"/>
        <c:scaling>
          <c:orientation val="minMax"/>
        </c:scaling>
        <c:axPos val="b"/>
        <c:majorGridlines>
          <c:spPr>
            <a:ln>
              <a:solidFill>
                <a:schemeClr val="bg1"/>
              </a:solidFill>
            </a:ln>
          </c:spPr>
        </c:majorGridlines>
        <c:numFmt formatCode="0" sourceLinked="1"/>
        <c:tickLblPos val="nextTo"/>
        <c:crossAx val="60492032"/>
        <c:crosses val="autoZero"/>
        <c:crossBetween val="between"/>
      </c:valAx>
    </c:plotArea>
    <c:legend>
      <c:legendPos val="b"/>
      <c:layout/>
    </c:legend>
    <c:plotVisOnly val="1"/>
  </c:chart>
  <c:txPr>
    <a:bodyPr/>
    <a:lstStyle/>
    <a:p>
      <a:pPr>
        <a:defRPr sz="17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8D830E-C36D-49E7-99EC-CF70E800769F}" type="datetimeFigureOut">
              <a:rPr lang="en-US" smtClean="0"/>
              <a:pPr/>
              <a:t>11/15/2015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39F890-E840-4209-A312-977A9DFC1B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39F890-E840-4209-A312-977A9DFC1B75}"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39F890-E840-4209-A312-977A9DFC1B75}"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60A3E51-5DE9-4F01-BD85-C4424D129D49}" type="datetimeFigureOut">
              <a:rPr lang="en-US" smtClean="0"/>
              <a:pPr/>
              <a:t>11/15/2015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D68A81F-CA8B-428A-88C4-867EAA9506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60A3E51-5DE9-4F01-BD85-C4424D129D49}" type="datetimeFigureOut">
              <a:rPr lang="en-US" smtClean="0"/>
              <a:pPr/>
              <a:t>11/15/2015</a:t>
            </a:fld>
            <a:endParaRPr lang="en-US"/>
          </a:p>
        </p:txBody>
      </p:sp>
      <p:sp>
        <p:nvSpPr>
          <p:cNvPr id="27" name="Slide Number Placeholder 26"/>
          <p:cNvSpPr>
            <a:spLocks noGrp="1"/>
          </p:cNvSpPr>
          <p:nvPr>
            <p:ph type="sldNum" sz="quarter" idx="11"/>
          </p:nvPr>
        </p:nvSpPr>
        <p:spPr/>
        <p:txBody>
          <a:bodyPr rtlCol="0"/>
          <a:lstStyle/>
          <a:p>
            <a:fld id="{FD68A81F-CA8B-428A-88C4-867EAA95063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60A3E51-5DE9-4F01-BD85-C4424D129D49}" type="datetimeFigureOut">
              <a:rPr lang="en-US" smtClean="0"/>
              <a:pPr/>
              <a:t>11/15/2015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D68A81F-CA8B-428A-88C4-867EAA9506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0A3E51-5DE9-4F01-BD85-C4424D129D49}" type="datetimeFigureOut">
              <a:rPr lang="en-US" smtClean="0"/>
              <a:pPr/>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60A3E51-5DE9-4F01-BD85-C4424D129D49}" type="datetimeFigureOut">
              <a:rPr lang="en-US" smtClean="0"/>
              <a:pPr/>
              <a:t>11/15/2015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D68A81F-CA8B-428A-88C4-867EAA9506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924800" cy="2667000"/>
          </a:xfrm>
        </p:spPr>
        <p:txBody>
          <a:bodyPr>
            <a:normAutofit/>
          </a:bodyPr>
          <a:lstStyle/>
          <a:p>
            <a:pPr algn="ctr"/>
            <a:r>
              <a:rPr lang="en-US" sz="3800" dirty="0" smtClean="0"/>
              <a:t>Measuring Migration Costs for Low-Skilled Migrant Workers from Pakistan to Saudi Arabia and </a:t>
            </a:r>
            <a:r>
              <a:rPr lang="en-US" sz="3800" dirty="0" smtClean="0"/>
              <a:t>UAE</a:t>
            </a:r>
            <a:endParaRPr lang="en-US" sz="3800" i="1" dirty="0">
              <a:solidFill>
                <a:srgbClr val="FF0000"/>
              </a:solidFill>
            </a:endParaRPr>
          </a:p>
        </p:txBody>
      </p:sp>
      <p:sp>
        <p:nvSpPr>
          <p:cNvPr id="3" name="TextBox 2"/>
          <p:cNvSpPr txBox="1"/>
          <p:nvPr/>
        </p:nvSpPr>
        <p:spPr>
          <a:xfrm>
            <a:off x="228600" y="3890188"/>
            <a:ext cx="8610600" cy="2677656"/>
          </a:xfrm>
          <a:prstGeom prst="rect">
            <a:avLst/>
          </a:prstGeom>
          <a:noFill/>
        </p:spPr>
        <p:txBody>
          <a:bodyPr wrap="square" rtlCol="0">
            <a:spAutoFit/>
          </a:bodyPr>
          <a:lstStyle/>
          <a:p>
            <a:pPr algn="ctr"/>
            <a:endParaRPr lang="en-US" sz="2200" dirty="0" smtClean="0"/>
          </a:p>
          <a:p>
            <a:pPr algn="ctr"/>
            <a:r>
              <a:rPr lang="en-US" sz="2200" dirty="0" err="1" smtClean="0"/>
              <a:t>Nasir</a:t>
            </a:r>
            <a:r>
              <a:rPr lang="en-US" sz="2200" dirty="0" smtClean="0"/>
              <a:t> </a:t>
            </a:r>
            <a:r>
              <a:rPr lang="en-US" sz="2200" dirty="0" err="1" smtClean="0"/>
              <a:t>Iqbal</a:t>
            </a:r>
            <a:endParaRPr lang="en-US" sz="2200" dirty="0" smtClean="0"/>
          </a:p>
          <a:p>
            <a:pPr algn="ctr"/>
            <a:r>
              <a:rPr lang="en-US" sz="2200" dirty="0" smtClean="0"/>
              <a:t>Benazir Income Support Programme (BISP)</a:t>
            </a:r>
          </a:p>
          <a:p>
            <a:pPr algn="ctr"/>
            <a:r>
              <a:rPr lang="en-US" sz="2200" dirty="0" smtClean="0"/>
              <a:t>Pakistan</a:t>
            </a:r>
          </a:p>
          <a:p>
            <a:pPr algn="ctr"/>
            <a:endParaRPr lang="en-US" sz="2000" dirty="0" smtClean="0"/>
          </a:p>
          <a:p>
            <a:pPr algn="ctr"/>
            <a:r>
              <a:rPr lang="en-US" dirty="0" smtClean="0"/>
              <a:t>KNOMAD Workshop on Measuring Migration Costs for the Low-skilled </a:t>
            </a:r>
          </a:p>
          <a:p>
            <a:pPr algn="ctr"/>
            <a:r>
              <a:rPr lang="en-US" dirty="0" smtClean="0"/>
              <a:t>The World Bank</a:t>
            </a:r>
          </a:p>
          <a:p>
            <a:pPr algn="ctr"/>
            <a:r>
              <a:rPr lang="en-US" dirty="0" smtClean="0"/>
              <a:t>Nov. 16-17, 2015</a:t>
            </a:r>
          </a:p>
        </p:txBody>
      </p:sp>
    </p:spTree>
    <p:extLst>
      <p:ext uri="{BB962C8B-B14F-4D97-AF65-F5344CB8AC3E}">
        <p14:creationId xmlns="" xmlns:p14="http://schemas.microsoft.com/office/powerpoint/2010/main" val="3272999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6600" dirty="0" smtClean="0"/>
              <a:t>Methodology </a:t>
            </a:r>
            <a:endParaRPr lang="en-US" sz="6600" dirty="0"/>
          </a:p>
        </p:txBody>
      </p:sp>
    </p:spTree>
    <p:extLst>
      <p:ext uri="{BB962C8B-B14F-4D97-AF65-F5344CB8AC3E}">
        <p14:creationId xmlns="" xmlns:p14="http://schemas.microsoft.com/office/powerpoint/2010/main" val="3063730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Measuring migration Cost</a:t>
            </a:r>
            <a:endParaRPr lang="en-US" dirty="0"/>
          </a:p>
        </p:txBody>
      </p:sp>
      <p:sp>
        <p:nvSpPr>
          <p:cNvPr id="3" name="Content Placeholder 2"/>
          <p:cNvSpPr>
            <a:spLocks noGrp="1"/>
          </p:cNvSpPr>
          <p:nvPr>
            <p:ph idx="1"/>
          </p:nvPr>
        </p:nvSpPr>
        <p:spPr>
          <a:xfrm>
            <a:off x="457200" y="1600200"/>
            <a:ext cx="8229600" cy="4974336"/>
          </a:xfrm>
        </p:spPr>
        <p:txBody>
          <a:bodyPr>
            <a:normAutofit fontScale="85000" lnSpcReduction="10000"/>
          </a:bodyPr>
          <a:lstStyle/>
          <a:p>
            <a:pPr algn="just"/>
            <a:r>
              <a:rPr lang="en-US" dirty="0" smtClean="0"/>
              <a:t>Migration costs refer to the costs associated with workers’ national border crossing, and consists of recruitment fees (including sale of visas and other job-matching fees), document costs, and transportation costs. Migration cost components include: </a:t>
            </a:r>
            <a:endParaRPr lang="en-GB" b="1" dirty="0" smtClean="0"/>
          </a:p>
          <a:p>
            <a:pPr lvl="1"/>
            <a:r>
              <a:rPr lang="en-GB" b="1" dirty="0" smtClean="0"/>
              <a:t>Documentation</a:t>
            </a:r>
            <a:r>
              <a:rPr lang="en-GB" dirty="0" smtClean="0"/>
              <a:t> </a:t>
            </a:r>
            <a:r>
              <a:rPr lang="en-GB" dirty="0"/>
              <a:t>(passport, visa, medical exam report, security clearance), </a:t>
            </a:r>
            <a:endParaRPr lang="en-GB" dirty="0" smtClean="0"/>
          </a:p>
          <a:p>
            <a:pPr lvl="1"/>
            <a:r>
              <a:rPr lang="en-GB" b="1" dirty="0" smtClean="0"/>
              <a:t>Transportation</a:t>
            </a:r>
            <a:r>
              <a:rPr lang="en-GB" dirty="0" smtClean="0"/>
              <a:t> </a:t>
            </a:r>
            <a:r>
              <a:rPr lang="en-GB" dirty="0"/>
              <a:t>(internal and international), </a:t>
            </a:r>
            <a:endParaRPr lang="en-GB" dirty="0" smtClean="0"/>
          </a:p>
          <a:p>
            <a:pPr lvl="1"/>
            <a:r>
              <a:rPr lang="en-GB" b="1" dirty="0" smtClean="0"/>
              <a:t>Training</a:t>
            </a:r>
            <a:r>
              <a:rPr lang="en-GB" dirty="0" smtClean="0"/>
              <a:t> </a:t>
            </a:r>
            <a:r>
              <a:rPr lang="en-GB" dirty="0"/>
              <a:t>(skills and language); </a:t>
            </a:r>
            <a:endParaRPr lang="en-GB" dirty="0" smtClean="0"/>
          </a:p>
          <a:p>
            <a:pPr lvl="1"/>
            <a:r>
              <a:rPr lang="en-GB" b="1" dirty="0" smtClean="0"/>
              <a:t>Recruitment</a:t>
            </a:r>
            <a:r>
              <a:rPr lang="en-GB" dirty="0" smtClean="0"/>
              <a:t> </a:t>
            </a:r>
            <a:r>
              <a:rPr lang="en-GB" dirty="0"/>
              <a:t>(job information; brokerage fees; service charges) fees; </a:t>
            </a:r>
            <a:endParaRPr lang="en-GB" dirty="0" smtClean="0"/>
          </a:p>
          <a:p>
            <a:pPr lvl="1"/>
            <a:r>
              <a:rPr lang="en-GB" b="1" dirty="0" smtClean="0"/>
              <a:t>Guarantee </a:t>
            </a:r>
            <a:r>
              <a:rPr lang="en-GB" b="1" dirty="0"/>
              <a:t>deposits</a:t>
            </a:r>
            <a:r>
              <a:rPr lang="en-GB" dirty="0"/>
              <a:t>; </a:t>
            </a:r>
            <a:r>
              <a:rPr lang="en-GB" b="1" dirty="0"/>
              <a:t>insurance schemes</a:t>
            </a:r>
            <a:r>
              <a:rPr lang="en-GB" dirty="0"/>
              <a:t> and </a:t>
            </a:r>
            <a:r>
              <a:rPr lang="en-GB" b="1" dirty="0"/>
              <a:t>welfare funds</a:t>
            </a:r>
            <a:r>
              <a:rPr lang="en-GB" dirty="0"/>
              <a:t>; </a:t>
            </a:r>
            <a:r>
              <a:rPr lang="en-GB" b="1" dirty="0"/>
              <a:t>informal payments</a:t>
            </a:r>
            <a:r>
              <a:rPr lang="en-GB" dirty="0"/>
              <a:t>; </a:t>
            </a:r>
            <a:r>
              <a:rPr lang="en-GB" b="1" dirty="0"/>
              <a:t>opportunity costs</a:t>
            </a:r>
            <a:r>
              <a:rPr lang="en-GB" dirty="0"/>
              <a:t>; and also the </a:t>
            </a:r>
            <a:r>
              <a:rPr lang="en-GB" b="1" dirty="0"/>
              <a:t>costs to borrow</a:t>
            </a:r>
            <a:r>
              <a:rPr lang="en-GB" dirty="0"/>
              <a:t> money to finance migration</a:t>
            </a:r>
            <a:endParaRPr lang="en-US" dirty="0"/>
          </a:p>
        </p:txBody>
      </p:sp>
    </p:spTree>
    <p:extLst>
      <p:ext uri="{BB962C8B-B14F-4D97-AF65-F5344CB8AC3E}">
        <p14:creationId xmlns="" xmlns:p14="http://schemas.microsoft.com/office/powerpoint/2010/main" val="3709984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Sampling Framework</a:t>
            </a:r>
            <a:endParaRPr lang="en-US" dirty="0"/>
          </a:p>
        </p:txBody>
      </p:sp>
      <p:sp>
        <p:nvSpPr>
          <p:cNvPr id="5" name="Content Placeholder 4"/>
          <p:cNvSpPr>
            <a:spLocks noGrp="1"/>
          </p:cNvSpPr>
          <p:nvPr>
            <p:ph idx="1"/>
          </p:nvPr>
        </p:nvSpPr>
        <p:spPr>
          <a:xfrm>
            <a:off x="457200" y="1600200"/>
            <a:ext cx="8229600" cy="4974336"/>
          </a:xfrm>
        </p:spPr>
        <p:txBody>
          <a:bodyPr>
            <a:normAutofit fontScale="92500" lnSpcReduction="10000"/>
          </a:bodyPr>
          <a:lstStyle/>
          <a:p>
            <a:r>
              <a:rPr lang="en-US" dirty="0" smtClean="0"/>
              <a:t>Definition of migrant respondent</a:t>
            </a:r>
          </a:p>
          <a:p>
            <a:pPr lvl="1"/>
            <a:r>
              <a:rPr lang="en-US" dirty="0" smtClean="0"/>
              <a:t>The migrant who</a:t>
            </a:r>
          </a:p>
          <a:p>
            <a:pPr lvl="2"/>
            <a:r>
              <a:rPr lang="en-US" dirty="0" smtClean="0"/>
              <a:t>has worked or is  working in Saudi Arabia or in UAE;</a:t>
            </a:r>
          </a:p>
          <a:p>
            <a:pPr lvl="2"/>
            <a:r>
              <a:rPr lang="en-US" dirty="0" smtClean="0"/>
              <a:t>went abroad (Saudi Arabia or UAE) in January 2011 or after;</a:t>
            </a:r>
          </a:p>
          <a:p>
            <a:pPr lvl="2"/>
            <a:r>
              <a:rPr lang="en-US" dirty="0" smtClean="0"/>
              <a:t>is a  legal migrant worker (e.g. has gone through a regular channel);</a:t>
            </a:r>
          </a:p>
          <a:p>
            <a:pPr lvl="2"/>
            <a:r>
              <a:rPr lang="en-US" dirty="0" smtClean="0"/>
              <a:t>has returned home (to Pakistan) after the completion of their jobs at the time of survey, or, is  visiting his  family in Pakistan on holidays or has returned home with a new contract to go abroad soon;</a:t>
            </a:r>
          </a:p>
          <a:p>
            <a:pPr lvl="2"/>
            <a:r>
              <a:rPr lang="en-US" dirty="0" smtClean="0"/>
              <a:t>has worked or working in Saudi Arabia or UAE in low skilled categories of occupations like construction and agriculture sectors</a:t>
            </a:r>
          </a:p>
          <a:p>
            <a:endParaRPr lang="en-US" dirty="0"/>
          </a:p>
        </p:txBody>
      </p:sp>
    </p:spTree>
    <p:extLst>
      <p:ext uri="{BB962C8B-B14F-4D97-AF65-F5344CB8AC3E}">
        <p14:creationId xmlns="" xmlns:p14="http://schemas.microsoft.com/office/powerpoint/2010/main" val="329872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a:t>Sampling Framework</a:t>
            </a:r>
          </a:p>
        </p:txBody>
      </p:sp>
      <p:sp>
        <p:nvSpPr>
          <p:cNvPr id="3" name="Content Placeholder 2"/>
          <p:cNvSpPr>
            <a:spLocks noGrp="1"/>
          </p:cNvSpPr>
          <p:nvPr>
            <p:ph idx="1"/>
          </p:nvPr>
        </p:nvSpPr>
        <p:spPr>
          <a:xfrm>
            <a:off x="457200" y="1578864"/>
            <a:ext cx="8229600" cy="5050536"/>
          </a:xfrm>
        </p:spPr>
        <p:txBody>
          <a:bodyPr>
            <a:normAutofit lnSpcReduction="10000"/>
          </a:bodyPr>
          <a:lstStyle/>
          <a:p>
            <a:r>
              <a:rPr lang="en-US" dirty="0" smtClean="0"/>
              <a:t>Identification of respondents</a:t>
            </a:r>
          </a:p>
          <a:p>
            <a:pPr lvl="1"/>
            <a:r>
              <a:rPr lang="en-US" dirty="0" smtClean="0"/>
              <a:t>The major challenge for the survey was the identification of respondents as defined earlier</a:t>
            </a:r>
          </a:p>
          <a:p>
            <a:r>
              <a:rPr lang="en-US" dirty="0" smtClean="0"/>
              <a:t>Steps involve in identification of respondents </a:t>
            </a:r>
          </a:p>
          <a:p>
            <a:pPr lvl="1"/>
            <a:r>
              <a:rPr lang="en-US" dirty="0" smtClean="0"/>
              <a:t>Step 1: Identification of Districts </a:t>
            </a:r>
          </a:p>
          <a:p>
            <a:pPr lvl="2"/>
            <a:r>
              <a:rPr lang="en-US" dirty="0" smtClean="0"/>
              <a:t>Pakistan is divided into four provinces and three regions including FATA, GB &amp; AJK. There are more than 146 districts in these provinces and regions. More than 60% migrated from only 20 districts. </a:t>
            </a:r>
          </a:p>
          <a:p>
            <a:pPr lvl="2"/>
            <a:r>
              <a:rPr lang="en-US" dirty="0" smtClean="0"/>
              <a:t>We identified high migration districts on the basis of number of migrants went to GCC countries during 1981-2015. </a:t>
            </a:r>
          </a:p>
          <a:p>
            <a:pPr lvl="2"/>
            <a:r>
              <a:rPr lang="en-US" dirty="0" smtClean="0"/>
              <a:t>Survey is conducted in 6 high-migration districts</a:t>
            </a:r>
          </a:p>
        </p:txBody>
      </p:sp>
    </p:spTree>
    <p:extLst>
      <p:ext uri="{BB962C8B-B14F-4D97-AF65-F5344CB8AC3E}">
        <p14:creationId xmlns="" xmlns:p14="http://schemas.microsoft.com/office/powerpoint/2010/main" val="1373023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Sampling Framework</a:t>
            </a:r>
            <a:endParaRPr lang="en-US" dirty="0"/>
          </a:p>
        </p:txBody>
      </p:sp>
      <p:sp>
        <p:nvSpPr>
          <p:cNvPr id="3" name="Content Placeholder 2"/>
          <p:cNvSpPr>
            <a:spLocks noGrp="1"/>
          </p:cNvSpPr>
          <p:nvPr>
            <p:ph idx="1"/>
          </p:nvPr>
        </p:nvSpPr>
        <p:spPr>
          <a:xfrm>
            <a:off x="304800" y="1828800"/>
            <a:ext cx="3505200" cy="3733800"/>
          </a:xfrm>
        </p:spPr>
        <p:txBody>
          <a:bodyPr>
            <a:normAutofit/>
          </a:bodyPr>
          <a:lstStyle/>
          <a:p>
            <a:r>
              <a:rPr lang="en-US" sz="2000" dirty="0" smtClean="0"/>
              <a:t>Selected Districts</a:t>
            </a:r>
          </a:p>
          <a:p>
            <a:pPr lvl="1"/>
            <a:r>
              <a:rPr lang="en-US" sz="1800" dirty="0" smtClean="0"/>
              <a:t>Rawalpindi and </a:t>
            </a:r>
            <a:r>
              <a:rPr lang="en-US" sz="1800" dirty="0" err="1" smtClean="0"/>
              <a:t>Gujrat</a:t>
            </a:r>
            <a:r>
              <a:rPr lang="en-US" sz="1800" dirty="0" smtClean="0"/>
              <a:t> from North Punjab</a:t>
            </a:r>
          </a:p>
          <a:p>
            <a:endParaRPr lang="en-US" sz="2000" dirty="0" smtClean="0"/>
          </a:p>
          <a:p>
            <a:endParaRPr lang="en-US" sz="2000" dirty="0" smtClean="0"/>
          </a:p>
          <a:p>
            <a:pPr lvl="1"/>
            <a:r>
              <a:rPr lang="en-US" sz="1800" dirty="0" smtClean="0"/>
              <a:t>Gujranwala and </a:t>
            </a:r>
            <a:r>
              <a:rPr lang="en-US" sz="1800" dirty="0" err="1" smtClean="0"/>
              <a:t>Sailkot</a:t>
            </a:r>
            <a:r>
              <a:rPr lang="en-US" sz="1800" dirty="0" smtClean="0"/>
              <a:t> from the central Punjab;</a:t>
            </a:r>
          </a:p>
          <a:p>
            <a:endParaRPr lang="en-US" sz="2000" dirty="0" smtClean="0"/>
          </a:p>
          <a:p>
            <a:endParaRPr lang="en-US" sz="2000" dirty="0" smtClean="0"/>
          </a:p>
          <a:p>
            <a:pPr lvl="1"/>
            <a:r>
              <a:rPr lang="en-US" sz="1800" dirty="0" err="1" smtClean="0"/>
              <a:t>Mardan</a:t>
            </a:r>
            <a:r>
              <a:rPr lang="en-US" sz="1800" dirty="0" smtClean="0"/>
              <a:t> and </a:t>
            </a:r>
            <a:r>
              <a:rPr lang="en-US" sz="1800" dirty="0" err="1" smtClean="0"/>
              <a:t>Charsada</a:t>
            </a:r>
            <a:r>
              <a:rPr lang="en-US" sz="1800" dirty="0" smtClean="0"/>
              <a:t> from KPK</a:t>
            </a:r>
            <a:endParaRPr lang="en-US" sz="1800" dirty="0"/>
          </a:p>
        </p:txBody>
      </p:sp>
      <p:pic>
        <p:nvPicPr>
          <p:cNvPr id="4" name="Picture 3" descr="map3.png"/>
          <p:cNvPicPr/>
          <p:nvPr/>
        </p:nvPicPr>
        <p:blipFill>
          <a:blip r:embed="rId2" cstate="print"/>
          <a:srcRect l="7026" r="8607"/>
          <a:stretch>
            <a:fillRect/>
          </a:stretch>
        </p:blipFill>
        <p:spPr>
          <a:xfrm>
            <a:off x="3657600" y="1447800"/>
            <a:ext cx="5381625" cy="51816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Sampling Framework</a:t>
            </a:r>
            <a:endParaRPr lang="en-US" dirty="0"/>
          </a:p>
        </p:txBody>
      </p:sp>
      <p:sp>
        <p:nvSpPr>
          <p:cNvPr id="3" name="Content Placeholder 2"/>
          <p:cNvSpPr>
            <a:spLocks noGrp="1"/>
          </p:cNvSpPr>
          <p:nvPr>
            <p:ph idx="1"/>
          </p:nvPr>
        </p:nvSpPr>
        <p:spPr>
          <a:xfrm>
            <a:off x="457200" y="1600200"/>
            <a:ext cx="8229600" cy="4974336"/>
          </a:xfrm>
        </p:spPr>
        <p:txBody>
          <a:bodyPr/>
          <a:lstStyle/>
          <a:p>
            <a:pPr marL="365760" lvl="1" indent="-256032">
              <a:buClr>
                <a:schemeClr val="accent3"/>
              </a:buClr>
              <a:buFont typeface="Georgia"/>
              <a:buChar char="•"/>
            </a:pPr>
            <a:r>
              <a:rPr lang="en-US" dirty="0" smtClean="0"/>
              <a:t>Step 2: Identification of targeted migrants </a:t>
            </a:r>
          </a:p>
          <a:p>
            <a:pPr marL="630936" lvl="2" indent="-256032">
              <a:buClr>
                <a:schemeClr val="accent3"/>
              </a:buClr>
              <a:buFont typeface="Georgia"/>
              <a:buChar char="•"/>
            </a:pPr>
            <a:r>
              <a:rPr lang="en-US" dirty="0" smtClean="0"/>
              <a:t>Purposive/snowball sampling strategy was used</a:t>
            </a:r>
          </a:p>
          <a:p>
            <a:pPr marL="630936" lvl="2" indent="-256032">
              <a:buClr>
                <a:schemeClr val="accent3"/>
              </a:buClr>
              <a:buFont typeface="Georgia"/>
              <a:buChar char="•"/>
            </a:pPr>
            <a:r>
              <a:rPr lang="en-US" dirty="0" smtClean="0"/>
              <a:t>To obtain required respondents an extensive listing process was undertaken with the assistance from key informants, migrants visiting the offices of regional Protector of Emigrants and return migrants</a:t>
            </a:r>
          </a:p>
          <a:p>
            <a:pPr marL="365760" lvl="1" indent="-256032">
              <a:buClr>
                <a:schemeClr val="accent3"/>
              </a:buClr>
              <a:buNone/>
            </a:pPr>
            <a:endParaRPr lang="en-US" sz="2200" dirty="0" smtClean="0"/>
          </a:p>
          <a:p>
            <a:pPr marL="365760" lvl="1" indent="-256032">
              <a:buClr>
                <a:schemeClr val="accent3"/>
              </a:buClr>
              <a:buNone/>
            </a:pPr>
            <a:r>
              <a:rPr lang="en-US" sz="2200" dirty="0" smtClean="0"/>
              <a:t>Number of Respondents Listed in each District</a:t>
            </a:r>
          </a:p>
        </p:txBody>
      </p:sp>
      <p:graphicFrame>
        <p:nvGraphicFramePr>
          <p:cNvPr id="4" name="Table 3"/>
          <p:cNvGraphicFramePr>
            <a:graphicFrameLocks noGrp="1"/>
          </p:cNvGraphicFramePr>
          <p:nvPr/>
        </p:nvGraphicFramePr>
        <p:xfrm>
          <a:off x="609600" y="4754880"/>
          <a:ext cx="8001000" cy="1950720"/>
        </p:xfrm>
        <a:graphic>
          <a:graphicData uri="http://schemas.openxmlformats.org/drawingml/2006/table">
            <a:tbl>
              <a:tblPr/>
              <a:tblGrid>
                <a:gridCol w="5880434"/>
                <a:gridCol w="2120566"/>
              </a:tblGrid>
              <a:tr h="91440">
                <a:tc>
                  <a:txBody>
                    <a:bodyPr/>
                    <a:lstStyle/>
                    <a:p>
                      <a:pPr marL="0" marR="0">
                        <a:spcBef>
                          <a:spcPts val="0"/>
                        </a:spcBef>
                        <a:spcAft>
                          <a:spcPts val="0"/>
                        </a:spcAft>
                      </a:pPr>
                      <a:r>
                        <a:rPr lang="en-US" sz="1600" b="1">
                          <a:solidFill>
                            <a:srgbClr val="FFFFFF"/>
                          </a:solidFill>
                          <a:latin typeface="Times New Roman"/>
                          <a:ea typeface="Calibri"/>
                          <a:cs typeface="Times New Roman"/>
                        </a:rPr>
                        <a:t>District Name</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a:solidFill>
                            <a:srgbClr val="FFFFFF"/>
                          </a:solidFill>
                          <a:latin typeface="Times New Roman"/>
                          <a:ea typeface="Calibri"/>
                          <a:cs typeface="Times New Roman"/>
                        </a:rPr>
                        <a:t>No of Respondents</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Sailkot</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150</a:t>
                      </a: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Gujranwala </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151</a:t>
                      </a: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Gujrat</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155</a:t>
                      </a:r>
                    </a:p>
                  </a:txBody>
                  <a:tcPr marL="68580" marR="68580" marT="0" marB="0">
                    <a:lnL>
                      <a:noFill/>
                    </a:lnL>
                    <a:lnR>
                      <a:noFill/>
                    </a:lnR>
                    <a:lnT>
                      <a:noFill/>
                    </a:lnT>
                    <a:lnB>
                      <a:noFill/>
                    </a:lnB>
                    <a:solidFill>
                      <a:srgbClr val="D8D8D8"/>
                    </a:solidFill>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Rawalpinidi</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110</a:t>
                      </a: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Mardan</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151</a:t>
                      </a:r>
                    </a:p>
                  </a:txBody>
                  <a:tcPr marL="68580" marR="68580" marT="0" marB="0">
                    <a:lnL>
                      <a:noFill/>
                    </a:lnL>
                    <a:lnR>
                      <a:noFill/>
                    </a:lnR>
                    <a:lnT>
                      <a:noFill/>
                    </a:lnT>
                    <a:lnB>
                      <a:noFill/>
                    </a:lnB>
                    <a:solidFill>
                      <a:srgbClr val="D8D8D8"/>
                    </a:solidFill>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Charsada</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latin typeface="Times New Roman"/>
                          <a:ea typeface="Calibri"/>
                          <a:cs typeface="Times New Roman"/>
                        </a:rPr>
                        <a:t>160</a:t>
                      </a: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600">
                          <a:solidFill>
                            <a:srgbClr val="FFFFFF"/>
                          </a:solidFill>
                          <a:latin typeface="Times New Roman"/>
                          <a:ea typeface="Calibri"/>
                          <a:cs typeface="Times New Roman"/>
                        </a:rPr>
                        <a:t>Total</a:t>
                      </a:r>
                      <a:endParaRPr lang="en-US" sz="16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latin typeface="Times New Roman"/>
                          <a:ea typeface="Calibri"/>
                          <a:cs typeface="Times New Roman"/>
                        </a:rPr>
                        <a:t>877</a:t>
                      </a:r>
                      <a:endParaRPr lang="en-US" sz="1600" dirty="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Data Collection Procedure </a:t>
            </a:r>
            <a:endParaRPr lang="en-US" dirty="0"/>
          </a:p>
        </p:txBody>
      </p:sp>
      <p:sp>
        <p:nvSpPr>
          <p:cNvPr id="3" name="Content Placeholder 2"/>
          <p:cNvSpPr>
            <a:spLocks noGrp="1"/>
          </p:cNvSpPr>
          <p:nvPr>
            <p:ph idx="1"/>
          </p:nvPr>
        </p:nvSpPr>
        <p:spPr>
          <a:xfrm>
            <a:off x="457200" y="1752600"/>
            <a:ext cx="8229600" cy="4821936"/>
          </a:xfrm>
        </p:spPr>
        <p:txBody>
          <a:bodyPr>
            <a:normAutofit fontScale="92500" lnSpcReduction="10000"/>
          </a:bodyPr>
          <a:lstStyle/>
          <a:p>
            <a:r>
              <a:rPr lang="en-US" dirty="0" smtClean="0"/>
              <a:t>For data collection three teams were formulated: </a:t>
            </a:r>
          </a:p>
          <a:p>
            <a:pPr lvl="1"/>
            <a:r>
              <a:rPr lang="en-US" dirty="0" smtClean="0"/>
              <a:t>Team A for Central Punjab (Gujranwala and </a:t>
            </a:r>
            <a:r>
              <a:rPr lang="en-US" dirty="0" err="1" smtClean="0"/>
              <a:t>Sailkot</a:t>
            </a:r>
            <a:r>
              <a:rPr lang="en-US" dirty="0" smtClean="0"/>
              <a:t>); </a:t>
            </a:r>
          </a:p>
          <a:p>
            <a:pPr lvl="1"/>
            <a:r>
              <a:rPr lang="en-US" dirty="0" smtClean="0"/>
              <a:t>Team B for North Punjab (Rawalpindi and </a:t>
            </a:r>
            <a:r>
              <a:rPr lang="en-US" dirty="0" err="1" smtClean="0"/>
              <a:t>Gujrat</a:t>
            </a:r>
            <a:r>
              <a:rPr lang="en-US" dirty="0" smtClean="0"/>
              <a:t>); </a:t>
            </a:r>
          </a:p>
          <a:p>
            <a:pPr lvl="1"/>
            <a:r>
              <a:rPr lang="en-US" dirty="0" smtClean="0"/>
              <a:t>Team C for KP (</a:t>
            </a:r>
            <a:r>
              <a:rPr lang="en-US" dirty="0" err="1" smtClean="0"/>
              <a:t>Mardan</a:t>
            </a:r>
            <a:r>
              <a:rPr lang="en-US" dirty="0" smtClean="0"/>
              <a:t> and </a:t>
            </a:r>
            <a:r>
              <a:rPr lang="en-US" dirty="0" err="1" smtClean="0"/>
              <a:t>Charsada</a:t>
            </a:r>
            <a:r>
              <a:rPr lang="en-US" dirty="0" smtClean="0"/>
              <a:t>) </a:t>
            </a:r>
          </a:p>
          <a:p>
            <a:pPr lvl="2"/>
            <a:r>
              <a:rPr lang="en-US" dirty="0" smtClean="0"/>
              <a:t>Each team consists of two enumerators including head enumerator (supervisor). </a:t>
            </a:r>
          </a:p>
          <a:p>
            <a:r>
              <a:rPr lang="en-US" dirty="0" smtClean="0"/>
              <a:t>One week training is conducted by the two trainers to develop the capacity of enumerators and supervisors</a:t>
            </a:r>
          </a:p>
          <a:p>
            <a:pPr lvl="1"/>
            <a:r>
              <a:rPr lang="en-US" dirty="0" smtClean="0"/>
              <a:t>The training of all enumerators helps to go thought each question in the questionnaire to ensure that the enumerators are able to guide the survey participants through each question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Data Collection Procedure </a:t>
            </a:r>
            <a:endParaRPr lang="en-US" dirty="0"/>
          </a:p>
        </p:txBody>
      </p:sp>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This training session covers the following tasks: </a:t>
            </a:r>
          </a:p>
          <a:p>
            <a:pPr lvl="1"/>
            <a:r>
              <a:rPr lang="en-US" dirty="0" smtClean="0"/>
              <a:t>Training of the World Bank’s Computer Assisted Personal Interviewing system (CAPI) and use of tablets to conduct survey; </a:t>
            </a:r>
          </a:p>
          <a:p>
            <a:pPr lvl="1"/>
            <a:r>
              <a:rPr lang="en-US" dirty="0" smtClean="0"/>
              <a:t>Field test 1 carried out in surrounding areas of Rawalpindi to review the performance of the enumerators  along with the validity of questionnaire</a:t>
            </a:r>
          </a:p>
          <a:p>
            <a:pPr lvl="1"/>
            <a:r>
              <a:rPr lang="en-US" dirty="0" smtClean="0"/>
              <a:t>Field test 2 carried out after incorporating the suggestion regarding the adaptation of questionnaire and after improving the skill of the enumerators and supervisors.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Field Survey </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r>
              <a:rPr lang="en-US" dirty="0" smtClean="0"/>
              <a:t>620 interviews were conducted from migrants in selected districts, ensuring more than 100 interviews in each districts</a:t>
            </a:r>
          </a:p>
          <a:p>
            <a:pPr>
              <a:buNone/>
            </a:pPr>
            <a:endParaRPr lang="en-US" dirty="0" smtClean="0"/>
          </a:p>
          <a:p>
            <a:pPr>
              <a:buNone/>
            </a:pPr>
            <a:r>
              <a:rPr lang="en-US" dirty="0" smtClean="0"/>
              <a:t>Sample Distribution across Districts</a:t>
            </a:r>
            <a:endParaRPr lang="en-US" dirty="0"/>
          </a:p>
        </p:txBody>
      </p:sp>
      <p:graphicFrame>
        <p:nvGraphicFramePr>
          <p:cNvPr id="4" name="Table 3"/>
          <p:cNvGraphicFramePr>
            <a:graphicFrameLocks noGrp="1"/>
          </p:cNvGraphicFramePr>
          <p:nvPr/>
        </p:nvGraphicFramePr>
        <p:xfrm>
          <a:off x="762000" y="4191000"/>
          <a:ext cx="8153400" cy="2194560"/>
        </p:xfrm>
        <a:graphic>
          <a:graphicData uri="http://schemas.openxmlformats.org/drawingml/2006/table">
            <a:tbl>
              <a:tblPr/>
              <a:tblGrid>
                <a:gridCol w="3346154"/>
                <a:gridCol w="2403623"/>
                <a:gridCol w="2403623"/>
              </a:tblGrid>
              <a:tr h="91440">
                <a:tc>
                  <a:txBody>
                    <a:bodyPr/>
                    <a:lstStyle/>
                    <a:p>
                      <a:pPr marL="0" marR="0">
                        <a:spcBef>
                          <a:spcPts val="0"/>
                        </a:spcBef>
                        <a:spcAft>
                          <a:spcPts val="0"/>
                        </a:spcAft>
                      </a:pPr>
                      <a:r>
                        <a:rPr lang="en-US" sz="1800" b="1">
                          <a:solidFill>
                            <a:srgbClr val="000000"/>
                          </a:solidFill>
                          <a:latin typeface="Times New Roman"/>
                          <a:ea typeface="Times New Roman"/>
                          <a:cs typeface="Times New Roman"/>
                        </a:rPr>
                        <a:t>District Name </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solidFill>
                            <a:srgbClr val="000000"/>
                          </a:solidFill>
                          <a:latin typeface="Times New Roman"/>
                          <a:ea typeface="Times New Roman"/>
                          <a:cs typeface="Times New Roman"/>
                        </a:rPr>
                        <a:t>Sample Size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solidFill>
                            <a:srgbClr val="000000"/>
                          </a:solidFill>
                          <a:latin typeface="Times New Roman"/>
                          <a:ea typeface="Times New Roman"/>
                          <a:cs typeface="Times New Roman"/>
                        </a:rPr>
                        <a:t>Share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Rawalpindi</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109</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17.58</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Mardan</a:t>
                      </a:r>
                      <a:endParaRPr lang="en-US" sz="18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101</a:t>
                      </a:r>
                      <a:endParaRPr lang="en-US" sz="18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16.29</a:t>
                      </a:r>
                      <a:endParaRPr lang="en-US" sz="1800">
                        <a:latin typeface="Times New Roman"/>
                        <a:ea typeface="Calibri"/>
                        <a:cs typeface="Times New Roman"/>
                      </a:endParaRP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Charsada</a:t>
                      </a:r>
                      <a:endParaRPr lang="en-US" sz="18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104</a:t>
                      </a:r>
                      <a:endParaRPr lang="en-US" sz="18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16.77</a:t>
                      </a:r>
                      <a:endParaRPr lang="en-US" sz="1800">
                        <a:latin typeface="Times New Roman"/>
                        <a:ea typeface="Calibri"/>
                        <a:cs typeface="Times New Roman"/>
                      </a:endParaRPr>
                    </a:p>
                  </a:txBody>
                  <a:tcPr marL="68580" marR="68580" marT="0" marB="0">
                    <a:lnL>
                      <a:noFill/>
                    </a:lnL>
                    <a:lnR>
                      <a:noFill/>
                    </a:lnR>
                    <a:lnT>
                      <a:noFill/>
                    </a:lnT>
                    <a:lnB>
                      <a:noFill/>
                    </a:lnB>
                    <a:solidFill>
                      <a:srgbClr val="D8D8D8"/>
                    </a:solidFill>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Sailkot</a:t>
                      </a:r>
                      <a:endParaRPr lang="en-US" sz="18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101</a:t>
                      </a:r>
                      <a:endParaRPr lang="en-US" sz="18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16.29</a:t>
                      </a:r>
                      <a:endParaRPr lang="en-US" sz="1800">
                        <a:latin typeface="Times New Roman"/>
                        <a:ea typeface="Calibri"/>
                        <a:cs typeface="Times New Roman"/>
                      </a:endParaRP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Gujrat</a:t>
                      </a:r>
                      <a:endParaRPr lang="en-US" sz="18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103</a:t>
                      </a:r>
                      <a:endParaRPr lang="en-US" sz="18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16.61</a:t>
                      </a:r>
                      <a:endParaRPr lang="en-US" sz="1800">
                        <a:latin typeface="Times New Roman"/>
                        <a:ea typeface="Calibri"/>
                        <a:cs typeface="Times New Roman"/>
                      </a:endParaRPr>
                    </a:p>
                  </a:txBody>
                  <a:tcPr marL="68580" marR="68580" marT="0" marB="0">
                    <a:lnL>
                      <a:noFill/>
                    </a:lnL>
                    <a:lnR>
                      <a:noFill/>
                    </a:lnR>
                    <a:lnT>
                      <a:noFill/>
                    </a:lnT>
                    <a:lnB>
                      <a:noFill/>
                    </a:lnB>
                    <a:solidFill>
                      <a:srgbClr val="D8D8D8"/>
                    </a:solidFill>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Gujranwala</a:t>
                      </a:r>
                      <a:endParaRPr lang="en-US" sz="18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102</a:t>
                      </a:r>
                      <a:endParaRPr lang="en-US" sz="18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16.45</a:t>
                      </a:r>
                      <a:endParaRPr lang="en-US" sz="1800">
                        <a:latin typeface="Times New Roman"/>
                        <a:ea typeface="Calibri"/>
                        <a:cs typeface="Times New Roman"/>
                      </a:endParaRPr>
                    </a:p>
                  </a:txBody>
                  <a:tcPr marL="68580" marR="68580" marT="0" marB="0">
                    <a:lnL>
                      <a:noFill/>
                    </a:lnL>
                    <a:lnR>
                      <a:noFill/>
                    </a:lnR>
                    <a:lnT>
                      <a:noFill/>
                    </a:lnT>
                    <a:lnB>
                      <a:noFill/>
                    </a:lnB>
                  </a:tcPr>
                </a:tc>
              </a:tr>
              <a:tr h="91440">
                <a:tc>
                  <a:txBody>
                    <a:bodyPr/>
                    <a:lstStyle/>
                    <a:p>
                      <a:pPr marL="0" marR="0">
                        <a:spcBef>
                          <a:spcPts val="0"/>
                        </a:spcBef>
                        <a:spcAft>
                          <a:spcPts val="0"/>
                        </a:spcAft>
                      </a:pPr>
                      <a:r>
                        <a:rPr lang="en-US" sz="1800">
                          <a:solidFill>
                            <a:srgbClr val="000000"/>
                          </a:solidFill>
                          <a:latin typeface="Times New Roman"/>
                          <a:ea typeface="Times New Roman"/>
                          <a:cs typeface="Times New Roman"/>
                        </a:rPr>
                        <a:t>Total </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a:solidFill>
                            <a:srgbClr val="000000"/>
                          </a:solidFill>
                          <a:latin typeface="Times New Roman"/>
                          <a:ea typeface="Times New Roman"/>
                          <a:cs typeface="Times New Roman"/>
                        </a:rPr>
                        <a:t>620</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800" dirty="0">
                          <a:solidFill>
                            <a:srgbClr val="000000"/>
                          </a:solidFill>
                          <a:latin typeface="Times New Roman"/>
                          <a:ea typeface="Times New Roman"/>
                          <a:cs typeface="Times New Roman"/>
                        </a:rPr>
                        <a:t>100.00</a:t>
                      </a:r>
                      <a:endParaRPr lang="en-US" sz="1800" dirty="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Socio-economic characteristics of the sampled migrants</a:t>
            </a:r>
            <a:endParaRPr lang="en-US" dirty="0"/>
          </a:p>
        </p:txBody>
      </p:sp>
      <p:graphicFrame>
        <p:nvGraphicFramePr>
          <p:cNvPr id="5" name="Content Placeholder 4"/>
          <p:cNvGraphicFramePr>
            <a:graphicFrameLocks noGrp="1"/>
          </p:cNvGraphicFramePr>
          <p:nvPr>
            <p:ph idx="1"/>
          </p:nvPr>
        </p:nvGraphicFramePr>
        <p:xfrm>
          <a:off x="381000" y="2225040"/>
          <a:ext cx="8458200" cy="4023360"/>
        </p:xfrm>
        <a:graphic>
          <a:graphicData uri="http://schemas.openxmlformats.org/drawingml/2006/table">
            <a:tbl>
              <a:tblPr/>
              <a:tblGrid>
                <a:gridCol w="7213153"/>
                <a:gridCol w="1245047"/>
              </a:tblGrid>
              <a:tr h="190500">
                <a:tc>
                  <a:txBody>
                    <a:bodyPr/>
                    <a:lstStyle/>
                    <a:p>
                      <a:pPr marL="0" marR="0">
                        <a:spcBef>
                          <a:spcPts val="0"/>
                        </a:spcBef>
                        <a:spcAft>
                          <a:spcPts val="0"/>
                        </a:spcAft>
                      </a:pPr>
                      <a:r>
                        <a:rPr lang="en-US" sz="2400" b="1">
                          <a:solidFill>
                            <a:srgbClr val="000000"/>
                          </a:solidFill>
                          <a:latin typeface="Times New Roman"/>
                          <a:ea typeface="Times New Roman"/>
                          <a:cs typeface="Times New Roman"/>
                        </a:rPr>
                        <a:t>Indicator</a:t>
                      </a:r>
                      <a:endParaRPr lang="en-US" sz="24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b="1">
                          <a:solidFill>
                            <a:srgbClr val="000000"/>
                          </a:solidFill>
                          <a:latin typeface="Times New Roman"/>
                          <a:ea typeface="Times New Roman"/>
                          <a:cs typeface="Times New Roman"/>
                        </a:rPr>
                        <a:t>Value</a:t>
                      </a:r>
                      <a:endParaRPr lang="en-US" sz="24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190500">
                <a:tc>
                  <a:txBody>
                    <a:bodyPr/>
                    <a:lstStyle/>
                    <a:p>
                      <a:pPr marL="0" marR="0">
                        <a:spcBef>
                          <a:spcPts val="0"/>
                        </a:spcBef>
                        <a:spcAft>
                          <a:spcPts val="0"/>
                        </a:spcAft>
                      </a:pPr>
                      <a:r>
                        <a:rPr lang="en-US" sz="2400">
                          <a:solidFill>
                            <a:srgbClr val="000000"/>
                          </a:solidFill>
                          <a:latin typeface="Times New Roman"/>
                          <a:ea typeface="Times New Roman"/>
                          <a:cs typeface="Times New Roman"/>
                        </a:rPr>
                        <a:t>Average Age of Migrant (years)</a:t>
                      </a:r>
                      <a:endParaRPr lang="en-US" sz="24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Times New Roman"/>
                          <a:cs typeface="Times New Roman"/>
                        </a:rPr>
                        <a:t>29.2</a:t>
                      </a:r>
                      <a:endParaRPr lang="en-US" sz="24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190500">
                <a:tc gridSpan="2">
                  <a:txBody>
                    <a:bodyPr/>
                    <a:lstStyle/>
                    <a:p>
                      <a:pPr marL="0" marR="0">
                        <a:spcBef>
                          <a:spcPts val="0"/>
                        </a:spcBef>
                        <a:spcAft>
                          <a:spcPts val="0"/>
                        </a:spcAft>
                      </a:pPr>
                      <a:r>
                        <a:rPr lang="en-US" sz="2400">
                          <a:solidFill>
                            <a:srgbClr val="000000"/>
                          </a:solidFill>
                          <a:latin typeface="Times New Roman"/>
                          <a:ea typeface="Times New Roman"/>
                          <a:cs typeface="Times New Roman"/>
                        </a:rPr>
                        <a:t>Marital Status (%)</a:t>
                      </a:r>
                      <a:endParaRPr lang="en-US" sz="2400">
                        <a:latin typeface="Times New Roman"/>
                        <a:ea typeface="Calibri"/>
                        <a:cs typeface="Times New Roman"/>
                      </a:endParaRPr>
                    </a:p>
                  </a:txBody>
                  <a:tcPr marL="68580" marR="68580" marT="0" marB="0">
                    <a:lnL>
                      <a:noFill/>
                    </a:lnL>
                    <a:lnR>
                      <a:noFill/>
                    </a:lnR>
                    <a:lnT>
                      <a:noFill/>
                    </a:lnT>
                    <a:lnB>
                      <a:noFill/>
                    </a:lnB>
                    <a:solidFill>
                      <a:srgbClr val="4F81BD"/>
                    </a:solidFill>
                  </a:tcPr>
                </a:tc>
                <a:tc hMerge="1">
                  <a:txBody>
                    <a:bodyPr/>
                    <a:lstStyle/>
                    <a:p>
                      <a:endParaRPr lang="en-US"/>
                    </a:p>
                  </a:txBody>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Unmarried</a:t>
                      </a:r>
                      <a:endParaRPr lang="en-US" sz="24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Times New Roman"/>
                          <a:cs typeface="Times New Roman"/>
                        </a:rPr>
                        <a:t>41.9</a:t>
                      </a:r>
                      <a:endParaRPr lang="en-US" sz="24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Married</a:t>
                      </a:r>
                      <a:endParaRPr lang="en-US" sz="24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Times New Roman"/>
                          <a:cs typeface="Times New Roman"/>
                        </a:rPr>
                        <a:t>58.1</a:t>
                      </a:r>
                      <a:endParaRPr lang="en-US" sz="2400">
                        <a:latin typeface="Times New Roman"/>
                        <a:ea typeface="Calibri"/>
                        <a:cs typeface="Times New Roman"/>
                      </a:endParaRPr>
                    </a:p>
                  </a:txBody>
                  <a:tcPr marL="68580" marR="68580" marT="0" marB="0">
                    <a:lnL>
                      <a:noFill/>
                    </a:lnL>
                    <a:lnR>
                      <a:noFill/>
                    </a:lnR>
                    <a:lnT>
                      <a:noFill/>
                    </a:lnT>
                    <a:lnB>
                      <a:noFill/>
                    </a:lnB>
                  </a:tcPr>
                </a:tc>
              </a:tr>
              <a:tr h="190500">
                <a:tc gridSpan="2">
                  <a:txBody>
                    <a:bodyPr/>
                    <a:lstStyle/>
                    <a:p>
                      <a:pPr marL="0" marR="0">
                        <a:spcBef>
                          <a:spcPts val="0"/>
                        </a:spcBef>
                        <a:spcAft>
                          <a:spcPts val="0"/>
                        </a:spcAft>
                      </a:pPr>
                      <a:r>
                        <a:rPr lang="en-US" sz="2400">
                          <a:solidFill>
                            <a:srgbClr val="000000"/>
                          </a:solidFill>
                          <a:latin typeface="Times New Roman"/>
                          <a:ea typeface="Times New Roman"/>
                          <a:cs typeface="Times New Roman"/>
                        </a:rPr>
                        <a:t>Educational Status(%)</a:t>
                      </a:r>
                      <a:endParaRPr lang="en-US" sz="2400">
                        <a:latin typeface="Times New Roman"/>
                        <a:ea typeface="Calibri"/>
                        <a:cs typeface="Times New Roman"/>
                      </a:endParaRPr>
                    </a:p>
                  </a:txBody>
                  <a:tcPr marL="68580" marR="68580" marT="0" marB="0">
                    <a:lnL>
                      <a:noFill/>
                    </a:lnL>
                    <a:lnR>
                      <a:noFill/>
                    </a:lnR>
                    <a:lnT>
                      <a:noFill/>
                    </a:lnT>
                    <a:lnB>
                      <a:noFill/>
                    </a:lnB>
                    <a:solidFill>
                      <a:srgbClr val="4F81BD"/>
                    </a:solidFill>
                  </a:tcPr>
                </a:tc>
                <a:tc hMerge="1">
                  <a:txBody>
                    <a:bodyPr/>
                    <a:lstStyle/>
                    <a:p>
                      <a:endParaRPr lang="en-US"/>
                    </a:p>
                  </a:txBody>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No Education </a:t>
                      </a:r>
                      <a:endParaRPr lang="en-US" sz="24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Calibri"/>
                          <a:cs typeface="Times New Roman"/>
                        </a:rPr>
                        <a:t>10.5</a:t>
                      </a:r>
                      <a:endParaRPr lang="en-US" sz="2400">
                        <a:latin typeface="Times New Roman"/>
                        <a:ea typeface="Calibri"/>
                        <a:cs typeface="Times New Roman"/>
                      </a:endParaRPr>
                    </a:p>
                  </a:txBody>
                  <a:tcPr marL="68580" marR="68580" marT="0" marB="0" anchor="b">
                    <a:lnL>
                      <a:noFill/>
                    </a:lnL>
                    <a:lnR>
                      <a:noFill/>
                    </a:lnR>
                    <a:lnT>
                      <a:noFill/>
                    </a:lnT>
                    <a:lnB>
                      <a:noFill/>
                    </a:lnB>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Primary Education</a:t>
                      </a:r>
                      <a:endParaRPr lang="en-US" sz="24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Calibri"/>
                          <a:cs typeface="Times New Roman"/>
                        </a:rPr>
                        <a:t>33.1</a:t>
                      </a:r>
                      <a:endParaRPr lang="en-US" sz="24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Secondary Education</a:t>
                      </a:r>
                      <a:endParaRPr lang="en-US" sz="24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Calibri"/>
                          <a:cs typeface="Times New Roman"/>
                        </a:rPr>
                        <a:t>46.5</a:t>
                      </a:r>
                      <a:endParaRPr lang="en-US" sz="2400">
                        <a:latin typeface="Times New Roman"/>
                        <a:ea typeface="Calibri"/>
                        <a:cs typeface="Times New Roman"/>
                      </a:endParaRPr>
                    </a:p>
                  </a:txBody>
                  <a:tcPr marL="68580" marR="68580" marT="0" marB="0" anchor="b">
                    <a:lnL>
                      <a:noFill/>
                    </a:lnL>
                    <a:lnR>
                      <a:noFill/>
                    </a:lnR>
                    <a:lnT>
                      <a:noFill/>
                    </a:lnT>
                    <a:lnB>
                      <a:noFill/>
                    </a:lnB>
                  </a:tcPr>
                </a:tc>
              </a:tr>
              <a:tr h="190500">
                <a:tc>
                  <a:txBody>
                    <a:bodyPr/>
                    <a:lstStyle/>
                    <a:p>
                      <a:pPr marL="457200" marR="0">
                        <a:spcBef>
                          <a:spcPts val="0"/>
                        </a:spcBef>
                        <a:spcAft>
                          <a:spcPts val="0"/>
                        </a:spcAft>
                      </a:pPr>
                      <a:r>
                        <a:rPr lang="en-US" sz="2400">
                          <a:solidFill>
                            <a:srgbClr val="000000"/>
                          </a:solidFill>
                          <a:latin typeface="Times New Roman"/>
                          <a:ea typeface="Times New Roman"/>
                          <a:cs typeface="Times New Roman"/>
                        </a:rPr>
                        <a:t>Tertiary Education</a:t>
                      </a:r>
                      <a:endParaRPr lang="en-US" sz="24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2400">
                          <a:solidFill>
                            <a:srgbClr val="000000"/>
                          </a:solidFill>
                          <a:latin typeface="Times New Roman"/>
                          <a:ea typeface="Calibri"/>
                          <a:cs typeface="Times New Roman"/>
                        </a:rPr>
                        <a:t>10.0</a:t>
                      </a:r>
                      <a:endParaRPr lang="en-US" sz="24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190500">
                <a:tc>
                  <a:txBody>
                    <a:bodyPr/>
                    <a:lstStyle/>
                    <a:p>
                      <a:pPr marL="0" marR="0">
                        <a:spcBef>
                          <a:spcPts val="0"/>
                        </a:spcBef>
                        <a:spcAft>
                          <a:spcPts val="0"/>
                        </a:spcAft>
                      </a:pPr>
                      <a:r>
                        <a:rPr lang="en-US" sz="2400">
                          <a:solidFill>
                            <a:srgbClr val="000000"/>
                          </a:solidFill>
                          <a:latin typeface="Times New Roman"/>
                          <a:ea typeface="Times New Roman"/>
                          <a:cs typeface="Times New Roman"/>
                        </a:rPr>
                        <a:t>Average number of dependents (No.)</a:t>
                      </a:r>
                      <a:endParaRPr lang="en-US" sz="24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400" dirty="0">
                          <a:solidFill>
                            <a:srgbClr val="000000"/>
                          </a:solidFill>
                          <a:latin typeface="Times New Roman"/>
                          <a:ea typeface="Times New Roman"/>
                          <a:cs typeface="Times New Roman"/>
                        </a:rPr>
                        <a:t>8.0</a:t>
                      </a:r>
                      <a:endParaRPr lang="en-US" sz="2400" dirty="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Road Map</a:t>
            </a:r>
            <a:endParaRPr lang="en-US" dirty="0"/>
          </a:p>
        </p:txBody>
      </p:sp>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Background</a:t>
            </a:r>
          </a:p>
          <a:p>
            <a:r>
              <a:rPr lang="en-US" dirty="0" smtClean="0"/>
              <a:t>Spread</a:t>
            </a:r>
          </a:p>
          <a:p>
            <a:pPr lvl="1"/>
            <a:r>
              <a:rPr lang="en-US" dirty="0" smtClean="0"/>
              <a:t>Destination, Regional variations, Skill composition</a:t>
            </a:r>
          </a:p>
          <a:p>
            <a:r>
              <a:rPr lang="en-US" dirty="0" smtClean="0"/>
              <a:t>Methodology </a:t>
            </a:r>
          </a:p>
          <a:p>
            <a:pPr lvl="1"/>
            <a:r>
              <a:rPr lang="en-US" dirty="0" smtClean="0"/>
              <a:t>What is cost?</a:t>
            </a:r>
          </a:p>
          <a:p>
            <a:pPr lvl="1"/>
            <a:r>
              <a:rPr lang="en-US" dirty="0" smtClean="0"/>
              <a:t>What is low skill?</a:t>
            </a:r>
          </a:p>
          <a:p>
            <a:pPr lvl="1"/>
            <a:r>
              <a:rPr lang="en-US" dirty="0" smtClean="0"/>
              <a:t>Sampling framework </a:t>
            </a:r>
          </a:p>
          <a:p>
            <a:pPr lvl="1"/>
            <a:r>
              <a:rPr lang="en-US" dirty="0" smtClean="0"/>
              <a:t>Data collection procedure </a:t>
            </a:r>
          </a:p>
          <a:p>
            <a:r>
              <a:rPr lang="en-US" dirty="0" smtClean="0"/>
              <a:t>Migration COST</a:t>
            </a:r>
          </a:p>
          <a:p>
            <a:r>
              <a:rPr lang="en-US" dirty="0" smtClean="0"/>
              <a:t>Key Challenges </a:t>
            </a:r>
            <a:endParaRPr lang="en-US" dirty="0"/>
          </a:p>
        </p:txBody>
      </p:sp>
    </p:spTree>
    <p:extLst>
      <p:ext uri="{BB962C8B-B14F-4D97-AF65-F5344CB8AC3E}">
        <p14:creationId xmlns="" xmlns:p14="http://schemas.microsoft.com/office/powerpoint/2010/main" val="856529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a:p>
            <a:pPr marL="0" indent="0" algn="ctr">
              <a:buNone/>
            </a:pPr>
            <a:r>
              <a:rPr lang="en-US" sz="6000" dirty="0" smtClean="0"/>
              <a:t>Cost</a:t>
            </a:r>
            <a:r>
              <a:rPr lang="en-US" sz="6000" dirty="0" smtClean="0"/>
              <a:t>? </a:t>
            </a:r>
            <a:endParaRPr lang="en-US" sz="6000" dirty="0"/>
          </a:p>
        </p:txBody>
      </p:sp>
    </p:spTree>
    <p:extLst>
      <p:ext uri="{BB962C8B-B14F-4D97-AF65-F5344CB8AC3E}">
        <p14:creationId xmlns="" xmlns:p14="http://schemas.microsoft.com/office/powerpoint/2010/main" val="1276170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Average Migrant Cost (US$)</a:t>
            </a:r>
            <a:endParaRPr lang="en-US" dirty="0"/>
          </a:p>
        </p:txBody>
      </p:sp>
      <p:graphicFrame>
        <p:nvGraphicFramePr>
          <p:cNvPr id="4" name="Content Placeholder 3"/>
          <p:cNvGraphicFramePr>
            <a:graphicFrameLocks noGrp="1"/>
          </p:cNvGraphicFramePr>
          <p:nvPr>
            <p:ph idx="1"/>
          </p:nvPr>
        </p:nvGraphicFramePr>
        <p:xfrm>
          <a:off x="533400" y="2362200"/>
          <a:ext cx="8077199" cy="2743200"/>
        </p:xfrm>
        <a:graphic>
          <a:graphicData uri="http://schemas.openxmlformats.org/drawingml/2006/table">
            <a:tbl>
              <a:tblPr/>
              <a:tblGrid>
                <a:gridCol w="2628321"/>
                <a:gridCol w="1985376"/>
                <a:gridCol w="1731751"/>
                <a:gridCol w="1731751"/>
              </a:tblGrid>
              <a:tr h="91440">
                <a:tc>
                  <a:txBody>
                    <a:bodyPr/>
                    <a:lstStyle/>
                    <a:p>
                      <a:pPr marL="0" marR="0">
                        <a:spcBef>
                          <a:spcPts val="0"/>
                        </a:spcBef>
                        <a:spcAft>
                          <a:spcPts val="0"/>
                        </a:spcAft>
                      </a:pPr>
                      <a:r>
                        <a:rPr lang="en-US" sz="2000" b="1">
                          <a:solidFill>
                            <a:srgbClr val="000000"/>
                          </a:solidFill>
                          <a:latin typeface="Times New Roman"/>
                          <a:ea typeface="Times New Roman"/>
                          <a:cs typeface="Times New Roman"/>
                        </a:rPr>
                        <a:t>Regions</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All Sample</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Saudi Arabia</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UAE</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91440">
                <a:tc>
                  <a:txBody>
                    <a:bodyPr/>
                    <a:lstStyle/>
                    <a:p>
                      <a:pPr marL="0" marR="0">
                        <a:spcBef>
                          <a:spcPts val="0"/>
                        </a:spcBef>
                        <a:spcAft>
                          <a:spcPts val="0"/>
                        </a:spcAft>
                      </a:pPr>
                      <a:r>
                        <a:rPr lang="en-US" sz="2000" b="1">
                          <a:solidFill>
                            <a:srgbClr val="000000"/>
                          </a:solidFill>
                          <a:latin typeface="Times New Roman"/>
                          <a:ea typeface="Times New Roman"/>
                          <a:cs typeface="Times New Roman"/>
                        </a:rPr>
                        <a:t>Pakistan</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3489</a:t>
                      </a:r>
                      <a:endParaRPr lang="en-US" sz="20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4290</a:t>
                      </a:r>
                      <a:endParaRPr lang="en-US" sz="20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2358</a:t>
                      </a:r>
                      <a:endParaRPr lang="en-US" sz="20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91440">
                <a:tc>
                  <a:txBody>
                    <a:bodyPr/>
                    <a:lstStyle/>
                    <a:p>
                      <a:pPr marL="0" marR="0">
                        <a:spcBef>
                          <a:spcPts val="0"/>
                        </a:spcBef>
                        <a:spcAft>
                          <a:spcPts val="0"/>
                        </a:spcAft>
                      </a:pPr>
                      <a:r>
                        <a:rPr lang="en-US" sz="2000" b="1">
                          <a:solidFill>
                            <a:srgbClr val="000000"/>
                          </a:solidFill>
                          <a:latin typeface="Times New Roman"/>
                          <a:ea typeface="Times New Roman"/>
                          <a:cs typeface="Times New Roman"/>
                        </a:rPr>
                        <a:t>District wise</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endParaRPr lang="en-US" sz="2000">
                        <a:latin typeface="Times New Roman"/>
                        <a:cs typeface="Times New Roman"/>
                      </a:endParaRPr>
                    </a:p>
                  </a:txBody>
                  <a:tcPr marL="68580" marR="68580" marT="0" marB="0">
                    <a:lnL>
                      <a:noFill/>
                    </a:lnL>
                    <a:lnR>
                      <a:noFill/>
                    </a:lnR>
                    <a:lnT>
                      <a:noFill/>
                    </a:lnT>
                    <a:lnB>
                      <a:noFill/>
                    </a:lnB>
                  </a:tcPr>
                </a:tc>
                <a:tc>
                  <a:txBody>
                    <a:bodyPr/>
                    <a:lstStyle/>
                    <a:p>
                      <a:endParaRPr lang="en-US" sz="2000">
                        <a:latin typeface="Times New Roman"/>
                        <a:cs typeface="Times New Roman"/>
                      </a:endParaRPr>
                    </a:p>
                  </a:txBody>
                  <a:tcPr marL="68580" marR="68580" marT="0" marB="0">
                    <a:lnL>
                      <a:noFill/>
                    </a:lnL>
                    <a:lnR>
                      <a:noFill/>
                    </a:lnR>
                    <a:lnT>
                      <a:noFill/>
                    </a:lnT>
                    <a:lnB>
                      <a:noFill/>
                    </a:lnB>
                  </a:tcPr>
                </a:tc>
                <a:tc>
                  <a:txBody>
                    <a:bodyPr/>
                    <a:lstStyle/>
                    <a:p>
                      <a:endParaRPr lang="en-US" sz="2000">
                        <a:latin typeface="Times New Roman"/>
                        <a:cs typeface="Times New Roman"/>
                      </a:endParaRPr>
                    </a:p>
                  </a:txBody>
                  <a:tcPr marL="68580" marR="68580" marT="0" marB="0">
                    <a:lnL>
                      <a:noFill/>
                    </a:lnL>
                    <a:lnR>
                      <a:noFill/>
                    </a:lnR>
                    <a:lnT>
                      <a:noFill/>
                    </a:lnT>
                    <a:lnB>
                      <a:noFill/>
                    </a:lnB>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Rawalpindi</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3238</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3442</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2982</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Mardan</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4548</a:t>
                      </a:r>
                      <a:endParaRPr lang="en-US" sz="20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4904</a:t>
                      </a:r>
                      <a:endParaRPr lang="en-US" sz="20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2590</a:t>
                      </a:r>
                      <a:endParaRPr lang="en-US" sz="20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Charsada</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3302</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3858</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2432</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Sailkot</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3995</a:t>
                      </a:r>
                      <a:endParaRPr lang="en-US" sz="20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4663</a:t>
                      </a:r>
                      <a:endParaRPr lang="en-US" sz="20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2853</a:t>
                      </a:r>
                      <a:endParaRPr lang="en-US" sz="20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Gujrat</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3365</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4464</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1863</a:t>
                      </a:r>
                      <a:endParaRPr lang="en-US" sz="20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457200" marR="0">
                        <a:spcBef>
                          <a:spcPts val="0"/>
                        </a:spcBef>
                        <a:spcAft>
                          <a:spcPts val="0"/>
                        </a:spcAft>
                      </a:pPr>
                      <a:r>
                        <a:rPr lang="en-US" sz="2000" b="1">
                          <a:solidFill>
                            <a:srgbClr val="000000"/>
                          </a:solidFill>
                          <a:latin typeface="Times New Roman"/>
                          <a:ea typeface="Times New Roman"/>
                          <a:cs typeface="Times New Roman"/>
                        </a:rPr>
                        <a:t>Gujranwala</a:t>
                      </a:r>
                      <a:endParaRPr lang="en-US" sz="20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2640</a:t>
                      </a:r>
                      <a:endParaRPr lang="en-US" sz="200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solidFill>
                            <a:srgbClr val="000000"/>
                          </a:solidFill>
                          <a:latin typeface="Times New Roman"/>
                          <a:ea typeface="Calibri"/>
                          <a:cs typeface="Times New Roman"/>
                        </a:rPr>
                        <a:t>4278</a:t>
                      </a:r>
                      <a:endParaRPr lang="en-US" sz="200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0000"/>
                          </a:solidFill>
                          <a:latin typeface="Times New Roman"/>
                          <a:ea typeface="Calibri"/>
                          <a:cs typeface="Times New Roman"/>
                        </a:rPr>
                        <a:t>1896</a:t>
                      </a:r>
                      <a:endParaRPr lang="en-US" sz="2000" dirty="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Cost: Component wise</a:t>
            </a:r>
            <a:endParaRPr lang="en-US" dirty="0"/>
          </a:p>
        </p:txBody>
      </p:sp>
      <p:graphicFrame>
        <p:nvGraphicFramePr>
          <p:cNvPr id="4" name="Table 3"/>
          <p:cNvGraphicFramePr>
            <a:graphicFrameLocks noGrp="1"/>
          </p:cNvGraphicFramePr>
          <p:nvPr/>
        </p:nvGraphicFramePr>
        <p:xfrm>
          <a:off x="381000" y="1752600"/>
          <a:ext cx="8534402" cy="4389120"/>
        </p:xfrm>
        <a:graphic>
          <a:graphicData uri="http://schemas.openxmlformats.org/drawingml/2006/table">
            <a:tbl>
              <a:tblPr/>
              <a:tblGrid>
                <a:gridCol w="1860500"/>
                <a:gridCol w="1112886"/>
                <a:gridCol w="1112886"/>
                <a:gridCol w="1112886"/>
                <a:gridCol w="1112886"/>
                <a:gridCol w="1112886"/>
                <a:gridCol w="1109472"/>
              </a:tblGrid>
              <a:tr h="91440">
                <a:tc rowSpan="2">
                  <a:txBody>
                    <a:bodyPr/>
                    <a:lstStyle/>
                    <a:p>
                      <a:pPr marL="0" marR="0">
                        <a:spcBef>
                          <a:spcPts val="0"/>
                        </a:spcBef>
                        <a:spcAft>
                          <a:spcPts val="0"/>
                        </a:spcAft>
                      </a:pPr>
                      <a:r>
                        <a:rPr lang="en-US" sz="1600" b="1">
                          <a:solidFill>
                            <a:srgbClr val="000000"/>
                          </a:solidFill>
                          <a:latin typeface="Times New Roman"/>
                          <a:ea typeface="Times New Roman"/>
                          <a:cs typeface="Times New Roman"/>
                        </a:rPr>
                        <a:t>Components</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gridSpan="3">
                  <a:txBody>
                    <a:bodyPr/>
                    <a:lstStyle/>
                    <a:p>
                      <a:pPr marL="0" marR="0" algn="ctr">
                        <a:spcBef>
                          <a:spcPts val="0"/>
                        </a:spcBef>
                        <a:spcAft>
                          <a:spcPts val="0"/>
                        </a:spcAft>
                      </a:pPr>
                      <a:r>
                        <a:rPr lang="en-US" sz="1600" b="1">
                          <a:solidFill>
                            <a:srgbClr val="000000"/>
                          </a:solidFill>
                          <a:latin typeface="Times New Roman"/>
                          <a:ea typeface="Times New Roman"/>
                          <a:cs typeface="Times New Roman"/>
                        </a:rPr>
                        <a:t>Cost US $</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b="1" i="1">
                          <a:solidFill>
                            <a:srgbClr val="000000"/>
                          </a:solidFill>
                          <a:latin typeface="Times New Roman"/>
                          <a:ea typeface="Times New Roman"/>
                          <a:cs typeface="Times New Roman"/>
                        </a:rPr>
                        <a:t>(as % share of total)</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91440">
                <a:tc vMerge="1">
                  <a:txBody>
                    <a:bodyPr/>
                    <a:lstStyle/>
                    <a:p>
                      <a:endParaRPr lang="en-US"/>
                    </a:p>
                  </a:txBody>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All Sample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Saudi Arabia</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UAE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All Sample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Saudi Arabia</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UAE</a:t>
                      </a:r>
                      <a:endParaRPr lang="en-US" sz="18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Visa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2823.6</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3493.8</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1818.4</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80.9</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81.4</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77.1</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Agent Cost</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271.3</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342.5</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164.1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7.8</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8.0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7.0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International Transport</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249.4</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248.2</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251.1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7.1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5.8</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10.6</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Inland Transport</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60.7</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73.9</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41.1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1.7</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1.7</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1.7</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Passport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46.2</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48.3</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43.1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1.3</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1.8</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Medical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45.5</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60.0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23.9</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1.3</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1.4</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Contract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30.8</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27.5</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35.8</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0.9</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0.6</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1.5</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Others</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14.6</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22.3</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0.4</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0.5</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Insurance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10.9</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10.9</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11.0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0.3</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0.3</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0.5</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Briefing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6.6</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5.4</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8.5</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0.2</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0.4</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Clearance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0.9</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0.8</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Exit  Fee</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0.9</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1.1</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0.6</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91440">
                <a:tc>
                  <a:txBody>
                    <a:bodyPr/>
                    <a:lstStyle/>
                    <a:p>
                      <a:pPr marL="0" marR="0">
                        <a:spcBef>
                          <a:spcPts val="0"/>
                        </a:spcBef>
                        <a:spcAft>
                          <a:spcPts val="0"/>
                        </a:spcAft>
                      </a:pPr>
                      <a:r>
                        <a:rPr lang="en-US" sz="1600" b="1">
                          <a:solidFill>
                            <a:srgbClr val="000000"/>
                          </a:solidFill>
                          <a:latin typeface="Times New Roman"/>
                          <a:ea typeface="Calibri"/>
                          <a:cs typeface="Times New Roman"/>
                        </a:rPr>
                        <a:t>Welfare Fund</a:t>
                      </a:r>
                      <a:endParaRPr lang="en-US" sz="1800">
                        <a:latin typeface="Times New Roman"/>
                        <a:ea typeface="Calibri"/>
                        <a:cs typeface="Times New Roman"/>
                      </a:endParaRPr>
                    </a:p>
                  </a:txBody>
                  <a:tcPr marL="68580" marR="68580" marT="0" marB="0" anchor="b">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0.1</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0.0</a:t>
                      </a:r>
                      <a:endParaRPr lang="en-US" sz="1800">
                        <a:latin typeface="Times New Roman"/>
                        <a:ea typeface="Calibri"/>
                        <a:cs typeface="Times New Roman"/>
                      </a:endParaRPr>
                    </a:p>
                  </a:txBody>
                  <a:tcPr marL="68580" marR="68580" marT="0" marB="0" anchor="b">
                    <a:lnL>
                      <a:noFill/>
                    </a:lnL>
                    <a:lnR>
                      <a:noFill/>
                    </a:lnR>
                    <a:lnT>
                      <a:noFill/>
                    </a:lnT>
                    <a:lnB>
                      <a:noFill/>
                    </a:lnB>
                  </a:tcPr>
                </a:tc>
              </a:tr>
              <a:tr h="91440">
                <a:tc>
                  <a:txBody>
                    <a:bodyPr/>
                    <a:lstStyle/>
                    <a:p>
                      <a:pPr marL="0" marR="0">
                        <a:spcBef>
                          <a:spcPts val="0"/>
                        </a:spcBef>
                        <a:spcAft>
                          <a:spcPts val="0"/>
                        </a:spcAft>
                      </a:pPr>
                      <a:r>
                        <a:rPr lang="en-US" sz="1600">
                          <a:solidFill>
                            <a:srgbClr val="000000"/>
                          </a:solidFill>
                          <a:latin typeface="Times New Roman"/>
                          <a:ea typeface="Times New Roman"/>
                          <a:cs typeface="Times New Roman"/>
                        </a:rPr>
                        <a:t>Total</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3489</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4290</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2358</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100</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Times New Roman"/>
                          <a:cs typeface="Times New Roman"/>
                        </a:rPr>
                        <a:t>100</a:t>
                      </a:r>
                      <a:endParaRPr lang="en-US" sz="18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1600" dirty="0">
                          <a:solidFill>
                            <a:srgbClr val="000000"/>
                          </a:solidFill>
                          <a:latin typeface="Times New Roman"/>
                          <a:ea typeface="Times New Roman"/>
                          <a:cs typeface="Times New Roman"/>
                        </a:rPr>
                        <a:t>100</a:t>
                      </a:r>
                      <a:endParaRPr lang="en-US" sz="1800" dirty="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Cost: Migration Cost against different financing sources</a:t>
            </a:r>
            <a:endParaRPr lang="en-US" dirty="0"/>
          </a:p>
        </p:txBody>
      </p:sp>
      <p:graphicFrame>
        <p:nvGraphicFramePr>
          <p:cNvPr id="4" name="Table 3"/>
          <p:cNvGraphicFramePr>
            <a:graphicFrameLocks noGrp="1"/>
          </p:cNvGraphicFramePr>
          <p:nvPr/>
        </p:nvGraphicFramePr>
        <p:xfrm>
          <a:off x="457200" y="2571750"/>
          <a:ext cx="8229599" cy="2743200"/>
        </p:xfrm>
        <a:graphic>
          <a:graphicData uri="http://schemas.openxmlformats.org/drawingml/2006/table">
            <a:tbl>
              <a:tblPr/>
              <a:tblGrid>
                <a:gridCol w="2682849"/>
                <a:gridCol w="1848368"/>
                <a:gridCol w="1848368"/>
                <a:gridCol w="1850014"/>
              </a:tblGrid>
              <a:tr h="190500">
                <a:tc>
                  <a:txBody>
                    <a:bodyPr/>
                    <a:lstStyle/>
                    <a:p>
                      <a:endParaRPr lang="en-US" sz="2000">
                        <a:latin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All</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Saudi Arabia</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b="1">
                          <a:solidFill>
                            <a:srgbClr val="000000"/>
                          </a:solidFill>
                          <a:latin typeface="Times New Roman"/>
                          <a:ea typeface="Times New Roman"/>
                          <a:cs typeface="Times New Roman"/>
                        </a:rPr>
                        <a:t>UAE</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190500">
                <a:tc>
                  <a:txBody>
                    <a:bodyPr/>
                    <a:lstStyle/>
                    <a:p>
                      <a:pPr marL="0" marR="0">
                        <a:spcBef>
                          <a:spcPts val="0"/>
                        </a:spcBef>
                        <a:spcAft>
                          <a:spcPts val="0"/>
                        </a:spcAft>
                      </a:pPr>
                      <a:r>
                        <a:rPr lang="en-US" sz="2000">
                          <a:solidFill>
                            <a:srgbClr val="000000"/>
                          </a:solidFill>
                          <a:latin typeface="Times New Roman"/>
                          <a:ea typeface="Times New Roman"/>
                          <a:cs typeface="Times New Roman"/>
                        </a:rPr>
                        <a:t>Self Financed</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2922</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3926</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1907</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190500">
                <a:tc>
                  <a:txBody>
                    <a:bodyPr/>
                    <a:lstStyle/>
                    <a:p>
                      <a:pPr marL="0" marR="0">
                        <a:spcBef>
                          <a:spcPts val="0"/>
                        </a:spcBef>
                        <a:spcAft>
                          <a:spcPts val="0"/>
                        </a:spcAft>
                      </a:pPr>
                      <a:r>
                        <a:rPr lang="en-US" sz="2000">
                          <a:solidFill>
                            <a:srgbClr val="000000"/>
                          </a:solidFill>
                          <a:latin typeface="Times New Roman"/>
                          <a:ea typeface="Times New Roman"/>
                          <a:cs typeface="Times New Roman"/>
                        </a:rPr>
                        <a:t>Borrow Money</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3790</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4444</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2679</a:t>
                      </a:r>
                      <a:endParaRPr lang="en-US" sz="2000">
                        <a:latin typeface="Times New Roman"/>
                        <a:ea typeface="Calibri"/>
                        <a:cs typeface="Times New Roman"/>
                      </a:endParaRPr>
                    </a:p>
                  </a:txBody>
                  <a:tcPr marL="68580" marR="68580" marT="0" marB="0">
                    <a:lnL>
                      <a:noFill/>
                    </a:lnL>
                    <a:lnR>
                      <a:noFill/>
                    </a:lnR>
                    <a:lnT>
                      <a:noFill/>
                    </a:lnT>
                    <a:lnB>
                      <a:noFill/>
                    </a:lnB>
                  </a:tcPr>
                </a:tc>
              </a:tr>
              <a:tr h="190500">
                <a:tc gridSpan="4">
                  <a:txBody>
                    <a:bodyPr/>
                    <a:lstStyle/>
                    <a:p>
                      <a:pPr marL="0" marR="0">
                        <a:spcBef>
                          <a:spcPts val="0"/>
                        </a:spcBef>
                        <a:spcAft>
                          <a:spcPts val="0"/>
                        </a:spcAft>
                      </a:pPr>
                      <a:r>
                        <a:rPr lang="en-US" sz="2000">
                          <a:solidFill>
                            <a:srgbClr val="000000"/>
                          </a:solidFill>
                          <a:latin typeface="Times New Roman"/>
                          <a:ea typeface="Times New Roman"/>
                          <a:cs typeface="Times New Roman"/>
                        </a:rPr>
                        <a:t>Source of Finance </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marL="457200" marR="0">
                        <a:spcBef>
                          <a:spcPts val="0"/>
                        </a:spcBef>
                        <a:spcAft>
                          <a:spcPts val="0"/>
                        </a:spcAft>
                      </a:pPr>
                      <a:r>
                        <a:rPr lang="en-US" sz="2000">
                          <a:solidFill>
                            <a:srgbClr val="000000"/>
                          </a:solidFill>
                          <a:latin typeface="Times New Roman"/>
                          <a:ea typeface="Times New Roman"/>
                          <a:cs typeface="Times New Roman"/>
                        </a:rPr>
                        <a:t>Family Member</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3799</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3182</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4347</a:t>
                      </a:r>
                      <a:endParaRPr lang="en-US" sz="2000">
                        <a:latin typeface="Times New Roman"/>
                        <a:ea typeface="Calibri"/>
                        <a:cs typeface="Times New Roman"/>
                      </a:endParaRPr>
                    </a:p>
                  </a:txBody>
                  <a:tcPr marL="68580" marR="68580" marT="0" marB="0">
                    <a:lnL>
                      <a:noFill/>
                    </a:lnL>
                    <a:lnR>
                      <a:noFill/>
                    </a:lnR>
                    <a:lnT>
                      <a:noFill/>
                    </a:lnT>
                    <a:lnB>
                      <a:noFill/>
                    </a:lnB>
                  </a:tcPr>
                </a:tc>
              </a:tr>
              <a:tr h="190500">
                <a:tc>
                  <a:txBody>
                    <a:bodyPr/>
                    <a:lstStyle/>
                    <a:p>
                      <a:pPr marL="457200" marR="0">
                        <a:spcBef>
                          <a:spcPts val="0"/>
                        </a:spcBef>
                        <a:spcAft>
                          <a:spcPts val="0"/>
                        </a:spcAft>
                      </a:pPr>
                      <a:r>
                        <a:rPr lang="en-US" sz="2000">
                          <a:solidFill>
                            <a:srgbClr val="000000"/>
                          </a:solidFill>
                          <a:latin typeface="Times New Roman"/>
                          <a:ea typeface="Times New Roman"/>
                          <a:cs typeface="Times New Roman"/>
                        </a:rPr>
                        <a:t>Friend/Relatives</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3677</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4404</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2400</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457200" marR="0">
                        <a:spcBef>
                          <a:spcPts val="0"/>
                        </a:spcBef>
                        <a:spcAft>
                          <a:spcPts val="0"/>
                        </a:spcAft>
                      </a:pPr>
                      <a:r>
                        <a:rPr lang="en-US" sz="2000">
                          <a:solidFill>
                            <a:srgbClr val="000000"/>
                          </a:solidFill>
                          <a:latin typeface="Times New Roman"/>
                          <a:ea typeface="Times New Roman"/>
                          <a:cs typeface="Times New Roman"/>
                        </a:rPr>
                        <a:t>Money Lender</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4180</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4171</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4244</a:t>
                      </a:r>
                      <a:endParaRPr lang="en-US" sz="2000">
                        <a:latin typeface="Times New Roman"/>
                        <a:ea typeface="Calibri"/>
                        <a:cs typeface="Times New Roman"/>
                      </a:endParaRPr>
                    </a:p>
                  </a:txBody>
                  <a:tcPr marL="68580" marR="68580" marT="0" marB="0">
                    <a:lnL>
                      <a:noFill/>
                    </a:lnL>
                    <a:lnR>
                      <a:noFill/>
                    </a:lnR>
                    <a:lnT>
                      <a:noFill/>
                    </a:lnT>
                    <a:lnB>
                      <a:noFill/>
                    </a:lnB>
                  </a:tcPr>
                </a:tc>
              </a:tr>
              <a:tr h="190500">
                <a:tc>
                  <a:txBody>
                    <a:bodyPr/>
                    <a:lstStyle/>
                    <a:p>
                      <a:pPr marL="457200" marR="0">
                        <a:spcBef>
                          <a:spcPts val="0"/>
                        </a:spcBef>
                        <a:spcAft>
                          <a:spcPts val="0"/>
                        </a:spcAft>
                      </a:pPr>
                      <a:r>
                        <a:rPr lang="en-US" sz="2000">
                          <a:solidFill>
                            <a:srgbClr val="000000"/>
                          </a:solidFill>
                          <a:latin typeface="Times New Roman"/>
                          <a:ea typeface="Times New Roman"/>
                          <a:cs typeface="Times New Roman"/>
                        </a:rPr>
                        <a:t>Bank</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5030</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6421</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2247</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457200" marR="0">
                        <a:spcBef>
                          <a:spcPts val="0"/>
                        </a:spcBef>
                        <a:spcAft>
                          <a:spcPts val="0"/>
                        </a:spcAft>
                      </a:pPr>
                      <a:r>
                        <a:rPr lang="en-US" sz="2000">
                          <a:solidFill>
                            <a:srgbClr val="000000"/>
                          </a:solidFill>
                          <a:latin typeface="Times New Roman"/>
                          <a:ea typeface="Times New Roman"/>
                          <a:cs typeface="Times New Roman"/>
                        </a:rPr>
                        <a:t>Recruiter</a:t>
                      </a:r>
                      <a:endParaRPr lang="en-US" sz="20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5038</a:t>
                      </a:r>
                      <a:endParaRPr lang="en-US" sz="20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6477</a:t>
                      </a:r>
                      <a:endParaRPr lang="en-US" sz="20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solidFill>
                            <a:srgbClr val="000000"/>
                          </a:solidFill>
                          <a:latin typeface="Times New Roman"/>
                          <a:ea typeface="Times New Roman"/>
                          <a:cs typeface="Times New Roman"/>
                        </a:rPr>
                        <a:t>2519</a:t>
                      </a:r>
                      <a:endParaRPr lang="en-US" sz="2000" dirty="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lvl="0"/>
            <a:r>
              <a:rPr lang="en-US" dirty="0" smtClean="0"/>
              <a:t>Fundamental Causes of High Migration Cost</a:t>
            </a:r>
            <a:endParaRPr lang="en-US" dirty="0"/>
          </a:p>
        </p:txBody>
      </p:sp>
      <p:sp>
        <p:nvSpPr>
          <p:cNvPr id="3" name="Content Placeholder 2"/>
          <p:cNvSpPr>
            <a:spLocks noGrp="1"/>
          </p:cNvSpPr>
          <p:nvPr>
            <p:ph idx="1"/>
          </p:nvPr>
        </p:nvSpPr>
        <p:spPr>
          <a:xfrm>
            <a:off x="457200" y="1676400"/>
            <a:ext cx="8229600" cy="4898136"/>
          </a:xfrm>
        </p:spPr>
        <p:txBody>
          <a:bodyPr/>
          <a:lstStyle/>
          <a:p>
            <a:pPr marL="365760" lvl="1" indent="-256032">
              <a:buClr>
                <a:schemeClr val="accent3"/>
              </a:buClr>
              <a:buNone/>
            </a:pPr>
            <a:r>
              <a:rPr lang="en-US" sz="2000" dirty="0" smtClean="0"/>
              <a:t>Source of Job information and the functioning of a “visa market” in Pakistan</a:t>
            </a:r>
          </a:p>
          <a:p>
            <a:pPr marL="365760" lvl="1" indent="-256032">
              <a:buClr>
                <a:schemeClr val="accent3"/>
              </a:buClr>
              <a:buFont typeface="Georgia"/>
              <a:buChar char="•"/>
            </a:pPr>
            <a:endParaRPr lang="en-US" sz="2800" dirty="0" smtClean="0"/>
          </a:p>
        </p:txBody>
      </p:sp>
      <p:graphicFrame>
        <p:nvGraphicFramePr>
          <p:cNvPr id="4" name="Chart 3"/>
          <p:cNvGraphicFramePr/>
          <p:nvPr/>
        </p:nvGraphicFramePr>
        <p:xfrm>
          <a:off x="457200" y="2362200"/>
          <a:ext cx="84582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nvGraphicFramePr>
        <p:xfrm>
          <a:off x="304800" y="5181600"/>
          <a:ext cx="8686800" cy="1219200"/>
        </p:xfrm>
        <a:graphic>
          <a:graphicData uri="http://schemas.openxmlformats.org/drawingml/2006/table">
            <a:tbl>
              <a:tblPr/>
              <a:tblGrid>
                <a:gridCol w="2906603"/>
                <a:gridCol w="2083095"/>
                <a:gridCol w="1751259"/>
                <a:gridCol w="1945843"/>
              </a:tblGrid>
              <a:tr h="182880">
                <a:tc>
                  <a:txBody>
                    <a:bodyPr/>
                    <a:lstStyle/>
                    <a:p>
                      <a:pPr marL="0" marR="0">
                        <a:spcBef>
                          <a:spcPts val="0"/>
                        </a:spcBef>
                        <a:spcAft>
                          <a:spcPts val="0"/>
                        </a:spcAft>
                      </a:pPr>
                      <a:r>
                        <a:rPr lang="en-US" sz="1600" b="1" dirty="0">
                          <a:solidFill>
                            <a:srgbClr val="000000"/>
                          </a:solidFill>
                          <a:latin typeface="Times New Roman"/>
                          <a:ea typeface="Times New Roman"/>
                          <a:cs typeface="Times New Roman"/>
                        </a:rPr>
                        <a:t>Source of Job</a:t>
                      </a:r>
                      <a:endParaRPr lang="en-US" sz="1600" dirty="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a:solidFill>
                            <a:srgbClr val="000000"/>
                          </a:solidFill>
                          <a:latin typeface="Times New Roman"/>
                          <a:ea typeface="Times New Roman"/>
                          <a:cs typeface="Times New Roman"/>
                        </a:rPr>
                        <a:t>ALL</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dirty="0">
                          <a:solidFill>
                            <a:srgbClr val="000000"/>
                          </a:solidFill>
                          <a:latin typeface="Times New Roman"/>
                          <a:ea typeface="Times New Roman"/>
                          <a:cs typeface="Times New Roman"/>
                        </a:rPr>
                        <a:t>SA</a:t>
                      </a:r>
                      <a:endParaRPr lang="en-US" sz="1600" dirty="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b="1">
                          <a:solidFill>
                            <a:srgbClr val="000000"/>
                          </a:solidFill>
                          <a:latin typeface="Times New Roman"/>
                          <a:ea typeface="Times New Roman"/>
                          <a:cs typeface="Times New Roman"/>
                        </a:rPr>
                        <a:t>UAE</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r>
              <a:tr h="182880">
                <a:tc>
                  <a:txBody>
                    <a:bodyPr/>
                    <a:lstStyle/>
                    <a:p>
                      <a:pPr marL="0" marR="0">
                        <a:spcBef>
                          <a:spcPts val="0"/>
                        </a:spcBef>
                        <a:spcAft>
                          <a:spcPts val="0"/>
                        </a:spcAft>
                      </a:pPr>
                      <a:r>
                        <a:rPr lang="en-US" sz="1600">
                          <a:solidFill>
                            <a:srgbClr val="000000"/>
                          </a:solidFill>
                          <a:latin typeface="Times New Roman"/>
                          <a:ea typeface="Times New Roman"/>
                          <a:cs typeface="Times New Roman"/>
                        </a:rPr>
                        <a:t>Relative/Friend</a:t>
                      </a:r>
                      <a:endParaRPr lang="en-US" sz="16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3776</a:t>
                      </a:r>
                      <a:endParaRPr lang="en-US" sz="16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4491</a:t>
                      </a:r>
                      <a:endParaRPr lang="en-US" sz="16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2204</a:t>
                      </a:r>
                      <a:endParaRPr lang="en-US" sz="1600">
                        <a:latin typeface="Times New Roman"/>
                        <a:ea typeface="Calibri"/>
                        <a:cs typeface="Times New Roman"/>
                      </a:endParaRPr>
                    </a:p>
                  </a:txBody>
                  <a:tcPr marL="68580" marR="68580" marT="0" marB="0" anchor="b">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182880">
                <a:tc>
                  <a:txBody>
                    <a:bodyPr/>
                    <a:lstStyle/>
                    <a:p>
                      <a:pPr marL="0" marR="0">
                        <a:spcBef>
                          <a:spcPts val="0"/>
                        </a:spcBef>
                        <a:spcAft>
                          <a:spcPts val="0"/>
                        </a:spcAft>
                      </a:pPr>
                      <a:r>
                        <a:rPr lang="en-US" sz="1600">
                          <a:solidFill>
                            <a:srgbClr val="000000"/>
                          </a:solidFill>
                          <a:latin typeface="Times New Roman"/>
                          <a:ea typeface="Times New Roman"/>
                          <a:cs typeface="Times New Roman"/>
                        </a:rPr>
                        <a:t>Individual recruiter/ broker</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2482</a:t>
                      </a:r>
                      <a:endParaRPr lang="en-US" sz="16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4237</a:t>
                      </a:r>
                      <a:endParaRPr lang="en-US" sz="1600">
                        <a:latin typeface="Times New Roman"/>
                        <a:ea typeface="Calibri"/>
                        <a:cs typeface="Times New Roman"/>
                      </a:endParaRPr>
                    </a:p>
                  </a:txBody>
                  <a:tcPr marL="68580" marR="68580" marT="0" marB="0" anchor="b">
                    <a:lnL>
                      <a:noFill/>
                    </a:lnL>
                    <a:lnR>
                      <a:noFill/>
                    </a:lnR>
                    <a:lnT>
                      <a:noFill/>
                    </a:lnT>
                    <a:lnB>
                      <a:noFill/>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2813</a:t>
                      </a:r>
                      <a:endParaRPr lang="en-US" sz="1600">
                        <a:latin typeface="Times New Roman"/>
                        <a:ea typeface="Calibri"/>
                        <a:cs typeface="Times New Roman"/>
                      </a:endParaRPr>
                    </a:p>
                  </a:txBody>
                  <a:tcPr marL="68580" marR="68580" marT="0" marB="0" anchor="b">
                    <a:lnL>
                      <a:noFill/>
                    </a:lnL>
                    <a:lnR>
                      <a:noFill/>
                    </a:lnR>
                    <a:lnT>
                      <a:noFill/>
                    </a:lnT>
                    <a:lnB>
                      <a:noFill/>
                    </a:lnB>
                  </a:tcPr>
                </a:tc>
              </a:tr>
              <a:tr h="182880">
                <a:tc>
                  <a:txBody>
                    <a:bodyPr/>
                    <a:lstStyle/>
                    <a:p>
                      <a:pPr marL="0" marR="0">
                        <a:spcBef>
                          <a:spcPts val="0"/>
                        </a:spcBef>
                        <a:spcAft>
                          <a:spcPts val="0"/>
                        </a:spcAft>
                      </a:pPr>
                      <a:r>
                        <a:rPr lang="en-US" sz="1600">
                          <a:solidFill>
                            <a:srgbClr val="000000"/>
                          </a:solidFill>
                          <a:latin typeface="Times New Roman"/>
                          <a:ea typeface="Times New Roman"/>
                          <a:cs typeface="Times New Roman"/>
                        </a:rPr>
                        <a:t>Manpower agency</a:t>
                      </a:r>
                      <a:endParaRPr lang="en-US" sz="16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1735</a:t>
                      </a:r>
                      <a:endParaRPr lang="en-US" sz="16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2666</a:t>
                      </a:r>
                      <a:endParaRPr lang="en-US" sz="1600">
                        <a:latin typeface="Times New Roman"/>
                        <a:ea typeface="Calibri"/>
                        <a:cs typeface="Times New Roman"/>
                      </a:endParaRPr>
                    </a:p>
                  </a:txBody>
                  <a:tcPr marL="68580" marR="68580" marT="0" marB="0" anchor="b">
                    <a:lnL>
                      <a:noFill/>
                    </a:lnL>
                    <a:lnR>
                      <a:noFill/>
                    </a:lnR>
                    <a:lnT>
                      <a:noFill/>
                    </a:lnT>
                    <a:lnB>
                      <a:noFill/>
                    </a:lnB>
                    <a:solidFill>
                      <a:srgbClr val="D8D8D8"/>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2268</a:t>
                      </a:r>
                      <a:endParaRPr lang="en-US" sz="1600">
                        <a:latin typeface="Times New Roman"/>
                        <a:ea typeface="Calibri"/>
                        <a:cs typeface="Times New Roman"/>
                      </a:endParaRPr>
                    </a:p>
                  </a:txBody>
                  <a:tcPr marL="68580" marR="68580" marT="0" marB="0" anchor="b">
                    <a:lnL>
                      <a:noFill/>
                    </a:lnL>
                    <a:lnR>
                      <a:noFill/>
                    </a:lnR>
                    <a:lnT>
                      <a:noFill/>
                    </a:lnT>
                    <a:lnB>
                      <a:noFill/>
                    </a:lnB>
                    <a:solidFill>
                      <a:srgbClr val="D8D8D8"/>
                    </a:solidFill>
                  </a:tcPr>
                </a:tc>
              </a:tr>
              <a:tr h="182880">
                <a:tc>
                  <a:txBody>
                    <a:bodyPr/>
                    <a:lstStyle/>
                    <a:p>
                      <a:pPr marL="0" marR="0">
                        <a:spcBef>
                          <a:spcPts val="0"/>
                        </a:spcBef>
                        <a:spcAft>
                          <a:spcPts val="0"/>
                        </a:spcAft>
                      </a:pPr>
                      <a:r>
                        <a:rPr lang="en-US" sz="1600">
                          <a:solidFill>
                            <a:srgbClr val="000000"/>
                          </a:solidFill>
                          <a:latin typeface="Times New Roman"/>
                          <a:ea typeface="Times New Roman"/>
                          <a:cs typeface="Times New Roman"/>
                        </a:rPr>
                        <a:t>Other*</a:t>
                      </a:r>
                      <a:endParaRPr lang="en-US" sz="1600">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3435</a:t>
                      </a:r>
                      <a:endParaRPr lang="en-US" sz="160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latin typeface="Times New Roman"/>
                          <a:ea typeface="Calibri"/>
                          <a:cs typeface="Times New Roman"/>
                        </a:rPr>
                        <a:t>2700</a:t>
                      </a:r>
                      <a:endParaRPr lang="en-US" sz="160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latin typeface="Times New Roman"/>
                          <a:ea typeface="Calibri"/>
                          <a:cs typeface="Times New Roman"/>
                        </a:rPr>
                        <a:t>1321</a:t>
                      </a:r>
                      <a:endParaRPr lang="en-US" sz="1600" dirty="0">
                        <a:latin typeface="Times New Roman"/>
                        <a:ea typeface="Calibri"/>
                        <a:cs typeface="Times New Roman"/>
                      </a:endParaRPr>
                    </a:p>
                  </a:txBody>
                  <a:tcPr marL="68580" marR="68580" marT="0" marB="0" anchor="b">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lvl="0"/>
            <a:r>
              <a:rPr lang="en-US" dirty="0" smtClean="0"/>
              <a:t>Fundamental Causes of High Migration Cost</a:t>
            </a:r>
            <a:endParaRPr lang="en-US" dirty="0"/>
          </a:p>
        </p:txBody>
      </p:sp>
      <p:graphicFrame>
        <p:nvGraphicFramePr>
          <p:cNvPr id="6" name="Chart 5"/>
          <p:cNvGraphicFramePr/>
          <p:nvPr/>
        </p:nvGraphicFramePr>
        <p:xfrm>
          <a:off x="3048000" y="2133600"/>
          <a:ext cx="5924550" cy="4191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228601" y="2286000"/>
          <a:ext cx="2743199" cy="396240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1219200" y="1752600"/>
            <a:ext cx="6324600" cy="369332"/>
          </a:xfrm>
          <a:prstGeom prst="rect">
            <a:avLst/>
          </a:prstGeom>
        </p:spPr>
        <p:txBody>
          <a:bodyPr wrap="square">
            <a:spAutoFit/>
          </a:bodyPr>
          <a:lstStyle/>
          <a:p>
            <a:r>
              <a:rPr lang="en-US" b="1" dirty="0" smtClean="0"/>
              <a:t>Previous foreign employment experience</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dirty="0" smtClean="0"/>
              <a:t>Fundamental Causes of High Migration Cost</a:t>
            </a:r>
            <a:endParaRPr lang="en-US" dirty="0"/>
          </a:p>
        </p:txBody>
      </p:sp>
      <p:sp>
        <p:nvSpPr>
          <p:cNvPr id="3" name="Content Placeholder 2"/>
          <p:cNvSpPr>
            <a:spLocks noGrp="1"/>
          </p:cNvSpPr>
          <p:nvPr>
            <p:ph idx="1"/>
          </p:nvPr>
        </p:nvSpPr>
        <p:spPr>
          <a:xfrm>
            <a:off x="457200" y="1752600"/>
            <a:ext cx="8229600" cy="4821936"/>
          </a:xfrm>
        </p:spPr>
        <p:txBody>
          <a:bodyPr/>
          <a:lstStyle/>
          <a:p>
            <a:pPr marL="365760" lvl="1" indent="-256032">
              <a:buClr>
                <a:schemeClr val="accent3"/>
              </a:buClr>
              <a:buFont typeface="Georgia"/>
              <a:buChar char="•"/>
            </a:pPr>
            <a:r>
              <a:rPr lang="en-US" sz="2000" dirty="0" smtClean="0"/>
              <a:t>Wage wedge</a:t>
            </a:r>
          </a:p>
        </p:txBody>
      </p:sp>
      <p:graphicFrame>
        <p:nvGraphicFramePr>
          <p:cNvPr id="7" name="Chart 6"/>
          <p:cNvGraphicFramePr/>
          <p:nvPr/>
        </p:nvGraphicFramePr>
        <p:xfrm>
          <a:off x="762000" y="2133600"/>
          <a:ext cx="81534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Migrant Costs: Key Challenges </a:t>
            </a:r>
            <a:endParaRPr lang="en-US" dirty="0"/>
          </a:p>
        </p:txBody>
      </p:sp>
      <p:sp>
        <p:nvSpPr>
          <p:cNvPr id="3" name="Content Placeholder 2"/>
          <p:cNvSpPr>
            <a:spLocks noGrp="1"/>
          </p:cNvSpPr>
          <p:nvPr>
            <p:ph idx="1"/>
          </p:nvPr>
        </p:nvSpPr>
        <p:spPr>
          <a:xfrm>
            <a:off x="457200" y="1828800"/>
            <a:ext cx="8229600" cy="4745736"/>
          </a:xfrm>
        </p:spPr>
        <p:txBody>
          <a:bodyPr>
            <a:normAutofit fontScale="92500" lnSpcReduction="10000"/>
          </a:bodyPr>
          <a:lstStyle/>
          <a:p>
            <a:r>
              <a:rPr lang="en-US" dirty="0" smtClean="0"/>
              <a:t>Identification of Respondent</a:t>
            </a:r>
          </a:p>
          <a:p>
            <a:pPr lvl="1"/>
            <a:r>
              <a:rPr lang="en-US" dirty="0" smtClean="0"/>
              <a:t>L</a:t>
            </a:r>
            <a:r>
              <a:rPr lang="en-US" dirty="0" smtClean="0"/>
              <a:t>aw </a:t>
            </a:r>
            <a:r>
              <a:rPr lang="en-US" dirty="0" smtClean="0"/>
              <a:t>and order </a:t>
            </a:r>
            <a:r>
              <a:rPr lang="en-US" dirty="0" smtClean="0"/>
              <a:t>situation</a:t>
            </a:r>
          </a:p>
          <a:p>
            <a:pPr lvl="1"/>
            <a:r>
              <a:rPr lang="en-US" dirty="0" smtClean="0"/>
              <a:t>Choice criteria (only low skill)</a:t>
            </a:r>
          </a:p>
          <a:p>
            <a:pPr lvl="1"/>
            <a:r>
              <a:rPr lang="en-US" dirty="0" smtClean="0"/>
              <a:t>Time period (after 2011)</a:t>
            </a:r>
            <a:endParaRPr lang="en-US" dirty="0" smtClean="0"/>
          </a:p>
          <a:p>
            <a:r>
              <a:rPr lang="en-US" dirty="0" smtClean="0"/>
              <a:t>Cost </a:t>
            </a:r>
            <a:r>
              <a:rPr lang="en-US" dirty="0" smtClean="0"/>
              <a:t>estimates? </a:t>
            </a:r>
          </a:p>
          <a:p>
            <a:pPr lvl="1"/>
            <a:r>
              <a:rPr lang="en-US" dirty="0" smtClean="0"/>
              <a:t>Majority knows LUMP SUM not </a:t>
            </a:r>
            <a:r>
              <a:rPr lang="en-US" dirty="0" smtClean="0"/>
              <a:t>breakdown</a:t>
            </a:r>
          </a:p>
          <a:p>
            <a:pPr lvl="1"/>
            <a:r>
              <a:rPr lang="en-US" dirty="0" smtClean="0"/>
              <a:t>Role of Friends/Relatives</a:t>
            </a:r>
          </a:p>
          <a:p>
            <a:pPr lvl="1"/>
            <a:r>
              <a:rPr lang="en-US" dirty="0" smtClean="0"/>
              <a:t>Semi-illegal </a:t>
            </a:r>
            <a:r>
              <a:rPr lang="en-US" dirty="0" smtClean="0"/>
              <a:t>market for </a:t>
            </a:r>
            <a:r>
              <a:rPr lang="en-US" dirty="0" smtClean="0"/>
              <a:t>visas</a:t>
            </a:r>
          </a:p>
          <a:p>
            <a:pPr lvl="2"/>
            <a:r>
              <a:rPr lang="en-US" dirty="0" smtClean="0"/>
              <a:t>operate </a:t>
            </a:r>
            <a:r>
              <a:rPr lang="en-US" dirty="0" smtClean="0"/>
              <a:t>through Friends/Relative and individual </a:t>
            </a:r>
            <a:r>
              <a:rPr lang="en-US" dirty="0" smtClean="0"/>
              <a:t>agents</a:t>
            </a:r>
          </a:p>
          <a:p>
            <a:pPr lvl="1"/>
            <a:r>
              <a:rPr lang="en-US" dirty="0" smtClean="0"/>
              <a:t>Lesser job opportunities in home countries may increases the demand for foreign employment hence cost of migration </a:t>
            </a: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The Way Forward</a:t>
            </a:r>
            <a:endParaRPr lang="en-US" dirty="0"/>
          </a:p>
        </p:txBody>
      </p:sp>
      <p:sp>
        <p:nvSpPr>
          <p:cNvPr id="3" name="Content Placeholder 2"/>
          <p:cNvSpPr>
            <a:spLocks noGrp="1"/>
          </p:cNvSpPr>
          <p:nvPr>
            <p:ph idx="1"/>
          </p:nvPr>
        </p:nvSpPr>
        <p:spPr>
          <a:xfrm>
            <a:off x="457200" y="1676400"/>
            <a:ext cx="8229600" cy="4898136"/>
          </a:xfrm>
        </p:spPr>
        <p:txBody>
          <a:bodyPr>
            <a:normAutofit/>
          </a:bodyPr>
          <a:lstStyle/>
          <a:p>
            <a:r>
              <a:rPr lang="en-US" b="1" dirty="0" smtClean="0"/>
              <a:t>The central conclusion of this </a:t>
            </a:r>
            <a:r>
              <a:rPr lang="en-US" b="1" dirty="0" smtClean="0"/>
              <a:t>analysis </a:t>
            </a:r>
            <a:r>
              <a:rPr lang="en-US" b="1" dirty="0" smtClean="0"/>
              <a:t>is that </a:t>
            </a:r>
            <a:endParaRPr lang="en-US" b="1" dirty="0" smtClean="0"/>
          </a:p>
          <a:p>
            <a:pPr lvl="1"/>
            <a:r>
              <a:rPr lang="en-US" b="1" dirty="0" smtClean="0"/>
              <a:t>large </a:t>
            </a:r>
            <a:r>
              <a:rPr lang="en-US" b="1" dirty="0" smtClean="0"/>
              <a:t>benefits associated with the overseas migration of low-skilled workers are eaten up as visa fee by an unscrupulous group of people who trade in the selling of visas. </a:t>
            </a:r>
            <a:endParaRPr lang="en-US" b="1" dirty="0" smtClean="0"/>
          </a:p>
          <a:p>
            <a:pPr lvl="1"/>
            <a:r>
              <a:rPr lang="en-US" b="1" dirty="0" smtClean="0"/>
              <a:t>But?</a:t>
            </a:r>
            <a:endParaRPr lang="en-US" b="1" dirty="0" smtClean="0"/>
          </a:p>
          <a:p>
            <a:pPr lvl="2"/>
            <a:r>
              <a:rPr lang="en-US" b="1" dirty="0" smtClean="0"/>
              <a:t>How </a:t>
            </a:r>
            <a:r>
              <a:rPr lang="en-US" b="1" dirty="0" smtClean="0"/>
              <a:t>are these illegal profits collected and how this large semi-illegal market for visas works needs much more study?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Forward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Pakistan has developed institutions overtime to regulate overseas temporary migration for employment. </a:t>
            </a:r>
            <a:endParaRPr lang="en-US" dirty="0" smtClean="0"/>
          </a:p>
          <a:p>
            <a:r>
              <a:rPr lang="en-US" dirty="0" smtClean="0"/>
              <a:t>The </a:t>
            </a:r>
            <a:r>
              <a:rPr lang="en-US" dirty="0" smtClean="0"/>
              <a:t>exploitation of low-skilled workers through visa trading in the presence of the official regulating machinery is extremely disappointing but also shows that the faith in government in solving problems may not be well placed. </a:t>
            </a:r>
            <a:endParaRPr lang="en-US" dirty="0" smtClean="0"/>
          </a:p>
          <a:p>
            <a:r>
              <a:rPr lang="en-US" dirty="0" smtClean="0"/>
              <a:t>Indeed </a:t>
            </a:r>
            <a:r>
              <a:rPr lang="en-US" dirty="0" smtClean="0"/>
              <a:t>the more controls are put in place the higher can be the costs  which are extracted by those officials who are tasked with implementing these countries.  </a:t>
            </a:r>
            <a:endParaRPr lang="en-US" dirty="0" smtClean="0"/>
          </a:p>
          <a:p>
            <a:r>
              <a:rPr lang="en-US" dirty="0" smtClean="0"/>
              <a:t>This </a:t>
            </a:r>
            <a:r>
              <a:rPr lang="en-US" dirty="0" smtClean="0"/>
              <a:t>points to the enormous challenges that any reforms to reduce these costs will face.</a:t>
            </a:r>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Background</a:t>
            </a:r>
            <a:endParaRPr lang="en-US" dirty="0"/>
          </a:p>
        </p:txBody>
      </p:sp>
      <p:sp>
        <p:nvSpPr>
          <p:cNvPr id="3" name="Content Placeholder 2"/>
          <p:cNvSpPr>
            <a:spLocks noGrp="1"/>
          </p:cNvSpPr>
          <p:nvPr>
            <p:ph idx="1"/>
          </p:nvPr>
        </p:nvSpPr>
        <p:spPr>
          <a:xfrm>
            <a:off x="457200" y="1828800"/>
            <a:ext cx="8534400" cy="4745736"/>
          </a:xfrm>
        </p:spPr>
        <p:txBody>
          <a:bodyPr>
            <a:normAutofit/>
          </a:bodyPr>
          <a:lstStyle/>
          <a:p>
            <a:r>
              <a:rPr lang="en-US" dirty="0" smtClean="0"/>
              <a:t>Pakistan the second largest </a:t>
            </a:r>
            <a:r>
              <a:rPr lang="en-US" dirty="0" err="1" smtClean="0"/>
              <a:t>labour</a:t>
            </a:r>
            <a:r>
              <a:rPr lang="en-US" dirty="0" smtClean="0"/>
              <a:t> sending country (after India) in South Asia</a:t>
            </a:r>
          </a:p>
          <a:p>
            <a:r>
              <a:rPr lang="en-US" dirty="0" smtClean="0"/>
              <a:t>Between 1971-2015, more than 8 million Pakistani have officially proceeded abroad for employment</a:t>
            </a:r>
          </a:p>
          <a:p>
            <a:pPr lvl="1"/>
            <a:r>
              <a:rPr lang="en-US" dirty="0" smtClean="0"/>
              <a:t>Migration from Pakistan reached a new peak after 2011</a:t>
            </a:r>
          </a:p>
          <a:p>
            <a:pPr lvl="1"/>
            <a:r>
              <a:rPr lang="en-US" dirty="0" smtClean="0"/>
              <a:t>During the five years  (2011-2015), more than 3 million people proceeded abroad for employment</a:t>
            </a:r>
          </a:p>
          <a:p>
            <a:pPr lvl="1"/>
            <a:r>
              <a:rPr lang="en-US" dirty="0" smtClean="0"/>
              <a:t>Out of this total </a:t>
            </a:r>
            <a:r>
              <a:rPr lang="en-US" dirty="0" err="1" smtClean="0"/>
              <a:t>labour</a:t>
            </a:r>
            <a:r>
              <a:rPr lang="en-US" dirty="0" smtClean="0"/>
              <a:t> migration  about 96% have proceeded to the six GCC member states – Saudi Arabia, UAE, Kuwait, Oman, Qatar and Bahrain</a:t>
            </a:r>
          </a:p>
        </p:txBody>
      </p:sp>
    </p:spTree>
    <p:extLst>
      <p:ext uri="{BB962C8B-B14F-4D97-AF65-F5344CB8AC3E}">
        <p14:creationId xmlns="" xmlns:p14="http://schemas.microsoft.com/office/powerpoint/2010/main" val="174053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sz="6000" dirty="0" smtClean="0"/>
              <a:t>Spread</a:t>
            </a:r>
          </a:p>
          <a:p>
            <a:pPr marL="0" indent="0" algn="ctr">
              <a:buNone/>
            </a:pPr>
            <a:endParaRPr lang="en-US" sz="4000" dirty="0"/>
          </a:p>
          <a:p>
            <a:pPr marL="0" indent="0" algn="ctr">
              <a:buNone/>
            </a:pPr>
            <a:r>
              <a:rPr lang="en-US" sz="4000" dirty="0" smtClean="0"/>
              <a:t>Destination</a:t>
            </a:r>
            <a:r>
              <a:rPr lang="en-US" sz="4000" dirty="0"/>
              <a:t>, Regions, Skill Composition</a:t>
            </a:r>
          </a:p>
          <a:p>
            <a:endParaRPr lang="en-US" dirty="0"/>
          </a:p>
        </p:txBody>
      </p:sp>
    </p:spTree>
    <p:extLst>
      <p:ext uri="{BB962C8B-B14F-4D97-AF65-F5344CB8AC3E}">
        <p14:creationId xmlns="" xmlns:p14="http://schemas.microsoft.com/office/powerpoint/2010/main" val="2830945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686800" cy="1066800"/>
          </a:xfrm>
        </p:spPr>
        <p:txBody>
          <a:bodyPr>
            <a:normAutofit fontScale="90000"/>
          </a:bodyPr>
          <a:lstStyle/>
          <a:p>
            <a:r>
              <a:rPr lang="en-US" dirty="0" smtClean="0"/>
              <a:t>Distribution of Migrant Workers: Middle East</a:t>
            </a:r>
            <a:endParaRPr lang="en-US" dirty="0"/>
          </a:p>
        </p:txBody>
      </p:sp>
      <p:graphicFrame>
        <p:nvGraphicFramePr>
          <p:cNvPr id="5" name="Chart 4"/>
          <p:cNvGraphicFramePr>
            <a:graphicFrameLocks/>
          </p:cNvGraphicFramePr>
          <p:nvPr>
            <p:extLst>
              <p:ext uri="{D42A27DB-BD31-4B8C-83A1-F6EECF244321}">
                <p14:modId xmlns="" xmlns:p14="http://schemas.microsoft.com/office/powerpoint/2010/main" val="448579197"/>
              </p:ext>
            </p:extLst>
          </p:nvPr>
        </p:nvGraphicFramePr>
        <p:xfrm>
          <a:off x="304800" y="1600200"/>
          <a:ext cx="8610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4400" y="6172200"/>
            <a:ext cx="2590800" cy="338554"/>
          </a:xfrm>
          <a:prstGeom prst="rect">
            <a:avLst/>
          </a:prstGeom>
          <a:noFill/>
        </p:spPr>
        <p:txBody>
          <a:bodyPr wrap="square" rtlCol="0">
            <a:spAutoFit/>
          </a:bodyPr>
          <a:lstStyle/>
          <a:p>
            <a:r>
              <a:rPr lang="en-US" sz="1600" dirty="0" smtClean="0"/>
              <a:t>Source: BEOE, 2015</a:t>
            </a:r>
            <a:endParaRPr lang="en-US" sz="1600" dirty="0"/>
          </a:p>
        </p:txBody>
      </p:sp>
    </p:spTree>
    <p:extLst>
      <p:ext uri="{BB962C8B-B14F-4D97-AF65-F5344CB8AC3E}">
        <p14:creationId xmlns="" xmlns:p14="http://schemas.microsoft.com/office/powerpoint/2010/main" val="3802230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en-US" dirty="0" smtClean="0"/>
              <a:t>Regional Variations</a:t>
            </a:r>
            <a:endParaRPr lang="en-US" dirty="0"/>
          </a:p>
        </p:txBody>
      </p:sp>
      <p:graphicFrame>
        <p:nvGraphicFramePr>
          <p:cNvPr id="6" name="Chart 5"/>
          <p:cNvGraphicFramePr>
            <a:graphicFrameLocks/>
          </p:cNvGraphicFramePr>
          <p:nvPr>
            <p:extLst>
              <p:ext uri="{D42A27DB-BD31-4B8C-83A1-F6EECF244321}">
                <p14:modId xmlns="" xmlns:p14="http://schemas.microsoft.com/office/powerpoint/2010/main" val="822053545"/>
              </p:ext>
            </p:extLst>
          </p:nvPr>
        </p:nvGraphicFramePr>
        <p:xfrm>
          <a:off x="457200" y="1828800"/>
          <a:ext cx="83058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304800" y="6324600"/>
            <a:ext cx="2590800" cy="276999"/>
          </a:xfrm>
          <a:prstGeom prst="rect">
            <a:avLst/>
          </a:prstGeom>
          <a:noFill/>
        </p:spPr>
        <p:txBody>
          <a:bodyPr wrap="square" rtlCol="0">
            <a:spAutoFit/>
          </a:bodyPr>
          <a:lstStyle/>
          <a:p>
            <a:r>
              <a:rPr lang="en-US" sz="1200" dirty="0" smtClean="0"/>
              <a:t>Source: BEOE, 2015</a:t>
            </a:r>
            <a:endParaRPr lang="en-US" sz="1200" dirty="0"/>
          </a:p>
        </p:txBody>
      </p:sp>
    </p:spTree>
    <p:extLst>
      <p:ext uri="{BB962C8B-B14F-4D97-AF65-F5344CB8AC3E}">
        <p14:creationId xmlns="" xmlns:p14="http://schemas.microsoft.com/office/powerpoint/2010/main" val="161884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District Level Variations </a:t>
            </a:r>
            <a:endParaRPr lang="en-US" dirty="0"/>
          </a:p>
        </p:txBody>
      </p:sp>
      <p:pic>
        <p:nvPicPr>
          <p:cNvPr id="4" name="Content Placeholder 3"/>
          <p:cNvPicPr>
            <a:picLocks noGrp="1"/>
          </p:cNvPicPr>
          <p:nvPr>
            <p:ph idx="1"/>
          </p:nvPr>
        </p:nvPicPr>
        <p:blipFill rotWithShape="1">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17789" r="17789"/>
          <a:stretch/>
        </p:blipFill>
        <p:spPr bwMode="auto">
          <a:xfrm>
            <a:off x="685800" y="1524000"/>
            <a:ext cx="7924800" cy="5029200"/>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US" dirty="0" smtClean="0"/>
              <a:t>Skill Composition</a:t>
            </a:r>
            <a:endParaRPr lang="en-US" dirty="0"/>
          </a:p>
        </p:txBody>
      </p:sp>
      <p:graphicFrame>
        <p:nvGraphicFramePr>
          <p:cNvPr id="4" name="Chart 3"/>
          <p:cNvGraphicFramePr>
            <a:graphicFrameLocks/>
          </p:cNvGraphicFramePr>
          <p:nvPr>
            <p:extLst>
              <p:ext uri="{D42A27DB-BD31-4B8C-83A1-F6EECF244321}">
                <p14:modId xmlns="" xmlns:p14="http://schemas.microsoft.com/office/powerpoint/2010/main" val="2535907351"/>
              </p:ext>
            </p:extLst>
          </p:nvPr>
        </p:nvGraphicFramePr>
        <p:xfrm>
          <a:off x="685800" y="1447800"/>
          <a:ext cx="77724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09600" y="6324600"/>
            <a:ext cx="2590800" cy="276999"/>
          </a:xfrm>
          <a:prstGeom prst="rect">
            <a:avLst/>
          </a:prstGeom>
          <a:noFill/>
        </p:spPr>
        <p:txBody>
          <a:bodyPr wrap="square" rtlCol="0">
            <a:spAutoFit/>
          </a:bodyPr>
          <a:lstStyle/>
          <a:p>
            <a:r>
              <a:rPr lang="en-US" sz="1200" dirty="0" smtClean="0"/>
              <a:t>Source: BEOE, 2015</a:t>
            </a:r>
            <a:endParaRPr lang="en-US" sz="1200" dirty="0"/>
          </a:p>
        </p:txBody>
      </p:sp>
    </p:spTree>
    <p:extLst>
      <p:ext uri="{BB962C8B-B14F-4D97-AF65-F5344CB8AC3E}">
        <p14:creationId xmlns="" xmlns:p14="http://schemas.microsoft.com/office/powerpoint/2010/main" val="1864000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3200" dirty="0" smtClean="0"/>
              <a:t>Share of Low Skilled Workers in Total Migration (Only Laborer and Agriculturist)</a:t>
            </a:r>
            <a:endParaRPr lang="en-US" sz="3200" dirty="0"/>
          </a:p>
        </p:txBody>
      </p:sp>
      <p:sp>
        <p:nvSpPr>
          <p:cNvPr id="3" name="Content Placeholder 2"/>
          <p:cNvSpPr>
            <a:spLocks noGrp="1"/>
          </p:cNvSpPr>
          <p:nvPr>
            <p:ph idx="1"/>
          </p:nvPr>
        </p:nvSpPr>
        <p:spPr/>
        <p:txBody>
          <a:bodyPr/>
          <a:lstStyle/>
          <a:p>
            <a:endParaRPr lang="en-US"/>
          </a:p>
        </p:txBody>
      </p:sp>
      <p:graphicFrame>
        <p:nvGraphicFramePr>
          <p:cNvPr id="4" name="Chart 3"/>
          <p:cNvGraphicFramePr/>
          <p:nvPr/>
        </p:nvGraphicFramePr>
        <p:xfrm>
          <a:off x="457200" y="2286000"/>
          <a:ext cx="82296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475</TotalTime>
  <Words>1450</Words>
  <Application>Microsoft Office PowerPoint</Application>
  <PresentationFormat>On-screen Show (4:3)</PresentationFormat>
  <Paragraphs>397</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Measuring Migration Costs for Low-Skilled Migrant Workers from Pakistan to Saudi Arabia and UAE</vt:lpstr>
      <vt:lpstr>Road Map</vt:lpstr>
      <vt:lpstr>Background</vt:lpstr>
      <vt:lpstr>Slide 4</vt:lpstr>
      <vt:lpstr>Distribution of Migrant Workers: Middle East</vt:lpstr>
      <vt:lpstr>Regional Variations</vt:lpstr>
      <vt:lpstr>District Level Variations </vt:lpstr>
      <vt:lpstr>Skill Composition</vt:lpstr>
      <vt:lpstr>Share of Low Skilled Workers in Total Migration (Only Laborer and Agriculturist)</vt:lpstr>
      <vt:lpstr>Slide 10</vt:lpstr>
      <vt:lpstr>Measuring migration Cost</vt:lpstr>
      <vt:lpstr>Sampling Framework</vt:lpstr>
      <vt:lpstr>Sampling Framework</vt:lpstr>
      <vt:lpstr>Sampling Framework</vt:lpstr>
      <vt:lpstr>Sampling Framework</vt:lpstr>
      <vt:lpstr>Data Collection Procedure </vt:lpstr>
      <vt:lpstr>Data Collection Procedure </vt:lpstr>
      <vt:lpstr>Field Survey </vt:lpstr>
      <vt:lpstr>Socio-economic characteristics of the sampled migrants</vt:lpstr>
      <vt:lpstr>Slide 20</vt:lpstr>
      <vt:lpstr>Cost: Average Migrant Cost (US$)</vt:lpstr>
      <vt:lpstr>Cost: Component wise</vt:lpstr>
      <vt:lpstr>Cost: Migration Cost against different financing sources</vt:lpstr>
      <vt:lpstr>Fundamental Causes of High Migration Cost</vt:lpstr>
      <vt:lpstr>Fundamental Causes of High Migration Cost</vt:lpstr>
      <vt:lpstr>Fundamental Causes of High Migration Cost</vt:lpstr>
      <vt:lpstr>Migrant Costs: Key Challenges </vt:lpstr>
      <vt:lpstr>The Way Forward</vt:lpstr>
      <vt:lpstr>The Way Forward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Migration Costs for Low-Skilled Migrant Workers from Pakistan to Saudi Arabia</dc:title>
  <dc:creator>nasir</dc:creator>
  <cp:lastModifiedBy>AA</cp:lastModifiedBy>
  <cp:revision>60</cp:revision>
  <dcterms:created xsi:type="dcterms:W3CDTF">2015-02-02T04:36:35Z</dcterms:created>
  <dcterms:modified xsi:type="dcterms:W3CDTF">2015-11-15T16:03:33Z</dcterms:modified>
</cp:coreProperties>
</file>