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6" r:id="rId2"/>
    <p:sldId id="257" r:id="rId3"/>
    <p:sldId id="383" r:id="rId4"/>
    <p:sldId id="379" r:id="rId5"/>
    <p:sldId id="382" r:id="rId6"/>
    <p:sldId id="381" r:id="rId7"/>
    <p:sldId id="384" r:id="rId8"/>
    <p:sldId id="385" r:id="rId9"/>
    <p:sldId id="386" r:id="rId10"/>
    <p:sldId id="387" r:id="rId11"/>
    <p:sldId id="392" r:id="rId12"/>
    <p:sldId id="388" r:id="rId13"/>
    <p:sldId id="389" r:id="rId14"/>
    <p:sldId id="260" r:id="rId15"/>
    <p:sldId id="347" r:id="rId16"/>
    <p:sldId id="348" r:id="rId17"/>
    <p:sldId id="343" r:id="rId18"/>
    <p:sldId id="344" r:id="rId19"/>
    <p:sldId id="345" r:id="rId20"/>
    <p:sldId id="356" r:id="rId21"/>
    <p:sldId id="353" r:id="rId22"/>
    <p:sldId id="355" r:id="rId23"/>
    <p:sldId id="376" r:id="rId24"/>
    <p:sldId id="377" r:id="rId25"/>
    <p:sldId id="378" r:id="rId26"/>
    <p:sldId id="352" r:id="rId27"/>
    <p:sldId id="350" r:id="rId28"/>
    <p:sldId id="351" r:id="rId29"/>
    <p:sldId id="361" r:id="rId30"/>
    <p:sldId id="367" r:id="rId31"/>
    <p:sldId id="39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3373" autoAdjust="0"/>
  </p:normalViewPr>
  <p:slideViewPr>
    <p:cSldViewPr snapToGrid="0" showGuides="1">
      <p:cViewPr varScale="1">
        <p:scale>
          <a:sx n="74" d="100"/>
          <a:sy n="74" d="100"/>
        </p:scale>
        <p:origin x="282" y="72"/>
      </p:cViewPr>
      <p:guideLst>
        <p:guide orient="horz" pos="2160"/>
        <p:guide pos="3840"/>
        <p:guide pos="2880"/>
      </p:guideLst>
    </p:cSldViewPr>
  </p:slideViewPr>
  <p:notesTextViewPr>
    <p:cViewPr>
      <p:scale>
        <a:sx n="1" d="1"/>
        <a:sy n="1" d="1"/>
      </p:scale>
      <p:origin x="0" y="0"/>
    </p:cViewPr>
  </p:notesTextViewPr>
  <p:notesViewPr>
    <p:cSldViewPr snapToGrid="0" showGuides="1">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1"/>
    <c:plotArea>
      <c:layout/>
      <c:barChart>
        <c:barDir val="col"/>
        <c:grouping val="stacked"/>
        <c:varyColors val="0"/>
        <c:ser>
          <c:idx val="0"/>
          <c:order val="0"/>
          <c:tx>
            <c:v>Number of Foreign Workers Registered under the Temporary Employment Visa</c:v>
          </c:tx>
          <c:invertIfNegative val="0"/>
          <c:dLbls>
            <c:dLbl>
              <c:idx val="0"/>
              <c:layout>
                <c:manualLayout>
                  <c:x val="0"/>
                  <c:y val="-4.8120293154888222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4.0100244295740252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
              <c:layout>
                <c:manualLayout>
                  <c:x val="-2.3980815347721821E-3"/>
                  <c:y val="-6.0150366443610374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3"/>
              <c:layout>
                <c:manualLayout>
                  <c:x val="2.3978927094544839E-3"/>
                  <c:y val="-2.8070486756973333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4"/>
              <c:layout>
                <c:manualLayout>
                  <c:x val="0"/>
                  <c:y val="-8.822053745062855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5"/>
              <c:layout>
                <c:manualLayout>
                  <c:x val="-7.1942446043165471E-3"/>
                  <c:y val="-3.6090219866166298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6"/>
              <c:layout>
                <c:manualLayout>
                  <c:x val="0"/>
                  <c:y val="-4.8120293154888298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7"/>
              <c:layout>
                <c:manualLayout>
                  <c:x val="-4.7961630695443642E-3"/>
                  <c:y val="-8.0200804341435589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8"/>
              <c:layout>
                <c:manualLayout>
                  <c:x val="0"/>
                  <c:y val="-8.8220537450628481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9"/>
              <c:layout>
                <c:manualLayout>
                  <c:x val="-1.1990407673860823E-2"/>
                  <c:y val="-0.12030073288722075"/>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0"/>
              <c:layout>
                <c:manualLayout>
                  <c:x val="4.7961630695444527E-3"/>
                  <c:y val="-8.421051302105452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1"/>
              <c:layout>
                <c:manualLayout>
                  <c:x val="-4.7961630695443642E-3"/>
                  <c:y val="-0.13233080617594289"/>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2"/>
              <c:layout>
                <c:manualLayout>
                  <c:x val="-7.1942446043165471E-3"/>
                  <c:y val="-0.2285713924857194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3"/>
              <c:layout>
                <c:manualLayout>
                  <c:x val="0"/>
                  <c:y val="-0.33684205208421808"/>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Sheet1!$A$49:$A$62</c:f>
              <c:strCache>
                <c:ptCount val="14"/>
                <c:pt idx="0">
                  <c:v>Laos</c:v>
                </c:pt>
                <c:pt idx="1">
                  <c:v>Others</c:v>
                </c:pt>
                <c:pt idx="2">
                  <c:v>Sri Lanka</c:v>
                </c:pt>
                <c:pt idx="3">
                  <c:v>Cambodia</c:v>
                </c:pt>
                <c:pt idx="4">
                  <c:v>China</c:v>
                </c:pt>
                <c:pt idx="5">
                  <c:v>Thailand</c:v>
                </c:pt>
                <c:pt idx="6">
                  <c:v>Vietnam</c:v>
                </c:pt>
                <c:pt idx="7">
                  <c:v>Filipina</c:v>
                </c:pt>
                <c:pt idx="8">
                  <c:v>Pakistan</c:v>
                </c:pt>
                <c:pt idx="9">
                  <c:v>India</c:v>
                </c:pt>
                <c:pt idx="10">
                  <c:v>Myanmar</c:v>
                </c:pt>
                <c:pt idx="11">
                  <c:v>Bangladesh</c:v>
                </c:pt>
                <c:pt idx="12">
                  <c:v>Nepal</c:v>
                </c:pt>
                <c:pt idx="13">
                  <c:v>Indonesia</c:v>
                </c:pt>
              </c:strCache>
            </c:strRef>
          </c:cat>
          <c:val>
            <c:numRef>
              <c:f>Sheet1!$B$49:$B$62</c:f>
              <c:numCache>
                <c:formatCode>General</c:formatCode>
                <c:ptCount val="14"/>
                <c:pt idx="0">
                  <c:v>74</c:v>
                </c:pt>
                <c:pt idx="1">
                  <c:v>919</c:v>
                </c:pt>
                <c:pt idx="2" formatCode="#,##0">
                  <c:v>7486</c:v>
                </c:pt>
                <c:pt idx="3" formatCode="#,##0">
                  <c:v>9524</c:v>
                </c:pt>
                <c:pt idx="4" formatCode="#,##0">
                  <c:v>12422</c:v>
                </c:pt>
                <c:pt idx="5" formatCode="#,##0">
                  <c:v>14036</c:v>
                </c:pt>
                <c:pt idx="6" formatCode="#,##0">
                  <c:v>56591</c:v>
                </c:pt>
                <c:pt idx="7" formatCode="#,##0">
                  <c:v>66521</c:v>
                </c:pt>
                <c:pt idx="8" formatCode="#,##0">
                  <c:v>73214</c:v>
                </c:pt>
                <c:pt idx="9" formatCode="#,##0">
                  <c:v>139624</c:v>
                </c:pt>
                <c:pt idx="10" formatCode="#,##0">
                  <c:v>145561</c:v>
                </c:pt>
                <c:pt idx="11" formatCode="#,##0">
                  <c:v>277018</c:v>
                </c:pt>
                <c:pt idx="12" formatCode="#,##0">
                  <c:v>566184</c:v>
                </c:pt>
                <c:pt idx="13" formatCode="#,##0">
                  <c:v>876339</c:v>
                </c:pt>
              </c:numCache>
            </c:numRef>
          </c:val>
        </c:ser>
        <c:dLbls>
          <c:showLegendKey val="0"/>
          <c:showVal val="0"/>
          <c:showCatName val="0"/>
          <c:showSerName val="0"/>
          <c:showPercent val="0"/>
          <c:showBubbleSize val="0"/>
        </c:dLbls>
        <c:gapWidth val="50"/>
        <c:overlap val="100"/>
        <c:axId val="647376112"/>
        <c:axId val="647374936"/>
      </c:barChart>
      <c:catAx>
        <c:axId val="647376112"/>
        <c:scaling>
          <c:orientation val="minMax"/>
        </c:scaling>
        <c:delete val="0"/>
        <c:axPos val="b"/>
        <c:numFmt formatCode="General" sourceLinked="0"/>
        <c:majorTickMark val="out"/>
        <c:minorTickMark val="none"/>
        <c:tickLblPos val="nextTo"/>
        <c:crossAx val="647374936"/>
        <c:crosses val="autoZero"/>
        <c:auto val="1"/>
        <c:lblAlgn val="ctr"/>
        <c:lblOffset val="100"/>
        <c:noMultiLvlLbl val="0"/>
      </c:catAx>
      <c:valAx>
        <c:axId val="647374936"/>
        <c:scaling>
          <c:orientation val="minMax"/>
        </c:scaling>
        <c:delete val="0"/>
        <c:axPos val="l"/>
        <c:numFmt formatCode="#,##0" sourceLinked="0"/>
        <c:majorTickMark val="out"/>
        <c:minorTickMark val="none"/>
        <c:tickLblPos val="nextTo"/>
        <c:crossAx val="647376112"/>
        <c:crosses val="autoZero"/>
        <c:crossBetween val="between"/>
      </c:valAx>
    </c:plotArea>
    <c:legend>
      <c:legendPos val="b"/>
      <c:overlay val="0"/>
    </c:legend>
    <c:plotVisOnly val="1"/>
    <c:dispBlanksAs val="gap"/>
    <c:showDLblsOverMax val="0"/>
  </c:chart>
  <c:spPr>
    <a:noFill/>
    <a:ln>
      <a:noFill/>
    </a:ln>
  </c:spPr>
  <c:txPr>
    <a:bodyPr/>
    <a:lstStyle/>
    <a:p>
      <a:pPr>
        <a:defRPr sz="1400">
          <a:effectLst>
            <a:outerShdw blurRad="38100" dist="38100" dir="2700000" algn="tl">
              <a:srgbClr val="000000">
                <a:alpha val="43137"/>
              </a:srgbClr>
            </a:outerShdw>
          </a:effectLst>
          <a:latin typeface="Calibri" panose="020F050202020403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493443614599566"/>
          <c:y val="0.1629132645924137"/>
          <c:w val="0.50802847962418385"/>
          <c:h val="0.76963386441276949"/>
        </c:manualLayout>
      </c:layout>
      <c:pieChart>
        <c:varyColors val="1"/>
        <c:ser>
          <c:idx val="0"/>
          <c:order val="0"/>
          <c:explosion val="25"/>
          <c:dLbls>
            <c:dLbl>
              <c:idx val="0"/>
              <c:layout>
                <c:manualLayout>
                  <c:x val="0.2804298511253534"/>
                  <c:y val="2.0975064455055925E-2"/>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6.8551933427868528E-2"/>
                  <c:y val="7.4957297679349749E-2"/>
                </c:manualLayout>
              </c:layout>
              <c:showLegendKey val="0"/>
              <c:showVal val="1"/>
              <c:showCatName val="1"/>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Sheet1!$B$2:$G$2</c:f>
              <c:strCache>
                <c:ptCount val="6"/>
                <c:pt idx="0">
                  <c:v>Domestic Workers</c:v>
                </c:pt>
                <c:pt idx="1">
                  <c:v>Construction</c:v>
                </c:pt>
                <c:pt idx="2">
                  <c:v>Manufacturing</c:v>
                </c:pt>
                <c:pt idx="3">
                  <c:v>Services</c:v>
                </c:pt>
                <c:pt idx="4">
                  <c:v>Plantation</c:v>
                </c:pt>
                <c:pt idx="5">
                  <c:v>Agriculture</c:v>
                </c:pt>
              </c:strCache>
            </c:strRef>
          </c:cat>
          <c:val>
            <c:numRef>
              <c:f>Sheet1!$B$20:$G$20</c:f>
              <c:numCache>
                <c:formatCode>0%</c:formatCode>
                <c:ptCount val="6"/>
                <c:pt idx="0">
                  <c:v>1.5815235638175683E-2</c:v>
                </c:pt>
                <c:pt idx="1">
                  <c:v>9.7771730487179936E-2</c:v>
                </c:pt>
                <c:pt idx="2">
                  <c:v>0.84158258380307827</c:v>
                </c:pt>
                <c:pt idx="3">
                  <c:v>3.2337297450124577E-2</c:v>
                </c:pt>
                <c:pt idx="4">
                  <c:v>2.0144545952536621E-3</c:v>
                </c:pt>
                <c:pt idx="5">
                  <c:v>1.0478698026187909E-2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noFill/>
    <a:ln>
      <a:noFill/>
    </a:ln>
  </c:spPr>
  <c:txPr>
    <a:bodyPr/>
    <a:lstStyle/>
    <a:p>
      <a:pPr>
        <a:defRPr sz="1600">
          <a:effectLst>
            <a:outerShdw blurRad="38100" dist="38100" dir="2700000" algn="tl">
              <a:srgbClr val="000000">
                <a:alpha val="43137"/>
              </a:srgbClr>
            </a:outerShdw>
          </a:effectLst>
          <a:latin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pPr/>
              <a:t>11/13/2015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p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pPr/>
              <a:t>11/13/2015</a:t>
            </a:fld>
            <a:endParaRP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p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sz="1200" dirty="0">
              <a:cs typeface="Arial"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p14="http://schemas.microsoft.com/office/powerpoint/2010/main" val="2205551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Unofficially</a:t>
            </a:r>
            <a:r>
              <a:rPr lang="en-US" dirty="0" smtClean="0"/>
              <a:t>, the number is expected to be higher due to the high number of undocumented workers and irregular migrants with at least an estimate of one to two million undocumented migrants</a:t>
            </a:r>
            <a:endParaRPr lang="en-MY" dirty="0" smtClean="0"/>
          </a:p>
        </p:txBody>
      </p:sp>
      <p:sp>
        <p:nvSpPr>
          <p:cNvPr id="4" name="Slide Number Placeholder 3"/>
          <p:cNvSpPr>
            <a:spLocks noGrp="1"/>
          </p:cNvSpPr>
          <p:nvPr>
            <p:ph type="sldNum" sz="quarter" idx="10"/>
          </p:nvPr>
        </p:nvSpPr>
        <p:spPr/>
        <p:txBody>
          <a:bodyPr/>
          <a:lstStyle/>
          <a:p>
            <a:fld id="{0A3C37BE-C303-496D-B5CD-85F2937540FC}" type="slidenum">
              <a:rPr lang="en-MY" smtClean="0"/>
              <a:pPr/>
              <a:t>3</a:t>
            </a:fld>
            <a:endParaRPr lang="en-MY"/>
          </a:p>
        </p:txBody>
      </p:sp>
    </p:spTree>
    <p:extLst>
      <p:ext uri="{BB962C8B-B14F-4D97-AF65-F5344CB8AC3E}">
        <p14:creationId xmlns:p14="http://schemas.microsoft.com/office/powerpoint/2010/main" val="2776409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Of these, Vietnamese workers made up of 2.5% of </a:t>
            </a:r>
            <a:r>
              <a:rPr lang="en-GB" sz="1200" kern="1200" dirty="0" smtClean="0">
                <a:solidFill>
                  <a:schemeClr val="tx1"/>
                </a:solidFill>
                <a:effectLst/>
                <a:latin typeface="+mn-lt"/>
                <a:ea typeface="+mn-ea"/>
                <a:cs typeface="+mn-cs"/>
              </a:rPr>
              <a:t>all</a:t>
            </a:r>
            <a:r>
              <a:rPr lang="en-US" sz="1200" kern="1200" dirty="0" smtClean="0">
                <a:solidFill>
                  <a:schemeClr val="tx1"/>
                </a:solidFill>
                <a:effectLst/>
                <a:latin typeface="+mn-lt"/>
                <a:ea typeface="+mn-ea"/>
                <a:cs typeface="+mn-cs"/>
              </a:rPr>
              <a:t> foreign workers in Malaysia. There are reportedly 56,591 Vietnamese workers as of June 2015. </a:t>
            </a:r>
            <a:endParaRPr lang="en-MY" dirty="0"/>
          </a:p>
        </p:txBody>
      </p:sp>
      <p:sp>
        <p:nvSpPr>
          <p:cNvPr id="4" name="Slide Number Placeholder 3"/>
          <p:cNvSpPr>
            <a:spLocks noGrp="1"/>
          </p:cNvSpPr>
          <p:nvPr>
            <p:ph type="sldNum" sz="quarter" idx="10"/>
          </p:nvPr>
        </p:nvSpPr>
        <p:spPr/>
        <p:txBody>
          <a:bodyPr/>
          <a:lstStyle/>
          <a:p>
            <a:fld id="{0A3C37BE-C303-496D-B5CD-85F2937540FC}" type="slidenum">
              <a:rPr lang="en-MY" smtClean="0"/>
              <a:pPr/>
              <a:t>4</a:t>
            </a:fld>
            <a:endParaRPr lang="en-MY"/>
          </a:p>
        </p:txBody>
      </p:sp>
    </p:spTree>
    <p:extLst>
      <p:ext uri="{BB962C8B-B14F-4D97-AF65-F5344CB8AC3E}">
        <p14:creationId xmlns:p14="http://schemas.microsoft.com/office/powerpoint/2010/main" val="3676773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smtClean="0"/>
              <a:t>A total of 521,734 illegal immigrants had registered under the 6P programme, and they were given working permits of between two and three years, depending on the sectors.</a:t>
            </a:r>
          </a:p>
          <a:p>
            <a:r>
              <a:rPr lang="en-MY" dirty="0" smtClean="0"/>
              <a:t>The 6P programme was implemented in 2011 to reduce the population of illegal immigrants. </a:t>
            </a:r>
          </a:p>
          <a:p>
            <a:r>
              <a:rPr lang="en-MY" dirty="0" smtClean="0"/>
              <a:t>The programme ended in 2014.</a:t>
            </a:r>
            <a:endParaRPr lang="en-MY" dirty="0"/>
          </a:p>
        </p:txBody>
      </p:sp>
      <p:sp>
        <p:nvSpPr>
          <p:cNvPr id="4" name="Slide Number Placeholder 3"/>
          <p:cNvSpPr>
            <a:spLocks noGrp="1"/>
          </p:cNvSpPr>
          <p:nvPr>
            <p:ph type="sldNum" sz="quarter" idx="10"/>
          </p:nvPr>
        </p:nvSpPr>
        <p:spPr/>
        <p:txBody>
          <a:bodyPr/>
          <a:lstStyle/>
          <a:p>
            <a:fld id="{0A3C37BE-C303-496D-B5CD-85F2937540FC}" type="slidenum">
              <a:rPr lang="en-MY" smtClean="0"/>
              <a:pPr/>
              <a:t>12</a:t>
            </a:fld>
            <a:endParaRPr lang="en-MY"/>
          </a:p>
        </p:txBody>
      </p:sp>
    </p:spTree>
    <p:extLst>
      <p:ext uri="{BB962C8B-B14F-4D97-AF65-F5344CB8AC3E}">
        <p14:creationId xmlns:p14="http://schemas.microsoft.com/office/powerpoint/2010/main" val="3386042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0A3C37BE-C303-496D-B5CD-85F2937540FC}" type="slidenum">
              <a:rPr lang="en-MY" smtClean="0"/>
              <a:pPr/>
              <a:t>31</a:t>
            </a:fld>
            <a:endParaRPr lang="en-MY"/>
          </a:p>
        </p:txBody>
      </p:sp>
    </p:spTree>
    <p:extLst>
      <p:ext uri="{BB962C8B-B14F-4D97-AF65-F5344CB8AC3E}">
        <p14:creationId xmlns:p14="http://schemas.microsoft.com/office/powerpoint/2010/main" val="1973987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5778124"/>
            <a:ext cx="9144000" cy="10798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9144000" cy="10798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828675" y="2292095"/>
            <a:ext cx="7572375" cy="2219691"/>
          </a:xfrm>
        </p:spPr>
        <p:txBody>
          <a:bodyPr anchor="ctr">
            <a:normAutofit/>
          </a:bodyPr>
          <a:lstStyle>
            <a:lvl1pPr algn="l">
              <a:defRPr sz="4400" cap="all" baseline="0"/>
            </a:lvl1pPr>
          </a:lstStyle>
          <a:p>
            <a:r>
              <a:rPr/>
              <a:t>Click to edit Master title style</a:t>
            </a:r>
          </a:p>
        </p:txBody>
      </p:sp>
      <p:sp>
        <p:nvSpPr>
          <p:cNvPr id="3" name="Subtitle 2"/>
          <p:cNvSpPr>
            <a:spLocks noGrp="1"/>
          </p:cNvSpPr>
          <p:nvPr>
            <p:ph type="subTitle" idx="1"/>
          </p:nvPr>
        </p:nvSpPr>
        <p:spPr>
          <a:xfrm>
            <a:off x="828674" y="4511785"/>
            <a:ext cx="7572376"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a:t>Click to edit Master subtitle style</a:t>
            </a:r>
          </a:p>
        </p:txBody>
      </p:sp>
      <p:sp>
        <p:nvSpPr>
          <p:cNvPr id="4" name="Date Placeholder 3"/>
          <p:cNvSpPr>
            <a:spLocks noGrp="1"/>
          </p:cNvSpPr>
          <p:nvPr>
            <p:ph type="dt" sz="half" idx="10"/>
          </p:nvPr>
        </p:nvSpPr>
        <p:spPr/>
        <p:txBody>
          <a:bodyPr/>
          <a:lstStyle/>
          <a:p>
            <a:fld id="{DC0DA3D8-FA52-4035-9CE2-32C3644932D7}" type="datetime1">
              <a:rPr lang="en-US" smtClean="0"/>
              <a:pPr/>
              <a:t>11/13/2015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a:t>Click to edit Master title style</a:t>
            </a:r>
          </a:p>
        </p:txBody>
      </p:sp>
      <p:sp>
        <p:nvSpPr>
          <p:cNvPr id="3" name="Picture Placeholder 2"/>
          <p:cNvSpPr>
            <a:spLocks noGrp="1"/>
          </p:cNvSpPr>
          <p:nvPr>
            <p:ph type="pic" idx="1"/>
          </p:nvPr>
        </p:nvSpPr>
        <p:spPr>
          <a:xfrm>
            <a:off x="3491003" y="1600200"/>
            <a:ext cx="4823184"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dirty="0"/>
          </a:p>
        </p:txBody>
      </p:sp>
      <p:sp>
        <p:nvSpPr>
          <p:cNvPr id="4" name="Text Placeholder 3"/>
          <p:cNvSpPr>
            <a:spLocks noGrp="1"/>
          </p:cNvSpPr>
          <p:nvPr>
            <p:ph type="body" sz="half" idx="2"/>
          </p:nvPr>
        </p:nvSpPr>
        <p:spPr>
          <a:xfrm>
            <a:off x="828675" y="1600200"/>
            <a:ext cx="2547747"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dirty="0"/>
              <a:t>Click to edit Master text styles</a:t>
            </a:r>
          </a:p>
        </p:txBody>
      </p:sp>
      <p:sp>
        <p:nvSpPr>
          <p:cNvPr id="5" name="Date Placeholder 4"/>
          <p:cNvSpPr>
            <a:spLocks noGrp="1"/>
          </p:cNvSpPr>
          <p:nvPr>
            <p:ph type="dt" sz="half" idx="10"/>
          </p:nvPr>
        </p:nvSpPr>
        <p:spPr/>
        <p:txBody>
          <a:bodyPr/>
          <a:lstStyle/>
          <a:p>
            <a:fld id="{EECEC4ED-AFF4-4FEA-9348-ADD1923A20AF}" type="datetime1">
              <a:rPr lang="en-US" smtClean="0"/>
              <a:pPr/>
              <a:t>11/13/2015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Vertical Text Placeholder 2"/>
          <p:cNvSpPr>
            <a:spLocks noGrp="1"/>
          </p:cNvSpPr>
          <p:nvPr>
            <p:ph type="body" orient="vert" idx="1"/>
          </p:nvPr>
        </p:nvSpPr>
        <p:spPr/>
        <p:txBody>
          <a:bodyPr vert="eaVert"/>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DA1A3EA6-E1B4-4D1B-8EC8-C1423800CF6D}" type="datetime1">
              <a:rPr lang="en-US" smtClean="0"/>
              <a:pPr/>
              <a:t>11/13/2015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365125"/>
            <a:ext cx="1285875" cy="5811838"/>
          </a:xfrm>
        </p:spPr>
        <p:txBody>
          <a:bodyPr vert="eaVert"/>
          <a:lstStyle/>
          <a:p>
            <a:r>
              <a:rPr/>
              <a:t>Click to edit Master title style</a:t>
            </a:r>
          </a:p>
        </p:txBody>
      </p:sp>
      <p:sp>
        <p:nvSpPr>
          <p:cNvPr id="3" name="Vertical Text Placeholder 2"/>
          <p:cNvSpPr>
            <a:spLocks noGrp="1"/>
          </p:cNvSpPr>
          <p:nvPr>
            <p:ph type="body" orient="vert" idx="1"/>
          </p:nvPr>
        </p:nvSpPr>
        <p:spPr>
          <a:xfrm>
            <a:off x="828675" y="365125"/>
            <a:ext cx="6074172" cy="5811838"/>
          </a:xfrm>
        </p:spPr>
        <p:txBody>
          <a:bodyPr vert="eaVert"/>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9861B6D7-C469-450D-A8F8-5E85DD118FFE}" type="datetime1">
              <a:rPr lang="en-US" smtClean="0"/>
              <a:pPr/>
              <a:t>11/13/2015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grpSp>
        <p:nvGrpSpPr>
          <p:cNvPr id="7" name="Group 6"/>
          <p:cNvGrpSpPr/>
          <p:nvPr/>
        </p:nvGrpSpPr>
        <p:grpSpPr>
          <a:xfrm rot="5400000">
            <a:off x="4181447" y="3239394"/>
            <a:ext cx="5632704" cy="63302"/>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Century Gothic" panose="020B0502020202020204" pitchFamily="34" charset="0"/>
              </a:defRPr>
            </a:lvl1pPr>
          </a:lstStyle>
          <a:p>
            <a:r>
              <a:rPr/>
              <a:t>Click to edit Master title style</a:t>
            </a:r>
          </a:p>
        </p:txBody>
      </p:sp>
      <p:sp>
        <p:nvSpPr>
          <p:cNvPr id="3" name="Content Placeholder 2"/>
          <p:cNvSpPr>
            <a:spLocks noGrp="1"/>
          </p:cNvSpPr>
          <p:nvPr>
            <p:ph idx="1"/>
          </p:nvPr>
        </p:nvSpPr>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8398300C-8205-4419-8BB1-521B65F1D109}" type="datetime1">
              <a:rPr lang="en-US" smtClean="0"/>
              <a:pPr/>
              <a:t>11/13/2015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a:xfrm>
            <a:off x="8668986" y="6492875"/>
            <a:ext cx="475013" cy="365125"/>
          </a:xfrm>
        </p:spPr>
        <p:txBody>
          <a:bodyPr/>
          <a:lstStyle>
            <a:lvl1pPr algn="ctr">
              <a:defRPr sz="1000"/>
            </a:lvl1pPr>
          </a:lstStyle>
          <a:p>
            <a:fld id="{0FF54DE5-C571-48E8-A5BC-B369434E2F44}" type="slidenum">
              <a:rPr lang="en-MY" smtClean="0"/>
              <a:pPr/>
              <a:t>‹#›</a:t>
            </a:fld>
            <a:endParaRPr lang="en-MY"/>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grpSp>
        <p:nvGrpSpPr>
          <p:cNvPr id="13" name="Group 12"/>
          <p:cNvGrpSpPr/>
          <p:nvPr/>
        </p:nvGrpSpPr>
        <p:grpSpPr>
          <a:xfrm rot="10800000">
            <a:off x="0" y="5645511"/>
            <a:ext cx="9144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0" y="1143001"/>
            <a:ext cx="9144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9144000" cy="10798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9144000" cy="10798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828675" y="2292095"/>
            <a:ext cx="4300538" cy="2219691"/>
          </a:xfrm>
        </p:spPr>
        <p:txBody>
          <a:bodyPr anchor="ctr">
            <a:normAutofit/>
          </a:bodyPr>
          <a:lstStyle>
            <a:lvl1pPr algn="l">
              <a:defRPr sz="4400" cap="all" baseline="0"/>
            </a:lvl1pPr>
          </a:lstStyle>
          <a:p>
            <a:r>
              <a:rPr/>
              <a:t>Click to edit Master title style</a:t>
            </a:r>
          </a:p>
        </p:txBody>
      </p:sp>
      <p:sp>
        <p:nvSpPr>
          <p:cNvPr id="3" name="Subtitle 2"/>
          <p:cNvSpPr>
            <a:spLocks noGrp="1"/>
          </p:cNvSpPr>
          <p:nvPr>
            <p:ph type="subTitle" idx="1"/>
          </p:nvPr>
        </p:nvSpPr>
        <p:spPr>
          <a:xfrm>
            <a:off x="828675" y="4511785"/>
            <a:ext cx="4300538"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a:t>Click to edit Master subtitle style</a:t>
            </a:r>
          </a:p>
        </p:txBody>
      </p:sp>
      <p:sp>
        <p:nvSpPr>
          <p:cNvPr id="11" name="Picture Placeholder 10"/>
          <p:cNvSpPr>
            <a:spLocks noGrp="1"/>
          </p:cNvSpPr>
          <p:nvPr>
            <p:ph type="pic" sz="quarter" idx="13"/>
          </p:nvPr>
        </p:nvSpPr>
        <p:spPr>
          <a:xfrm>
            <a:off x="5235798" y="1310656"/>
            <a:ext cx="3908203" cy="4208604"/>
          </a:xfrm>
          <a:solidFill>
            <a:schemeClr val="tx1">
              <a:lumMod val="20000"/>
              <a:lumOff val="80000"/>
            </a:schemeClr>
          </a:solidFill>
        </p:spPr>
        <p:txBody>
          <a:bodyPr tIns="1005840"/>
          <a:lstStyle>
            <a:lvl1pPr marL="0" indent="0" algn="ctr">
              <a:buNone/>
              <a:defRPr/>
            </a:lvl1pPr>
          </a:lstStyle>
          <a:p>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1"/>
            <a:ext cx="9144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828675" y="2971806"/>
            <a:ext cx="7553324" cy="1684150"/>
          </a:xfrm>
        </p:spPr>
        <p:txBody>
          <a:bodyPr anchor="ctr">
            <a:normAutofit/>
          </a:bodyPr>
          <a:lstStyle>
            <a:lvl1pPr>
              <a:defRPr sz="4400" cap="all" baseline="0">
                <a:solidFill>
                  <a:schemeClr val="bg1"/>
                </a:solidFill>
              </a:defRPr>
            </a:lvl1pPr>
          </a:lstStyle>
          <a:p>
            <a:r>
              <a:rPr/>
              <a:t>Click to edit Master title style</a:t>
            </a:r>
          </a:p>
        </p:txBody>
      </p:sp>
      <p:sp>
        <p:nvSpPr>
          <p:cNvPr id="3" name="Text Placeholder 2"/>
          <p:cNvSpPr>
            <a:spLocks noGrp="1"/>
          </p:cNvSpPr>
          <p:nvPr>
            <p:ph type="body" idx="1"/>
          </p:nvPr>
        </p:nvSpPr>
        <p:spPr>
          <a:xfrm>
            <a:off x="828675" y="4655956"/>
            <a:ext cx="7553324" cy="509750"/>
          </a:xfrm>
        </p:spPr>
        <p:txBody>
          <a:bodyPr>
            <a:normAutofit/>
          </a:bodyPr>
          <a:lstStyle>
            <a:lvl1pPr marL="0" indent="0">
              <a:spcBef>
                <a:spcPts val="0"/>
              </a:spcBef>
              <a:buNone/>
              <a:defRPr sz="2400" b="1" i="1" u="none">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a:t>Click to edit Master text styles</a:t>
            </a:r>
          </a:p>
        </p:txBody>
      </p:sp>
      <p:sp>
        <p:nvSpPr>
          <p:cNvPr id="4" name="Date Placeholder 3"/>
          <p:cNvSpPr>
            <a:spLocks noGrp="1"/>
          </p:cNvSpPr>
          <p:nvPr>
            <p:ph type="dt" sz="half" idx="10"/>
          </p:nvPr>
        </p:nvSpPr>
        <p:spPr/>
        <p:txBody>
          <a:bodyPr/>
          <a:lstStyle/>
          <a:p>
            <a:fld id="{3674438B-6153-4244-A1BE-6CF792C286FE}" type="datetime1">
              <a:rPr lang="en-US" smtClean="0"/>
              <a:pPr/>
              <a:t>11/13/2015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Content Placeholder 2"/>
          <p:cNvSpPr>
            <a:spLocks noGrp="1"/>
          </p:cNvSpPr>
          <p:nvPr>
            <p:ph sz="half" idx="1"/>
          </p:nvPr>
        </p:nvSpPr>
        <p:spPr>
          <a:xfrm>
            <a:off x="828675" y="1600201"/>
            <a:ext cx="3686175" cy="4571999"/>
          </a:xfrm>
        </p:spPr>
        <p:txBody>
          <a:bodyPr/>
          <a:lstStyle>
            <a:lvl5pPr>
              <a:defRPr/>
            </a:lvl5pPr>
            <a:lvl6pPr>
              <a:defRPr/>
            </a:lvl6pPr>
            <a:lvl7pPr>
              <a:defRPr/>
            </a:lvl7pPr>
            <a:lvl8pPr>
              <a:defRPr/>
            </a:lvl8pPr>
            <a:lvl9pPr>
              <a:defRPr/>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Content Placeholder 3"/>
          <p:cNvSpPr>
            <a:spLocks noGrp="1"/>
          </p:cNvSpPr>
          <p:nvPr>
            <p:ph sz="half" idx="2"/>
          </p:nvPr>
        </p:nvSpPr>
        <p:spPr>
          <a:xfrm>
            <a:off x="4629150" y="1600201"/>
            <a:ext cx="3686175" cy="4571999"/>
          </a:xfrm>
        </p:spPr>
        <p:txBody>
          <a:bodyPr/>
          <a:lstStyle>
            <a:lvl5pPr>
              <a:defRPr/>
            </a:lvl5pPr>
            <a:lvl6pPr>
              <a:defRPr/>
            </a:lvl6pPr>
            <a:lvl7pPr>
              <a:defRPr/>
            </a:lvl7pPr>
            <a:lvl8pPr>
              <a:defRPr/>
            </a:lvl8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Date Placeholder 4"/>
          <p:cNvSpPr>
            <a:spLocks noGrp="1"/>
          </p:cNvSpPr>
          <p:nvPr>
            <p:ph type="dt" sz="half" idx="10"/>
          </p:nvPr>
        </p:nvSpPr>
        <p:spPr/>
        <p:txBody>
          <a:bodyPr/>
          <a:lstStyle/>
          <a:p>
            <a:fld id="{2017FA63-38DC-45B0-9D2A-7DDB34E2DCCF}" type="datetime1">
              <a:rPr lang="en-US" smtClean="0"/>
              <a:pPr/>
              <a:t>11/13/2015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Click to edit Master title style</a:t>
            </a:r>
          </a:p>
        </p:txBody>
      </p:sp>
      <p:sp>
        <p:nvSpPr>
          <p:cNvPr id="3" name="Text Placeholder 2"/>
          <p:cNvSpPr>
            <a:spLocks noGrp="1"/>
          </p:cNvSpPr>
          <p:nvPr>
            <p:ph type="body" idx="1"/>
          </p:nvPr>
        </p:nvSpPr>
        <p:spPr>
          <a:xfrm>
            <a:off x="828675" y="1600200"/>
            <a:ext cx="3689604"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dirty="0"/>
              <a:t>Click to edit Master text styles</a:t>
            </a:r>
          </a:p>
        </p:txBody>
      </p:sp>
      <p:sp>
        <p:nvSpPr>
          <p:cNvPr id="4" name="Content Placeholder 3"/>
          <p:cNvSpPr>
            <a:spLocks noGrp="1"/>
          </p:cNvSpPr>
          <p:nvPr>
            <p:ph sz="half" idx="2"/>
          </p:nvPr>
        </p:nvSpPr>
        <p:spPr>
          <a:xfrm>
            <a:off x="828675" y="2424112"/>
            <a:ext cx="3689604" cy="3748088"/>
          </a:xfrm>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5" name="Text Placeholder 4"/>
          <p:cNvSpPr>
            <a:spLocks noGrp="1"/>
          </p:cNvSpPr>
          <p:nvPr>
            <p:ph type="body" sz="quarter" idx="3"/>
          </p:nvPr>
        </p:nvSpPr>
        <p:spPr>
          <a:xfrm>
            <a:off x="4624583" y="1600200"/>
            <a:ext cx="3689604"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t>Click to edit Master text styles</a:t>
            </a:r>
          </a:p>
        </p:txBody>
      </p:sp>
      <p:sp>
        <p:nvSpPr>
          <p:cNvPr id="6" name="Content Placeholder 5"/>
          <p:cNvSpPr>
            <a:spLocks noGrp="1"/>
          </p:cNvSpPr>
          <p:nvPr>
            <p:ph sz="quarter" idx="4"/>
          </p:nvPr>
        </p:nvSpPr>
        <p:spPr>
          <a:xfrm>
            <a:off x="4624583" y="2424112"/>
            <a:ext cx="3689604" cy="3748088"/>
          </a:xfrm>
        </p:spPr>
        <p:txBody>
          <a:body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7" name="Date Placeholder 6"/>
          <p:cNvSpPr>
            <a:spLocks noGrp="1"/>
          </p:cNvSpPr>
          <p:nvPr>
            <p:ph type="dt" sz="half" idx="10"/>
          </p:nvPr>
        </p:nvSpPr>
        <p:spPr/>
        <p:txBody>
          <a:bodyPr/>
          <a:lstStyle/>
          <a:p>
            <a:fld id="{C64C634E-0676-4706-AD0C-16872963DAE7}" type="datetime1">
              <a:rPr lang="en-US" smtClean="0"/>
              <a:pPr/>
              <a:t>11/13/2015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Date Placeholder 2"/>
          <p:cNvSpPr>
            <a:spLocks noGrp="1"/>
          </p:cNvSpPr>
          <p:nvPr>
            <p:ph type="dt" sz="half" idx="10"/>
          </p:nvPr>
        </p:nvSpPr>
        <p:spPr/>
        <p:txBody>
          <a:bodyPr/>
          <a:lstStyle/>
          <a:p>
            <a:fld id="{A91A7022-CE5D-437A-A9BB-436BF50F6AD7}" type="datetime1">
              <a:rPr lang="en-US" smtClean="0"/>
              <a:pPr/>
              <a:t>11/13/2015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AE003-676C-4BC6-9402-D3408F2D8541}" type="datetime1">
              <a:rPr lang="en-US" smtClean="0"/>
              <a:pPr/>
              <a:t>11/13/2015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a:t>Click to edit Master title style</a:t>
            </a:r>
          </a:p>
        </p:txBody>
      </p:sp>
      <p:sp>
        <p:nvSpPr>
          <p:cNvPr id="3" name="Content Placeholder 2"/>
          <p:cNvSpPr>
            <a:spLocks noGrp="1"/>
          </p:cNvSpPr>
          <p:nvPr>
            <p:ph idx="1"/>
          </p:nvPr>
        </p:nvSpPr>
        <p:spPr>
          <a:xfrm>
            <a:off x="4231386" y="1600200"/>
            <a:ext cx="4083939"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a:spLocks noGrp="1"/>
          </p:cNvSpPr>
          <p:nvPr>
            <p:ph type="body" sz="half" idx="2"/>
          </p:nvPr>
        </p:nvSpPr>
        <p:spPr>
          <a:xfrm>
            <a:off x="828675" y="1600200"/>
            <a:ext cx="3288411"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a:t>Click to edit Master text styles</a:t>
            </a:r>
          </a:p>
        </p:txBody>
      </p:sp>
      <p:sp>
        <p:nvSpPr>
          <p:cNvPr id="5" name="Date Placeholder 4"/>
          <p:cNvSpPr>
            <a:spLocks noGrp="1"/>
          </p:cNvSpPr>
          <p:nvPr>
            <p:ph type="dt" sz="half" idx="10"/>
          </p:nvPr>
        </p:nvSpPr>
        <p:spPr/>
        <p:txBody>
          <a:bodyPr/>
          <a:lstStyle/>
          <a:p>
            <a:fld id="{397A68D9-A1C8-43B9-B396-39AAFB800344}" type="datetime1">
              <a:rPr lang="en-US" smtClean="0"/>
              <a:pPr/>
              <a:t>11/13/2015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5" y="76200"/>
            <a:ext cx="7377174" cy="1096962"/>
          </a:xfrm>
          <a:prstGeom prst="rect">
            <a:avLst/>
          </a:prstGeom>
        </p:spPr>
        <p:txBody>
          <a:bodyPr vert="horz" lIns="0" tIns="45720" rIns="0" bIns="45720" rtlCol="0" anchor="b">
            <a:normAutofit/>
          </a:bodyPr>
          <a:lstStyle/>
          <a:p>
            <a:r>
              <a:rPr/>
              <a:t>Click to edit Master title style</a:t>
            </a:r>
          </a:p>
        </p:txBody>
      </p:sp>
      <p:sp>
        <p:nvSpPr>
          <p:cNvPr id="3" name="Text Placeholder 2"/>
          <p:cNvSpPr>
            <a:spLocks noGrp="1"/>
          </p:cNvSpPr>
          <p:nvPr>
            <p:ph type="body" idx="1"/>
          </p:nvPr>
        </p:nvSpPr>
        <p:spPr>
          <a:xfrm>
            <a:off x="828675" y="1600200"/>
            <a:ext cx="7486650" cy="4572000"/>
          </a:xfrm>
          <a:prstGeom prst="rect">
            <a:avLst/>
          </a:prstGeom>
        </p:spPr>
        <p:txBody>
          <a:bodyPr vert="horz" lIns="0" tIns="45720" rIns="0" bIns="45720" rtlCol="0">
            <a:normAutofit/>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a:p>
            <a:pPr lvl="5"/>
            <a:r>
              <a:rPr dirty="0"/>
              <a:t>Sixth level</a:t>
            </a:r>
          </a:p>
          <a:p>
            <a:pPr lvl="6"/>
            <a:r>
              <a:rPr dirty="0"/>
              <a:t>Seventh level</a:t>
            </a:r>
          </a:p>
          <a:p>
            <a:pPr lvl="7"/>
            <a:r>
              <a:rPr dirty="0"/>
              <a:t>Eighth level</a:t>
            </a:r>
          </a:p>
          <a:p>
            <a:pPr lvl="8"/>
            <a:r>
              <a:rPr dirty="0"/>
              <a:t>Ninth level</a:t>
            </a:r>
          </a:p>
        </p:txBody>
      </p:sp>
      <p:sp>
        <p:nvSpPr>
          <p:cNvPr id="4" name="Date Placeholder 3"/>
          <p:cNvSpPr>
            <a:spLocks noGrp="1"/>
          </p:cNvSpPr>
          <p:nvPr>
            <p:ph type="dt" sz="half" idx="2"/>
          </p:nvPr>
        </p:nvSpPr>
        <p:spPr>
          <a:xfrm>
            <a:off x="828675" y="6356352"/>
            <a:ext cx="1372169" cy="365125"/>
          </a:xfrm>
          <a:prstGeom prst="rect">
            <a:avLst/>
          </a:prstGeom>
        </p:spPr>
        <p:txBody>
          <a:bodyPr vert="horz" lIns="0" tIns="45720" rIns="0" bIns="45720" rtlCol="0" anchor="ctr"/>
          <a:lstStyle>
            <a:lvl1pPr algn="l">
              <a:defRPr sz="1200">
                <a:solidFill>
                  <a:schemeClr val="tx1">
                    <a:lumMod val="60000"/>
                    <a:lumOff val="40000"/>
                  </a:schemeClr>
                </a:solidFill>
              </a:defRPr>
            </a:lvl1pPr>
          </a:lstStyle>
          <a:p>
            <a:fld id="{47D8C7CC-40C7-48E3-A6FF-BC2298DB4546}" type="datetime1">
              <a:rPr lang="en-US" smtClean="0"/>
              <a:pPr/>
              <a:t>11/13/2015</a:t>
            </a:fld>
            <a:endParaRPr/>
          </a:p>
        </p:txBody>
      </p:sp>
      <p:sp>
        <p:nvSpPr>
          <p:cNvPr id="5" name="Footer Placeholder 4"/>
          <p:cNvSpPr>
            <a:spLocks noGrp="1"/>
          </p:cNvSpPr>
          <p:nvPr>
            <p:ph type="ftr" sz="quarter" idx="3"/>
          </p:nvPr>
        </p:nvSpPr>
        <p:spPr>
          <a:xfrm>
            <a:off x="2200844" y="6356350"/>
            <a:ext cx="4742312" cy="365126"/>
          </a:xfrm>
          <a:prstGeom prst="rect">
            <a:avLst/>
          </a:prstGeom>
        </p:spPr>
        <p:txBody>
          <a:bodyPr vert="horz" lIns="0" tIns="45720" rIns="0" bIns="45720" rtlCol="0" anchor="ctr"/>
          <a:lstStyle>
            <a:lvl1pPr algn="ctr">
              <a:defRPr sz="1200">
                <a:solidFill>
                  <a:schemeClr val="tx1">
                    <a:lumMod val="60000"/>
                    <a:lumOff val="40000"/>
                  </a:schemeClr>
                </a:solidFill>
              </a:defRPr>
            </a:lvl1pPr>
          </a:lstStyle>
          <a:p>
            <a:endParaRPr/>
          </a:p>
        </p:txBody>
      </p:sp>
      <p:sp>
        <p:nvSpPr>
          <p:cNvPr id="6" name="Slide Number Placeholder 5"/>
          <p:cNvSpPr>
            <a:spLocks noGrp="1"/>
          </p:cNvSpPr>
          <p:nvPr>
            <p:ph type="sldNum" sz="quarter" idx="4"/>
          </p:nvPr>
        </p:nvSpPr>
        <p:spPr>
          <a:xfrm>
            <a:off x="8502732" y="6492875"/>
            <a:ext cx="641268" cy="365125"/>
          </a:xfrm>
          <a:prstGeom prst="rect">
            <a:avLst/>
          </a:prstGeom>
        </p:spPr>
        <p:txBody>
          <a:bodyPr vert="horz" lIns="0" tIns="45720" rIns="0" bIns="45720" rtlCol="0" anchor="ctr"/>
          <a:lstStyle>
            <a:lvl1pPr algn="ctr">
              <a:defRPr sz="700">
                <a:solidFill>
                  <a:schemeClr val="tx1">
                    <a:lumMod val="60000"/>
                    <a:lumOff val="40000"/>
                  </a:schemeClr>
                </a:solidFill>
              </a:defRPr>
            </a:lvl1pPr>
          </a:lstStyle>
          <a:p>
            <a:fld id="{0FF54DE5-C571-48E8-A5BC-B369434E2F44}" type="slidenum">
              <a:rPr lang="en-MY" smtClean="0"/>
              <a:pPr/>
              <a:t>‹#›</a:t>
            </a:fld>
            <a:endParaRPr lang="en-MY"/>
          </a:p>
        </p:txBody>
      </p:sp>
      <p:grpSp>
        <p:nvGrpSpPr>
          <p:cNvPr id="15" name="Group 14"/>
          <p:cNvGrpSpPr/>
          <p:nvPr/>
        </p:nvGrpSpPr>
        <p:grpSpPr>
          <a:xfrm>
            <a:off x="827532" y="1219202"/>
            <a:ext cx="7488936"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2" descr="C:\Users\USER 09\Desktop\Clip arts\PE Logo.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048" y="6515109"/>
            <a:ext cx="839914" cy="342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316468" y="23751"/>
            <a:ext cx="827531" cy="613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p:cNvPicPr/>
          <p:nvPr userDrawn="1"/>
        </p:nvPicPr>
        <p:blipFill>
          <a:blip r:embed="rId16"/>
          <a:stretch>
            <a:fillRect/>
          </a:stretch>
        </p:blipFill>
        <p:spPr>
          <a:xfrm>
            <a:off x="0" y="14892"/>
            <a:ext cx="820484" cy="330627"/>
          </a:xfrm>
          <a:prstGeom prst="rect">
            <a:avLst/>
          </a:prstGeom>
          <a:solidFill>
            <a:schemeClr val="accent1"/>
          </a:solidFill>
        </p:spPr>
      </p:pic>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2400" b="1"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Calibri" panose="020F0502020204030204" pitchFamily="34" charset="0"/>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myhos.mohr.gov.my/ebook/istatistik3_2015/bil3_2015.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peresearch.com.m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myhos.mohr.gov.my/ebook/istatistik3_2015/bil3_2015.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yhos.mohr.gov.my/ebook/istatistik3_2015/bil3_2015.pdf" TargetMode="Externa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8675" y="2636318"/>
            <a:ext cx="7721559" cy="1661487"/>
          </a:xfrm>
        </p:spPr>
        <p:txBody>
          <a:bodyPr anchor="ctr">
            <a:normAutofit/>
          </a:bodyPr>
          <a:lstStyle/>
          <a:p>
            <a:pPr algn="ctr"/>
            <a:r>
              <a:rPr lang="en-MY" sz="3600" dirty="0"/>
              <a:t>Migration Cost Survey on Vietnamese Workers </a:t>
            </a:r>
            <a:r>
              <a:rPr lang="en-MY" sz="3600" dirty="0" smtClean="0"/>
              <a:t>in </a:t>
            </a:r>
            <a:r>
              <a:rPr lang="en-MY" sz="3600" dirty="0"/>
              <a:t>Malaysia</a:t>
            </a:r>
          </a:p>
        </p:txBody>
      </p:sp>
      <p:sp>
        <p:nvSpPr>
          <p:cNvPr id="7" name="Subtitle 6"/>
          <p:cNvSpPr>
            <a:spLocks noGrp="1"/>
          </p:cNvSpPr>
          <p:nvPr>
            <p:ph type="subTitle" idx="1"/>
          </p:nvPr>
        </p:nvSpPr>
        <p:spPr>
          <a:xfrm>
            <a:off x="1654009" y="5918333"/>
            <a:ext cx="6070890" cy="844199"/>
          </a:xfrm>
        </p:spPr>
        <p:txBody>
          <a:bodyPr>
            <a:noAutofit/>
          </a:bodyPr>
          <a:lstStyle/>
          <a:p>
            <a:pPr algn="ctr"/>
            <a:r>
              <a:rPr lang="en-MY" sz="1400" dirty="0">
                <a:latin typeface="Century" panose="02040604050505020304" pitchFamily="18" charset="0"/>
              </a:rPr>
              <a:t>Workshop on Measuring Migration Costs for the </a:t>
            </a:r>
            <a:r>
              <a:rPr lang="en-MY" sz="1400" dirty="0" smtClean="0">
                <a:latin typeface="Century" panose="02040604050505020304" pitchFamily="18" charset="0"/>
              </a:rPr>
              <a:t>Low-skilled</a:t>
            </a:r>
          </a:p>
          <a:p>
            <a:pPr algn="ctr"/>
            <a:r>
              <a:rPr lang="en-MY" sz="1400" dirty="0">
                <a:latin typeface="Century" panose="02040604050505020304" pitchFamily="18" charset="0"/>
              </a:rPr>
              <a:t>The World Bank, Washington </a:t>
            </a:r>
            <a:r>
              <a:rPr lang="en-MY" sz="1400" dirty="0" smtClean="0">
                <a:latin typeface="Century" panose="02040604050505020304" pitchFamily="18" charset="0"/>
              </a:rPr>
              <a:t>DC</a:t>
            </a:r>
          </a:p>
          <a:p>
            <a:pPr algn="ctr"/>
            <a:r>
              <a:rPr lang="en-US" sz="1400" dirty="0" smtClean="0">
                <a:latin typeface="Century" panose="02040604050505020304" pitchFamily="18" charset="0"/>
              </a:rPr>
              <a:t>November </a:t>
            </a:r>
            <a:r>
              <a:rPr lang="en-US" sz="1400" dirty="0">
                <a:latin typeface="Century" panose="02040604050505020304" pitchFamily="18" charset="0"/>
              </a:rPr>
              <a:t>16-17, 2015</a:t>
            </a:r>
          </a:p>
        </p:txBody>
      </p:sp>
      <p:sp>
        <p:nvSpPr>
          <p:cNvPr id="5" name="Subtitle 6"/>
          <p:cNvSpPr txBox="1">
            <a:spLocks/>
          </p:cNvSpPr>
          <p:nvPr/>
        </p:nvSpPr>
        <p:spPr>
          <a:xfrm>
            <a:off x="191366" y="6044540"/>
            <a:ext cx="1900670" cy="591787"/>
          </a:xfrm>
          <a:prstGeom prst="rect">
            <a:avLst/>
          </a:prstGeom>
        </p:spPr>
        <p:txBody>
          <a:bodyPr vert="horz" lIns="0" tIns="45720" rIns="0" bIns="45720" rtlCol="0">
            <a:no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Calibri" panose="020F0502020204030204" pitchFamily="34" charset="0"/>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Calibri" panose="020F0502020204030204" pitchFamily="34" charset="0"/>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Calibri" panose="020F0502020204030204" pitchFamily="34" charset="0"/>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Calibri" panose="020F0502020204030204" pitchFamily="34" charset="0"/>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Calibri" panose="020F0502020204030204" pitchFamily="34" charset="0"/>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9pPr>
          </a:lstStyle>
          <a:p>
            <a:r>
              <a:rPr lang="en-MY" sz="1200" b="1" dirty="0" smtClean="0">
                <a:solidFill>
                  <a:schemeClr val="bg1"/>
                </a:solidFill>
                <a:cs typeface="Calibri" panose="020F0502020204030204" pitchFamily="34" charset="0"/>
              </a:rPr>
              <a:t>PE Research </a:t>
            </a:r>
            <a:r>
              <a:rPr lang="en-MY" sz="1200" b="1" dirty="0" err="1" smtClean="0">
                <a:solidFill>
                  <a:schemeClr val="bg1"/>
                </a:solidFill>
                <a:cs typeface="Calibri" panose="020F0502020204030204" pitchFamily="34" charset="0"/>
              </a:rPr>
              <a:t>Sdn</a:t>
            </a:r>
            <a:r>
              <a:rPr lang="en-MY" sz="1200" b="1" dirty="0" smtClean="0">
                <a:solidFill>
                  <a:schemeClr val="bg1"/>
                </a:solidFill>
                <a:cs typeface="Calibri" panose="020F0502020204030204" pitchFamily="34" charset="0"/>
              </a:rPr>
              <a:t> </a:t>
            </a:r>
            <a:r>
              <a:rPr lang="en-MY" sz="1200" b="1" dirty="0" err="1" smtClean="0">
                <a:solidFill>
                  <a:schemeClr val="bg1"/>
                </a:solidFill>
                <a:cs typeface="Calibri" panose="020F0502020204030204" pitchFamily="34" charset="0"/>
              </a:rPr>
              <a:t>Bhd</a:t>
            </a:r>
            <a:endParaRPr lang="en-MY" sz="1200" b="1" dirty="0" smtClean="0">
              <a:solidFill>
                <a:schemeClr val="bg1"/>
              </a:solidFill>
              <a:cs typeface="Calibri" panose="020F0502020204030204" pitchFamily="34" charset="0"/>
            </a:endParaRPr>
          </a:p>
          <a:p>
            <a:r>
              <a:rPr lang="en-US" sz="1200" b="1" dirty="0">
                <a:solidFill>
                  <a:schemeClr val="bg1"/>
                </a:solidFill>
                <a:cs typeface="Calibri" panose="020F0502020204030204" pitchFamily="34" charset="0"/>
              </a:rPr>
              <a:t>www.peresearch.com.my</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74577" y="1343403"/>
            <a:ext cx="1686295" cy="1250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8"/>
          <p:cNvPicPr/>
          <p:nvPr/>
        </p:nvPicPr>
        <p:blipFill>
          <a:blip r:embed="rId4"/>
          <a:stretch>
            <a:fillRect/>
          </a:stretch>
        </p:blipFill>
        <p:spPr>
          <a:xfrm>
            <a:off x="290913" y="1260279"/>
            <a:ext cx="2856050" cy="1368606"/>
          </a:xfrm>
          <a:prstGeom prst="rect">
            <a:avLst/>
          </a:prstGeom>
          <a:solidFill>
            <a:schemeClr val="accent1"/>
          </a:solidFill>
        </p:spPr>
      </p:pic>
      <p:sp>
        <p:nvSpPr>
          <p:cNvPr id="10" name="Subtitle 6"/>
          <p:cNvSpPr txBox="1">
            <a:spLocks/>
          </p:cNvSpPr>
          <p:nvPr/>
        </p:nvSpPr>
        <p:spPr>
          <a:xfrm>
            <a:off x="1718938" y="4749073"/>
            <a:ext cx="6070890" cy="844199"/>
          </a:xfrm>
          <a:prstGeom prst="rect">
            <a:avLst/>
          </a:prstGeom>
        </p:spPr>
        <p:txBody>
          <a:bodyPr vert="horz" lIns="0" tIns="45720" rIns="0" bIns="45720" rtlCol="0">
            <a:no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Calibri" panose="020F0502020204030204" pitchFamily="34" charset="0"/>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Calibri" panose="020F0502020204030204" pitchFamily="34" charset="0"/>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Calibri" panose="020F0502020204030204" pitchFamily="34" charset="0"/>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Calibri" panose="020F0502020204030204" pitchFamily="34" charset="0"/>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Calibri" panose="020F0502020204030204" pitchFamily="34" charset="0"/>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Calibri" panose="020F0502020204030204" pitchFamily="34" charset="0"/>
                <a:ea typeface="+mn-ea"/>
                <a:cs typeface="+mn-cs"/>
              </a:defRPr>
            </a:lvl9pPr>
          </a:lstStyle>
          <a:p>
            <a:pPr algn="ctr"/>
            <a:r>
              <a:rPr lang="en-US" sz="2800" dirty="0" smtClean="0">
                <a:latin typeface="Century" panose="02040604050505020304" pitchFamily="18" charset="0"/>
              </a:rPr>
              <a:t>Ai Lee Lim </a:t>
            </a:r>
          </a:p>
          <a:p>
            <a:pPr algn="ctr"/>
            <a:r>
              <a:rPr lang="en-US" sz="1600" dirty="0" smtClean="0">
                <a:latin typeface="Century" panose="02040604050505020304" pitchFamily="18" charset="0"/>
              </a:rPr>
              <a:t>PE Research, Malaysia </a:t>
            </a:r>
            <a:endParaRPr lang="en-US" sz="1600" dirty="0">
              <a:latin typeface="Century" panose="02040604050505020304" pitchFamily="18" charset="0"/>
            </a:endParaRPr>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Foreign workers must come from approved source countries as below: </a:t>
            </a:r>
          </a:p>
        </p:txBody>
      </p:sp>
      <p:sp>
        <p:nvSpPr>
          <p:cNvPr id="4" name="Slide Number Placeholder 3"/>
          <p:cNvSpPr>
            <a:spLocks noGrp="1"/>
          </p:cNvSpPr>
          <p:nvPr>
            <p:ph type="sldNum" sz="quarter" idx="12"/>
          </p:nvPr>
        </p:nvSpPr>
        <p:spPr/>
        <p:txBody>
          <a:bodyPr/>
          <a:lstStyle/>
          <a:p>
            <a:fld id="{0FF54DE5-C571-48E8-A5BC-B369434E2F44}" type="slidenum">
              <a:rPr lang="en-MY" smtClean="0"/>
              <a:pPr/>
              <a:t>10</a:t>
            </a:fld>
            <a:endParaRPr lang="en-MY"/>
          </a:p>
        </p:txBody>
      </p:sp>
      <p:graphicFrame>
        <p:nvGraphicFramePr>
          <p:cNvPr id="5" name="Table 4"/>
          <p:cNvGraphicFramePr>
            <a:graphicFrameLocks noGrp="1"/>
          </p:cNvGraphicFramePr>
          <p:nvPr>
            <p:extLst>
              <p:ext uri="{D42A27DB-BD31-4B8C-83A1-F6EECF244321}">
                <p14:modId xmlns:p14="http://schemas.microsoft.com/office/powerpoint/2010/main" val="4244517167"/>
              </p:ext>
            </p:extLst>
          </p:nvPr>
        </p:nvGraphicFramePr>
        <p:xfrm>
          <a:off x="689981" y="1386447"/>
          <a:ext cx="7753375" cy="5075071"/>
        </p:xfrm>
        <a:graphic>
          <a:graphicData uri="http://schemas.openxmlformats.org/drawingml/2006/table">
            <a:tbl>
              <a:tblPr firstRow="1" bandRow="1">
                <a:tableStyleId>{BDBED569-4797-4DF1-A0F4-6AAB3CD982D8}</a:tableStyleId>
              </a:tblPr>
              <a:tblGrid>
                <a:gridCol w="1105419"/>
                <a:gridCol w="722169"/>
                <a:gridCol w="680357"/>
                <a:gridCol w="5245430"/>
              </a:tblGrid>
              <a:tr h="192496">
                <a:tc>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gridSpan="2">
                  <a:txBody>
                    <a:bodyPr/>
                    <a:lstStyle/>
                    <a:p>
                      <a:r>
                        <a:rPr lang="en-MY" sz="1300">
                          <a:latin typeface="Calibri" panose="020F0502020204030204" pitchFamily="34" charset="0"/>
                        </a:rPr>
                        <a:t>Gender</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hMerge="1">
                  <a:txBody>
                    <a:bodyPr/>
                    <a:lstStyle/>
                    <a:p>
                      <a:endParaRPr lang="en-MY"/>
                    </a:p>
                  </a:txBody>
                  <a:tcPr/>
                </a:tc>
                <a:tc rowSpan="2">
                  <a:txBody>
                    <a:bodyPr/>
                    <a:lstStyle/>
                    <a:p>
                      <a:pPr algn="ctr"/>
                      <a:r>
                        <a:rPr lang="en-MY" sz="1300">
                          <a:effectLst/>
                          <a:latin typeface="Calibri" panose="020F0502020204030204" pitchFamily="34" charset="0"/>
                        </a:rPr>
                        <a:t>SECTOR</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b="1" dirty="0">
                          <a:effectLst/>
                          <a:latin typeface="Calibri" panose="020F0502020204030204" pitchFamily="34" charset="0"/>
                        </a:rPr>
                        <a:t>Country</a:t>
                      </a:r>
                      <a:endParaRPr lang="en-MY" sz="1300" b="1"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b="1" dirty="0">
                          <a:latin typeface="Calibri" panose="020F0502020204030204" pitchFamily="34" charset="0"/>
                        </a:rPr>
                        <a:t>F</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b="1" dirty="0">
                          <a:latin typeface="Calibri" panose="020F0502020204030204" pitchFamily="34" charset="0"/>
                        </a:rPr>
                        <a:t>M</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a:p>
                  </a:txBody>
                  <a:tcPr/>
                </a:tc>
              </a:tr>
              <a:tr h="192496">
                <a:tc>
                  <a:txBody>
                    <a:bodyPr/>
                    <a:lstStyle/>
                    <a:p>
                      <a:r>
                        <a:rPr lang="en-MY" sz="1300">
                          <a:effectLst/>
                          <a:latin typeface="Calibri" panose="020F0502020204030204" pitchFamily="34" charset="0"/>
                        </a:rPr>
                        <a:t>Thailand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rowSpan="12">
                  <a:txBody>
                    <a:bodyPr/>
                    <a:lstStyle/>
                    <a:p>
                      <a:r>
                        <a:rPr lang="en-MY" sz="1300" dirty="0">
                          <a:latin typeface="Calibri" panose="020F0502020204030204" pitchFamily="34" charset="0"/>
                        </a:rPr>
                        <a:t>  </a:t>
                      </a:r>
                    </a:p>
                    <a:p>
                      <a:r>
                        <a:rPr lang="en-MY" sz="1300" dirty="0">
                          <a:latin typeface="Calibri" panose="020F0502020204030204" pitchFamily="34" charset="0"/>
                        </a:rPr>
                        <a:t>  </a:t>
                      </a:r>
                    </a:p>
                    <a:p>
                      <a:r>
                        <a:rPr lang="en-MY" sz="1300" dirty="0">
                          <a:latin typeface="Calibri" panose="020F0502020204030204" pitchFamily="34" charset="0"/>
                        </a:rPr>
                        <a:t>  </a:t>
                      </a:r>
                      <a:r>
                        <a:rPr lang="en-MY" sz="1300" dirty="0">
                          <a:effectLst/>
                          <a:latin typeface="Calibri" panose="020F0502020204030204" pitchFamily="34" charset="0"/>
                        </a:rPr>
                        <a:t>All Sectors (Construction, Plantation, Agriculture, Services, Manufacturing)</a:t>
                      </a:r>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Cambodia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Nepal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Myanmar</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Laos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Vietnam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Philippines</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X</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a:p>
                  </a:txBody>
                  <a:tcPr/>
                </a:tc>
              </a:tr>
              <a:tr h="192496">
                <a:tc>
                  <a:txBody>
                    <a:bodyPr/>
                    <a:lstStyle/>
                    <a:p>
                      <a:r>
                        <a:rPr lang="en-MY" sz="1300">
                          <a:effectLst/>
                          <a:latin typeface="Calibri" panose="020F0502020204030204" pitchFamily="34" charset="0"/>
                        </a:rPr>
                        <a:t>Pakistan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Sri Lanka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Turkmenistan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Uzbekistan</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Kazakhstan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vMerge="1">
                  <a:txBody>
                    <a:bodyPr/>
                    <a:lstStyle/>
                    <a:p>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905999">
                <a:tc>
                  <a:txBody>
                    <a:bodyPr/>
                    <a:lstStyle/>
                    <a:p>
                      <a:r>
                        <a:rPr lang="en-MY" sz="1300">
                          <a:effectLst/>
                          <a:latin typeface="Calibri" panose="020F0502020204030204" pitchFamily="34" charset="0"/>
                        </a:rPr>
                        <a:t>India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marL="285750" indent="-285750">
                        <a:buFont typeface="Wingdings" panose="05000000000000000000" pitchFamily="2" charset="2"/>
                        <a:buChar char="§"/>
                      </a:pPr>
                      <a:r>
                        <a:rPr lang="en-MY" sz="1300" dirty="0" smtClean="0">
                          <a:effectLst/>
                          <a:latin typeface="Calibri" panose="020F0502020204030204" pitchFamily="34" charset="0"/>
                        </a:rPr>
                        <a:t>Construction </a:t>
                      </a:r>
                      <a:r>
                        <a:rPr lang="en-MY" sz="1300" dirty="0">
                          <a:effectLst/>
                          <a:latin typeface="Calibri" panose="020F0502020204030204" pitchFamily="34" charset="0"/>
                        </a:rPr>
                        <a:t>(high tension cable only);</a:t>
                      </a:r>
                      <a:r>
                        <a:rPr lang="en-MY" sz="1300" dirty="0">
                          <a:latin typeface="Calibri" panose="020F0502020204030204" pitchFamily="34" charset="0"/>
                        </a:rPr>
                        <a:t> </a:t>
                      </a:r>
                      <a:endParaRPr lang="en-MY" sz="1300" dirty="0" smtClean="0">
                        <a:latin typeface="Calibri" panose="020F0502020204030204" pitchFamily="34" charset="0"/>
                      </a:endParaRPr>
                    </a:p>
                    <a:p>
                      <a:pPr marL="285750" indent="-285750">
                        <a:buFont typeface="Wingdings" panose="05000000000000000000" pitchFamily="2" charset="2"/>
                        <a:buChar char="§"/>
                      </a:pPr>
                      <a:r>
                        <a:rPr lang="en-MY" sz="1300" dirty="0" smtClean="0">
                          <a:effectLst/>
                          <a:latin typeface="Calibri" panose="020F0502020204030204" pitchFamily="34" charset="0"/>
                        </a:rPr>
                        <a:t>Services </a:t>
                      </a:r>
                      <a:r>
                        <a:rPr lang="en-MY" sz="1300" dirty="0">
                          <a:effectLst/>
                          <a:latin typeface="Calibri" panose="020F0502020204030204" pitchFamily="34" charset="0"/>
                        </a:rPr>
                        <a:t>(goldsmith, wholesale/ retail, restaurant-cooks only, metal/ scrap materials and recycling, textiles and barbers</a:t>
                      </a:r>
                      <a:r>
                        <a:rPr lang="en-MY" sz="1300" dirty="0" smtClean="0">
                          <a:effectLst/>
                          <a:latin typeface="Calibri" panose="020F0502020204030204" pitchFamily="34" charset="0"/>
                        </a:rPr>
                        <a:t>);</a:t>
                      </a:r>
                    </a:p>
                    <a:p>
                      <a:pPr marL="285750" indent="-285750">
                        <a:buFont typeface="Wingdings" panose="05000000000000000000" pitchFamily="2" charset="2"/>
                        <a:buChar char="§"/>
                      </a:pPr>
                      <a:r>
                        <a:rPr lang="en-MY" sz="1300" dirty="0" smtClean="0">
                          <a:effectLst/>
                          <a:latin typeface="Calibri" panose="020F0502020204030204" pitchFamily="34" charset="0"/>
                        </a:rPr>
                        <a:t>Agriculture</a:t>
                      </a:r>
                      <a:r>
                        <a:rPr lang="en-MY" sz="1300" dirty="0">
                          <a:effectLst/>
                          <a:latin typeface="Calibri" panose="020F0502020204030204" pitchFamily="34" charset="0"/>
                        </a:rPr>
                        <a:t>; and</a:t>
                      </a:r>
                      <a:r>
                        <a:rPr lang="en-MY" sz="1300" dirty="0">
                          <a:latin typeface="Calibri" panose="020F0502020204030204" pitchFamily="34" charset="0"/>
                        </a:rPr>
                        <a:t> </a:t>
                      </a:r>
                      <a:r>
                        <a:rPr lang="en-MY" sz="1300" dirty="0">
                          <a:effectLst/>
                          <a:latin typeface="Calibri" panose="020F0502020204030204" pitchFamily="34" charset="0"/>
                        </a:rPr>
                        <a:t>Plantation</a:t>
                      </a:r>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421312">
                <a:tc>
                  <a:txBody>
                    <a:bodyPr/>
                    <a:lstStyle/>
                    <a:p>
                      <a:r>
                        <a:rPr lang="en-MY" sz="1300">
                          <a:effectLst/>
                          <a:latin typeface="Calibri" panose="020F0502020204030204" pitchFamily="34" charset="0"/>
                        </a:rPr>
                        <a:t>Indonesia </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marL="285750" indent="-285750">
                        <a:buFont typeface="Wingdings" panose="05000000000000000000" pitchFamily="2" charset="2"/>
                        <a:buChar char="§"/>
                      </a:pPr>
                      <a:r>
                        <a:rPr lang="en-MY" sz="1300" dirty="0">
                          <a:effectLst/>
                          <a:latin typeface="Calibri" panose="020F0502020204030204" pitchFamily="34" charset="0"/>
                        </a:rPr>
                        <a:t>Male workers from Indonesia are allowed to work in all sectors except Manufacturing, while female workers from Indonesia are allowed to work in all sectors stipulated.</a:t>
                      </a:r>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r h="192496">
                <a:tc>
                  <a:txBody>
                    <a:bodyPr/>
                    <a:lstStyle/>
                    <a:p>
                      <a:r>
                        <a:rPr lang="en-MY" sz="1300">
                          <a:effectLst/>
                          <a:latin typeface="Calibri" panose="020F0502020204030204" pitchFamily="34" charset="0"/>
                        </a:rPr>
                        <a:t>Bangladesh</a:t>
                      </a:r>
                      <a:endParaRPr lang="en-MY" sz="130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a:r>
                        <a:rPr lang="en-MY" sz="1300" dirty="0">
                          <a:latin typeface="Calibri" panose="020F0502020204030204" pitchFamily="34" charset="0"/>
                        </a:rPr>
                        <a:t>/</a:t>
                      </a: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marL="285750" indent="-285750">
                        <a:buFont typeface="Wingdings" panose="05000000000000000000" pitchFamily="2" charset="2"/>
                        <a:buChar char="§"/>
                      </a:pPr>
                      <a:r>
                        <a:rPr lang="en-MY" sz="1300" dirty="0">
                          <a:effectLst/>
                          <a:latin typeface="Calibri" panose="020F0502020204030204" pitchFamily="34" charset="0"/>
                        </a:rPr>
                        <a:t>Plantation via G to G agreement</a:t>
                      </a:r>
                      <a:endParaRPr lang="en-MY" sz="1300" dirty="0">
                        <a:latin typeface="Calibri" panose="020F0502020204030204" pitchFamily="34" charset="0"/>
                      </a:endParaRPr>
                    </a:p>
                  </a:txBody>
                  <a:tcPr marL="37681" marR="37681" marT="18841" marB="18841"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r>
            </a:tbl>
          </a:graphicData>
        </a:graphic>
      </p:graphicFrame>
      <p:sp>
        <p:nvSpPr>
          <p:cNvPr id="6" name="Rectangle 5"/>
          <p:cNvSpPr/>
          <p:nvPr/>
        </p:nvSpPr>
        <p:spPr>
          <a:xfrm>
            <a:off x="884712" y="6514168"/>
            <a:ext cx="7238010" cy="276999"/>
          </a:xfrm>
          <a:prstGeom prst="rect">
            <a:avLst/>
          </a:prstGeom>
        </p:spPr>
        <p:txBody>
          <a:bodyPr wrap="square">
            <a:spAutoFit/>
          </a:bodyPr>
          <a:lstStyle/>
          <a:p>
            <a:r>
              <a:rPr lang="en-US" sz="1200" i="1" dirty="0">
                <a:latin typeface="Calibri" panose="020F0502020204030204" pitchFamily="34" charset="0"/>
              </a:rPr>
              <a:t>Source: Immigration Department of Malaysia, 2015 </a:t>
            </a:r>
            <a:endParaRPr lang="en-MY" sz="1200" i="1" dirty="0">
              <a:latin typeface="Calibri" panose="020F0502020204030204" pitchFamily="34" charset="0"/>
            </a:endParaRPr>
          </a:p>
        </p:txBody>
      </p:sp>
    </p:spTree>
    <p:extLst>
      <p:ext uri="{BB962C8B-B14F-4D97-AF65-F5344CB8AC3E}">
        <p14:creationId xmlns:p14="http://schemas.microsoft.com/office/powerpoint/2010/main" val="167047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Approved Countries for Foreign Domestic Helper </a:t>
            </a:r>
          </a:p>
        </p:txBody>
      </p:sp>
      <p:sp>
        <p:nvSpPr>
          <p:cNvPr id="3" name="Content Placeholder 2"/>
          <p:cNvSpPr>
            <a:spLocks noGrp="1"/>
          </p:cNvSpPr>
          <p:nvPr>
            <p:ph idx="1"/>
          </p:nvPr>
        </p:nvSpPr>
        <p:spPr>
          <a:xfrm>
            <a:off x="828675" y="1600200"/>
            <a:ext cx="2603294" cy="4572000"/>
          </a:xfrm>
        </p:spPr>
        <p:txBody>
          <a:bodyPr>
            <a:normAutofit/>
          </a:bodyPr>
          <a:lstStyle/>
          <a:p>
            <a:r>
              <a:rPr lang="en-MY" dirty="0" smtClean="0"/>
              <a:t>Indonesia</a:t>
            </a:r>
          </a:p>
          <a:p>
            <a:r>
              <a:rPr lang="en-MY" dirty="0" smtClean="0"/>
              <a:t> Thailand</a:t>
            </a:r>
          </a:p>
          <a:p>
            <a:r>
              <a:rPr lang="en-MY" dirty="0" smtClean="0"/>
              <a:t>Cambodia</a:t>
            </a:r>
          </a:p>
          <a:p>
            <a:r>
              <a:rPr lang="en-MY" dirty="0" smtClean="0"/>
              <a:t>The Philippines</a:t>
            </a:r>
          </a:p>
          <a:p>
            <a:r>
              <a:rPr lang="en-MY" dirty="0" smtClean="0"/>
              <a:t>Sri Lanka</a:t>
            </a:r>
          </a:p>
          <a:p>
            <a:r>
              <a:rPr lang="en-MY" dirty="0" smtClean="0"/>
              <a:t>India</a:t>
            </a:r>
          </a:p>
          <a:p>
            <a:r>
              <a:rPr lang="en-MY" dirty="0" smtClean="0"/>
              <a:t>Vietnam</a:t>
            </a:r>
          </a:p>
          <a:p>
            <a:r>
              <a:rPr lang="en-MY" dirty="0" smtClean="0"/>
              <a:t>Laos</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11</a:t>
            </a:fld>
            <a:endParaRPr lang="en-MY"/>
          </a:p>
        </p:txBody>
      </p:sp>
      <p:sp>
        <p:nvSpPr>
          <p:cNvPr id="5" name="TextBox 4"/>
          <p:cNvSpPr txBox="1"/>
          <p:nvPr/>
        </p:nvSpPr>
        <p:spPr>
          <a:xfrm>
            <a:off x="4488872" y="1472540"/>
            <a:ext cx="4548249" cy="523220"/>
          </a:xfrm>
          <a:prstGeom prst="rect">
            <a:avLst/>
          </a:prstGeom>
          <a:noFill/>
        </p:spPr>
        <p:txBody>
          <a:bodyPr wrap="square" rtlCol="0">
            <a:spAutoFit/>
          </a:bodyPr>
          <a:lstStyle/>
          <a:p>
            <a:r>
              <a:rPr lang="en-MY" sz="1400" b="1" u="sng" dirty="0" smtClean="0">
                <a:latin typeface="Calibri" panose="020F0502020204030204" pitchFamily="34" charset="0"/>
              </a:rPr>
              <a:t>Some Eligibility </a:t>
            </a:r>
            <a:r>
              <a:rPr lang="en-MY" sz="1400" b="1" u="sng" dirty="0">
                <a:latin typeface="Calibri" panose="020F0502020204030204" pitchFamily="34" charset="0"/>
              </a:rPr>
              <a:t>Conditions For Working As A Foreign Domestic Helper</a:t>
            </a:r>
          </a:p>
        </p:txBody>
      </p:sp>
      <p:sp>
        <p:nvSpPr>
          <p:cNvPr id="6" name="Rectangle 1"/>
          <p:cNvSpPr>
            <a:spLocks noChangeArrowheads="1"/>
          </p:cNvSpPr>
          <p:nvPr/>
        </p:nvSpPr>
        <p:spPr bwMode="auto">
          <a:xfrm>
            <a:off x="4572000" y="1995760"/>
            <a:ext cx="3998976"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cap="none" normalizeH="0" baseline="0" dirty="0" smtClean="0">
                <a:ln>
                  <a:noFill/>
                </a:ln>
                <a:solidFill>
                  <a:schemeClr val="tx1"/>
                </a:solidFill>
                <a:effectLst/>
                <a:latin typeface="Calibri" panose="020F0502020204030204" pitchFamily="34" charset="0"/>
                <a:cs typeface="Arial" pitchFamily="34" charset="0"/>
              </a:rPr>
              <a:t>female</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cap="none" normalizeH="0" baseline="0" dirty="0" smtClean="0">
                <a:ln>
                  <a:noFill/>
                </a:ln>
                <a:solidFill>
                  <a:schemeClr val="tx1"/>
                </a:solidFill>
                <a:effectLst/>
                <a:latin typeface="Calibri" panose="020F0502020204030204" pitchFamily="34" charset="0"/>
                <a:cs typeface="Arial" pitchFamily="34" charset="0"/>
              </a:rPr>
              <a:t>be not less than 21 years old and not more than 45 years old</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cap="none" normalizeH="0" baseline="0" dirty="0" smtClean="0">
                <a:ln>
                  <a:noFill/>
                </a:ln>
                <a:solidFill>
                  <a:schemeClr val="tx1"/>
                </a:solidFill>
                <a:effectLst/>
                <a:latin typeface="Calibri" panose="020F0502020204030204" pitchFamily="34" charset="0"/>
                <a:cs typeface="Arial" pitchFamily="34" charset="0"/>
              </a:rPr>
              <a:t>confirmed fit by an appointed medical </a:t>
            </a:r>
            <a:r>
              <a:rPr kumimoji="0" lang="en-US" altLang="en-US" sz="1600" b="0" i="0" u="none" strike="noStrike" cap="none" normalizeH="0" baseline="0" dirty="0" err="1" smtClean="0">
                <a:ln>
                  <a:noFill/>
                </a:ln>
                <a:solidFill>
                  <a:schemeClr val="tx1"/>
                </a:solidFill>
                <a:effectLst/>
                <a:latin typeface="Calibri" panose="020F0502020204030204" pitchFamily="34" charset="0"/>
                <a:cs typeface="Arial" pitchFamily="34" charset="0"/>
              </a:rPr>
              <a:t>centre</a:t>
            </a:r>
            <a:endParaRPr kumimoji="0" lang="en-US" altLang="en-US" sz="1600" b="0" i="0" u="none" strike="noStrike" cap="none" normalizeH="0" baseline="0" dirty="0" smtClean="0">
              <a:ln>
                <a:noFill/>
              </a:ln>
              <a:solidFill>
                <a:schemeClr val="tx1"/>
              </a:solidFill>
              <a:effectLst/>
              <a:latin typeface="Calibri" panose="020F0502020204030204"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cap="none" normalizeH="0" baseline="0" dirty="0" smtClean="0">
                <a:ln>
                  <a:noFill/>
                </a:ln>
                <a:solidFill>
                  <a:schemeClr val="tx1"/>
                </a:solidFill>
                <a:effectLst/>
                <a:latin typeface="Calibri" panose="020F0502020204030204" pitchFamily="34" charset="0"/>
                <a:cs typeface="Arial" pitchFamily="34" charset="0"/>
              </a:rPr>
              <a:t>reside in the country of origin</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cap="none" normalizeH="0" baseline="0" dirty="0" smtClean="0">
                <a:ln>
                  <a:noFill/>
                </a:ln>
                <a:solidFill>
                  <a:schemeClr val="tx1"/>
                </a:solidFill>
                <a:effectLst/>
                <a:latin typeface="Calibri" panose="020F0502020204030204" pitchFamily="34" charset="0"/>
                <a:cs typeface="Arial" pitchFamily="34" charset="0"/>
              </a:rPr>
              <a:t>enter Malaysia via the Visa With Reference (VDR) issued by the Malaysian representative office in the country of origin</a:t>
            </a:r>
          </a:p>
        </p:txBody>
      </p:sp>
      <p:sp>
        <p:nvSpPr>
          <p:cNvPr id="7" name="Rectangle 6"/>
          <p:cNvSpPr/>
          <p:nvPr/>
        </p:nvSpPr>
        <p:spPr>
          <a:xfrm>
            <a:off x="884712" y="6514168"/>
            <a:ext cx="7238010" cy="276999"/>
          </a:xfrm>
          <a:prstGeom prst="rect">
            <a:avLst/>
          </a:prstGeom>
        </p:spPr>
        <p:txBody>
          <a:bodyPr wrap="square">
            <a:spAutoFit/>
          </a:bodyPr>
          <a:lstStyle/>
          <a:p>
            <a:r>
              <a:rPr lang="en-US" sz="1200" i="1" dirty="0">
                <a:latin typeface="Calibri" panose="020F0502020204030204" pitchFamily="34" charset="0"/>
              </a:rPr>
              <a:t>Source: Immigration Department of Malaysia, 2015 </a:t>
            </a:r>
            <a:endParaRPr lang="en-MY" sz="1200" i="1" dirty="0">
              <a:latin typeface="Calibri" panose="020F0502020204030204" pitchFamily="34" charset="0"/>
            </a:endParaRPr>
          </a:p>
        </p:txBody>
      </p:sp>
    </p:spTree>
    <p:extLst>
      <p:ext uri="{BB962C8B-B14F-4D97-AF65-F5344CB8AC3E}">
        <p14:creationId xmlns:p14="http://schemas.microsoft.com/office/powerpoint/2010/main" val="381523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MY" sz="1800" dirty="0"/>
              <a:t>Foreign workers will only be allowed to enter the country at the authorized entry points using the Visa with </a:t>
            </a:r>
            <a:r>
              <a:rPr lang="en-MY" sz="1800" dirty="0" smtClean="0"/>
              <a:t>Reference (VDR) </a:t>
            </a:r>
            <a:r>
              <a:rPr lang="en-MY" sz="1800" dirty="0"/>
              <a:t>issued by the Immigration Department and entry visa issued by the Malaysian Attachés Office in the country of </a:t>
            </a:r>
            <a:r>
              <a:rPr lang="en-MY" sz="1800" dirty="0" smtClean="0"/>
              <a:t>origin</a:t>
            </a:r>
            <a:endParaRPr lang="en-MY" sz="1800" dirty="0"/>
          </a:p>
        </p:txBody>
      </p:sp>
      <p:sp>
        <p:nvSpPr>
          <p:cNvPr id="3" name="Content Placeholder 2"/>
          <p:cNvSpPr>
            <a:spLocks noGrp="1"/>
          </p:cNvSpPr>
          <p:nvPr>
            <p:ph idx="1"/>
          </p:nvPr>
        </p:nvSpPr>
        <p:spPr/>
        <p:txBody>
          <a:bodyPr/>
          <a:lstStyle/>
          <a:p>
            <a:r>
              <a:rPr lang="en-MY" dirty="0"/>
              <a:t>The issuance of Visit Pass (Temporary Employment) [VP(TE)] to the foreign workers will only be done after they have passed the FOMEMA medical examination within 30 days which can be done at any medical centres registered with FOMEMA. </a:t>
            </a:r>
            <a:endParaRPr lang="en-MY" dirty="0" smtClean="0"/>
          </a:p>
          <a:p>
            <a:r>
              <a:rPr lang="en-MY" dirty="0"/>
              <a:t>VP(TE) is valid for a period of 12 months. Employers can apply for VP(TE) extension 3 months before the expiry date. </a:t>
            </a:r>
            <a:endParaRPr lang="en-MY" dirty="0" smtClean="0"/>
          </a:p>
          <a:p>
            <a:r>
              <a:rPr lang="en-MY" dirty="0"/>
              <a:t>Foreign workers are allowed to work in this country on a yearly basis up to 10 years. However, those registered under the 6P Program is allowed to work up to 3 years only.</a:t>
            </a:r>
          </a:p>
        </p:txBody>
      </p:sp>
      <p:sp>
        <p:nvSpPr>
          <p:cNvPr id="4" name="Slide Number Placeholder 3"/>
          <p:cNvSpPr>
            <a:spLocks noGrp="1"/>
          </p:cNvSpPr>
          <p:nvPr>
            <p:ph type="sldNum" sz="quarter" idx="12"/>
          </p:nvPr>
        </p:nvSpPr>
        <p:spPr/>
        <p:txBody>
          <a:bodyPr/>
          <a:lstStyle/>
          <a:p>
            <a:fld id="{0FF54DE5-C571-48E8-A5BC-B369434E2F44}" type="slidenum">
              <a:rPr lang="en-MY" smtClean="0"/>
              <a:pPr/>
              <a:t>12</a:t>
            </a:fld>
            <a:endParaRPr lang="en-MY"/>
          </a:p>
        </p:txBody>
      </p:sp>
    </p:spTree>
    <p:extLst>
      <p:ext uri="{BB962C8B-B14F-4D97-AF65-F5344CB8AC3E}">
        <p14:creationId xmlns:p14="http://schemas.microsoft.com/office/powerpoint/2010/main" val="2153621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MY" dirty="0"/>
              <a:t>The rate for the levy varies from sector. On top of that, a visa fee will also be incurred and a bond imposed. The rate for the fees differs according to </a:t>
            </a:r>
            <a:r>
              <a:rPr lang="en-MY" dirty="0" smtClean="0"/>
              <a:t>nationality</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13</a:t>
            </a:fld>
            <a:endParaRPr lang="en-MY"/>
          </a:p>
        </p:txBody>
      </p:sp>
      <p:graphicFrame>
        <p:nvGraphicFramePr>
          <p:cNvPr id="5" name="Table 4"/>
          <p:cNvGraphicFramePr>
            <a:graphicFrameLocks noGrp="1"/>
          </p:cNvGraphicFramePr>
          <p:nvPr>
            <p:extLst>
              <p:ext uri="{D42A27DB-BD31-4B8C-83A1-F6EECF244321}">
                <p14:modId xmlns:p14="http://schemas.microsoft.com/office/powerpoint/2010/main" val="1709558074"/>
              </p:ext>
            </p:extLst>
          </p:nvPr>
        </p:nvGraphicFramePr>
        <p:xfrm>
          <a:off x="5432961" y="1910343"/>
          <a:ext cx="3595874" cy="2377440"/>
        </p:xfrm>
        <a:graphic>
          <a:graphicData uri="http://schemas.openxmlformats.org/drawingml/2006/table">
            <a:tbl>
              <a:tblPr firstRow="1" bandRow="1">
                <a:tableStyleId>{BDBED569-4797-4DF1-A0F4-6AAB3CD982D8}</a:tableStyleId>
              </a:tblPr>
              <a:tblGrid>
                <a:gridCol w="1249021"/>
                <a:gridCol w="988940"/>
                <a:gridCol w="1357913"/>
              </a:tblGrid>
              <a:tr h="293370">
                <a:tc>
                  <a:txBody>
                    <a:bodyPr/>
                    <a:lstStyle/>
                    <a:p>
                      <a:pPr marL="0" algn="ctr"/>
                      <a:r>
                        <a:rPr lang="en-MY" sz="1200" dirty="0">
                          <a:effectLst/>
                          <a:latin typeface="Calibri" panose="020F0502020204030204" pitchFamily="34" charset="0"/>
                        </a:rPr>
                        <a:t>NATIONALITY</a:t>
                      </a:r>
                    </a:p>
                  </a:txBody>
                  <a:tcPr marL="68580" marR="68580" marT="0" marB="0" anchor="ctr"/>
                </a:tc>
                <a:tc>
                  <a:txBody>
                    <a:bodyPr/>
                    <a:lstStyle/>
                    <a:p>
                      <a:pPr marL="0" algn="ctr"/>
                      <a:r>
                        <a:rPr lang="en-MY" sz="1200">
                          <a:effectLst/>
                          <a:latin typeface="Calibri" panose="020F0502020204030204" pitchFamily="34" charset="0"/>
                        </a:rPr>
                        <a:t>VISA (RM)</a:t>
                      </a:r>
                    </a:p>
                  </a:txBody>
                  <a:tcPr marL="68580" marR="68580" marT="0" marB="0" anchor="ctr"/>
                </a:tc>
                <a:tc>
                  <a:txBody>
                    <a:bodyPr/>
                    <a:lstStyle/>
                    <a:p>
                      <a:pPr marL="0" algn="ctr"/>
                      <a:r>
                        <a:rPr lang="en-MY" sz="1200" dirty="0">
                          <a:effectLst/>
                          <a:latin typeface="Calibri" panose="020F0502020204030204" pitchFamily="34" charset="0"/>
                        </a:rPr>
                        <a:t>SECURITY BOND </a:t>
                      </a:r>
                      <a:r>
                        <a:rPr lang="en-MY" sz="1200" dirty="0" smtClean="0">
                          <a:effectLst/>
                          <a:latin typeface="Calibri" panose="020F0502020204030204" pitchFamily="34" charset="0"/>
                        </a:rPr>
                        <a:t>(RM</a:t>
                      </a:r>
                      <a:r>
                        <a:rPr lang="en-MY" sz="1200" dirty="0">
                          <a:effectLst/>
                          <a:latin typeface="Calibri" panose="020F0502020204030204" pitchFamily="34" charset="0"/>
                        </a:rPr>
                        <a:t>)</a:t>
                      </a:r>
                    </a:p>
                  </a:txBody>
                  <a:tcPr marL="68580" marR="68580" marT="0" marB="0" anchor="ctr"/>
                </a:tc>
              </a:tr>
              <a:tr h="0">
                <a:tc>
                  <a:txBody>
                    <a:bodyPr/>
                    <a:lstStyle/>
                    <a:p>
                      <a:pPr marL="0" algn="just"/>
                      <a:r>
                        <a:rPr lang="en-MY" sz="1200">
                          <a:effectLst/>
                          <a:latin typeface="Calibri" panose="020F0502020204030204" pitchFamily="34" charset="0"/>
                        </a:rPr>
                        <a:t>Indonesia</a:t>
                      </a:r>
                    </a:p>
                  </a:txBody>
                  <a:tcPr marL="68580" marR="68580" marT="0" marB="0"/>
                </a:tc>
                <a:tc>
                  <a:txBody>
                    <a:bodyPr/>
                    <a:lstStyle/>
                    <a:p>
                      <a:pPr marL="0" algn="ctr"/>
                      <a:r>
                        <a:rPr lang="en-MY" sz="1200">
                          <a:effectLst/>
                          <a:latin typeface="Calibri" panose="020F0502020204030204" pitchFamily="34" charset="0"/>
                        </a:rPr>
                        <a:t>15.00</a:t>
                      </a:r>
                    </a:p>
                  </a:txBody>
                  <a:tcPr marL="68580" marR="68580" marT="0" marB="0"/>
                </a:tc>
                <a:tc>
                  <a:txBody>
                    <a:bodyPr/>
                    <a:lstStyle/>
                    <a:p>
                      <a:pPr marL="0" algn="ctr"/>
                      <a:r>
                        <a:rPr lang="en-MY" sz="1200">
                          <a:effectLst/>
                          <a:latin typeface="Calibri" panose="020F0502020204030204" pitchFamily="34" charset="0"/>
                        </a:rPr>
                        <a:t>250.00</a:t>
                      </a:r>
                    </a:p>
                  </a:txBody>
                  <a:tcPr marL="68580" marR="68580" marT="0" marB="0"/>
                </a:tc>
              </a:tr>
              <a:tr h="0">
                <a:tc>
                  <a:txBody>
                    <a:bodyPr/>
                    <a:lstStyle/>
                    <a:p>
                      <a:pPr marL="0" algn="just"/>
                      <a:r>
                        <a:rPr lang="en-MY" sz="1200">
                          <a:effectLst/>
                          <a:latin typeface="Calibri" panose="020F0502020204030204" pitchFamily="34" charset="0"/>
                        </a:rPr>
                        <a:t>Bangladesh</a:t>
                      </a:r>
                    </a:p>
                  </a:txBody>
                  <a:tcPr marL="68580" marR="68580" marT="0" marB="0"/>
                </a:tc>
                <a:tc>
                  <a:txBody>
                    <a:bodyPr/>
                    <a:lstStyle/>
                    <a:p>
                      <a:pPr marL="0" algn="ctr"/>
                      <a:r>
                        <a:rPr lang="en-MY" sz="1200">
                          <a:effectLst/>
                          <a:latin typeface="Calibri" panose="020F0502020204030204" pitchFamily="34" charset="0"/>
                        </a:rPr>
                        <a:t>20.00</a:t>
                      </a:r>
                    </a:p>
                  </a:txBody>
                  <a:tcPr marL="68580" marR="68580" marT="0" marB="0"/>
                </a:tc>
                <a:tc>
                  <a:txBody>
                    <a:bodyPr/>
                    <a:lstStyle/>
                    <a:p>
                      <a:pPr marL="0" algn="ctr"/>
                      <a:r>
                        <a:rPr lang="en-MY" sz="1200">
                          <a:effectLst/>
                          <a:latin typeface="Calibri" panose="020F0502020204030204" pitchFamily="34" charset="0"/>
                        </a:rPr>
                        <a:t>500.00</a:t>
                      </a:r>
                    </a:p>
                  </a:txBody>
                  <a:tcPr marL="68580" marR="68580" marT="0" marB="0"/>
                </a:tc>
              </a:tr>
              <a:tr h="0">
                <a:tc>
                  <a:txBody>
                    <a:bodyPr/>
                    <a:lstStyle/>
                    <a:p>
                      <a:pPr marL="0" algn="just"/>
                      <a:r>
                        <a:rPr lang="en-MY" sz="1200" dirty="0">
                          <a:effectLst/>
                          <a:latin typeface="Calibri" panose="020F0502020204030204" pitchFamily="34" charset="0"/>
                        </a:rPr>
                        <a:t>Pakistan</a:t>
                      </a:r>
                    </a:p>
                  </a:txBody>
                  <a:tcPr marL="68580" marR="68580" marT="0" marB="0"/>
                </a:tc>
                <a:tc>
                  <a:txBody>
                    <a:bodyPr/>
                    <a:lstStyle/>
                    <a:p>
                      <a:pPr marL="0" algn="ctr"/>
                      <a:r>
                        <a:rPr lang="en-MY" sz="1200">
                          <a:effectLst/>
                          <a:latin typeface="Calibri" panose="020F0502020204030204" pitchFamily="34" charset="0"/>
                        </a:rPr>
                        <a:t>20.00</a:t>
                      </a:r>
                    </a:p>
                  </a:txBody>
                  <a:tcPr marL="68580" marR="68580" marT="0" marB="0"/>
                </a:tc>
                <a:tc>
                  <a:txBody>
                    <a:bodyPr/>
                    <a:lstStyle/>
                    <a:p>
                      <a:pPr marL="0" algn="ctr"/>
                      <a:r>
                        <a:rPr lang="en-MY" sz="1200">
                          <a:effectLst/>
                          <a:latin typeface="Calibri" panose="020F0502020204030204" pitchFamily="34" charset="0"/>
                        </a:rPr>
                        <a:t>750.00</a:t>
                      </a:r>
                    </a:p>
                  </a:txBody>
                  <a:tcPr marL="68580" marR="68580" marT="0" marB="0"/>
                </a:tc>
              </a:tr>
              <a:tr h="0">
                <a:tc>
                  <a:txBody>
                    <a:bodyPr/>
                    <a:lstStyle/>
                    <a:p>
                      <a:pPr marL="0" algn="just"/>
                      <a:r>
                        <a:rPr lang="en-MY" sz="1200">
                          <a:effectLst/>
                          <a:latin typeface="Calibri" panose="020F0502020204030204" pitchFamily="34" charset="0"/>
                        </a:rPr>
                        <a:t>Myanmar</a:t>
                      </a:r>
                    </a:p>
                  </a:txBody>
                  <a:tcPr marL="68580" marR="68580" marT="0" marB="0"/>
                </a:tc>
                <a:tc>
                  <a:txBody>
                    <a:bodyPr/>
                    <a:lstStyle/>
                    <a:p>
                      <a:pPr marL="0" algn="ctr"/>
                      <a:r>
                        <a:rPr lang="en-MY" sz="1200">
                          <a:effectLst/>
                          <a:latin typeface="Calibri" panose="020F0502020204030204" pitchFamily="34" charset="0"/>
                        </a:rPr>
                        <a:t>19.50</a:t>
                      </a:r>
                    </a:p>
                  </a:txBody>
                  <a:tcPr marL="68580" marR="68580" marT="0" marB="0"/>
                </a:tc>
                <a:tc>
                  <a:txBody>
                    <a:bodyPr/>
                    <a:lstStyle/>
                    <a:p>
                      <a:pPr marL="0" algn="ctr"/>
                      <a:r>
                        <a:rPr lang="en-MY" sz="1200">
                          <a:effectLst/>
                          <a:latin typeface="Calibri" panose="020F0502020204030204" pitchFamily="34" charset="0"/>
                        </a:rPr>
                        <a:t>750.00</a:t>
                      </a:r>
                    </a:p>
                  </a:txBody>
                  <a:tcPr marL="68580" marR="68580" marT="0" marB="0"/>
                </a:tc>
              </a:tr>
              <a:tr h="0">
                <a:tc>
                  <a:txBody>
                    <a:bodyPr/>
                    <a:lstStyle/>
                    <a:p>
                      <a:pPr marL="0" algn="just"/>
                      <a:r>
                        <a:rPr lang="en-MY" sz="1200">
                          <a:effectLst/>
                          <a:latin typeface="Calibri" panose="020F0502020204030204" pitchFamily="34" charset="0"/>
                        </a:rPr>
                        <a:t>India</a:t>
                      </a:r>
                    </a:p>
                  </a:txBody>
                  <a:tcPr marL="68580" marR="68580" marT="0" marB="0"/>
                </a:tc>
                <a:tc>
                  <a:txBody>
                    <a:bodyPr/>
                    <a:lstStyle/>
                    <a:p>
                      <a:pPr marL="0" algn="ctr"/>
                      <a:r>
                        <a:rPr lang="en-MY" sz="1200">
                          <a:effectLst/>
                          <a:latin typeface="Calibri" panose="020F0502020204030204" pitchFamily="34" charset="0"/>
                        </a:rPr>
                        <a:t>50.00</a:t>
                      </a:r>
                    </a:p>
                  </a:txBody>
                  <a:tcPr marL="68580" marR="68580" marT="0" marB="0"/>
                </a:tc>
                <a:tc>
                  <a:txBody>
                    <a:bodyPr/>
                    <a:lstStyle/>
                    <a:p>
                      <a:pPr marL="0" algn="ctr"/>
                      <a:r>
                        <a:rPr lang="en-MY" sz="1200" dirty="0">
                          <a:effectLst/>
                          <a:latin typeface="Calibri" panose="020F0502020204030204" pitchFamily="34" charset="0"/>
                        </a:rPr>
                        <a:t>750.00</a:t>
                      </a:r>
                    </a:p>
                  </a:txBody>
                  <a:tcPr marL="68580" marR="68580" marT="0" marB="0"/>
                </a:tc>
              </a:tr>
              <a:tr h="0">
                <a:tc>
                  <a:txBody>
                    <a:bodyPr/>
                    <a:lstStyle/>
                    <a:p>
                      <a:pPr marL="0" algn="just"/>
                      <a:r>
                        <a:rPr lang="en-MY" sz="1200">
                          <a:effectLst/>
                          <a:latin typeface="Calibri" panose="020F0502020204030204" pitchFamily="34" charset="0"/>
                        </a:rPr>
                        <a:t>Philippines</a:t>
                      </a:r>
                    </a:p>
                  </a:txBody>
                  <a:tcPr marL="68580" marR="68580" marT="0" marB="0"/>
                </a:tc>
                <a:tc>
                  <a:txBody>
                    <a:bodyPr/>
                    <a:lstStyle/>
                    <a:p>
                      <a:pPr marL="0" algn="ctr"/>
                      <a:r>
                        <a:rPr lang="en-MY" sz="1200">
                          <a:effectLst/>
                          <a:latin typeface="Calibri" panose="020F0502020204030204" pitchFamily="34" charset="0"/>
                        </a:rPr>
                        <a:t>36.00</a:t>
                      </a:r>
                    </a:p>
                  </a:txBody>
                  <a:tcPr marL="68580" marR="68580" marT="0" marB="0"/>
                </a:tc>
                <a:tc>
                  <a:txBody>
                    <a:bodyPr/>
                    <a:lstStyle/>
                    <a:p>
                      <a:pPr marL="0" algn="ctr"/>
                      <a:r>
                        <a:rPr lang="en-MY" sz="1200">
                          <a:effectLst/>
                          <a:latin typeface="Calibri" panose="020F0502020204030204" pitchFamily="34" charset="0"/>
                        </a:rPr>
                        <a:t>1,000.00</a:t>
                      </a:r>
                    </a:p>
                  </a:txBody>
                  <a:tcPr marL="68580" marR="68580" marT="0" marB="0"/>
                </a:tc>
              </a:tr>
              <a:tr h="0">
                <a:tc>
                  <a:txBody>
                    <a:bodyPr/>
                    <a:lstStyle/>
                    <a:p>
                      <a:pPr marL="0" algn="just"/>
                      <a:r>
                        <a:rPr lang="en-MY" sz="1200">
                          <a:effectLst/>
                          <a:latin typeface="Calibri" panose="020F0502020204030204" pitchFamily="34" charset="0"/>
                        </a:rPr>
                        <a:t>Thailand</a:t>
                      </a:r>
                    </a:p>
                  </a:txBody>
                  <a:tcPr marL="68580" marR="68580" marT="0" marB="0"/>
                </a:tc>
                <a:tc>
                  <a:txBody>
                    <a:bodyPr/>
                    <a:lstStyle/>
                    <a:p>
                      <a:pPr marL="0" algn="ctr"/>
                      <a:r>
                        <a:rPr lang="en-MY" sz="1200">
                          <a:effectLst/>
                          <a:latin typeface="Calibri" panose="020F0502020204030204" pitchFamily="34" charset="0"/>
                        </a:rPr>
                        <a:t>Gratis</a:t>
                      </a:r>
                    </a:p>
                  </a:txBody>
                  <a:tcPr marL="68580" marR="68580" marT="0" marB="0"/>
                </a:tc>
                <a:tc>
                  <a:txBody>
                    <a:bodyPr/>
                    <a:lstStyle/>
                    <a:p>
                      <a:pPr marL="0" algn="ctr"/>
                      <a:r>
                        <a:rPr lang="en-MY" sz="1200">
                          <a:effectLst/>
                          <a:latin typeface="Calibri" panose="020F0502020204030204" pitchFamily="34" charset="0"/>
                        </a:rPr>
                        <a:t>250.00</a:t>
                      </a:r>
                    </a:p>
                  </a:txBody>
                  <a:tcPr marL="68580" marR="68580" marT="0" marB="0"/>
                </a:tc>
              </a:tr>
              <a:tr h="0">
                <a:tc>
                  <a:txBody>
                    <a:bodyPr/>
                    <a:lstStyle/>
                    <a:p>
                      <a:pPr marL="0" algn="just"/>
                      <a:r>
                        <a:rPr lang="en-MY" sz="1200">
                          <a:effectLst/>
                          <a:latin typeface="Calibri" panose="020F0502020204030204" pitchFamily="34" charset="0"/>
                        </a:rPr>
                        <a:t>Cambodia</a:t>
                      </a:r>
                    </a:p>
                  </a:txBody>
                  <a:tcPr marL="68580" marR="68580" marT="0" marB="0"/>
                </a:tc>
                <a:tc>
                  <a:txBody>
                    <a:bodyPr/>
                    <a:lstStyle/>
                    <a:p>
                      <a:pPr marL="0" algn="ctr"/>
                      <a:r>
                        <a:rPr lang="en-MY" sz="1200">
                          <a:effectLst/>
                          <a:latin typeface="Calibri" panose="020F0502020204030204" pitchFamily="34" charset="0"/>
                        </a:rPr>
                        <a:t>20.00</a:t>
                      </a:r>
                    </a:p>
                  </a:txBody>
                  <a:tcPr marL="68580" marR="68580" marT="0" marB="0"/>
                </a:tc>
                <a:tc>
                  <a:txBody>
                    <a:bodyPr/>
                    <a:lstStyle/>
                    <a:p>
                      <a:pPr marL="0" algn="ctr"/>
                      <a:r>
                        <a:rPr lang="en-MY" sz="1200">
                          <a:effectLst/>
                          <a:latin typeface="Calibri" panose="020F0502020204030204" pitchFamily="34" charset="0"/>
                        </a:rPr>
                        <a:t>250.00</a:t>
                      </a:r>
                    </a:p>
                  </a:txBody>
                  <a:tcPr marL="68580" marR="68580" marT="0" marB="0"/>
                </a:tc>
              </a:tr>
              <a:tr h="0">
                <a:tc>
                  <a:txBody>
                    <a:bodyPr/>
                    <a:lstStyle/>
                    <a:p>
                      <a:pPr marL="0" algn="just"/>
                      <a:r>
                        <a:rPr lang="en-MY" sz="1200">
                          <a:effectLst/>
                          <a:latin typeface="Calibri" panose="020F0502020204030204" pitchFamily="34" charset="0"/>
                        </a:rPr>
                        <a:t>Nepal</a:t>
                      </a:r>
                    </a:p>
                  </a:txBody>
                  <a:tcPr marL="68580" marR="68580" marT="0" marB="0"/>
                </a:tc>
                <a:tc>
                  <a:txBody>
                    <a:bodyPr/>
                    <a:lstStyle/>
                    <a:p>
                      <a:pPr marL="0" algn="ctr"/>
                      <a:r>
                        <a:rPr lang="en-MY" sz="1200">
                          <a:effectLst/>
                          <a:latin typeface="Calibri" panose="020F0502020204030204" pitchFamily="34" charset="0"/>
                        </a:rPr>
                        <a:t>20.00</a:t>
                      </a:r>
                    </a:p>
                  </a:txBody>
                  <a:tcPr marL="68580" marR="68580" marT="0" marB="0"/>
                </a:tc>
                <a:tc>
                  <a:txBody>
                    <a:bodyPr/>
                    <a:lstStyle/>
                    <a:p>
                      <a:pPr marL="0" algn="ctr"/>
                      <a:r>
                        <a:rPr lang="en-MY" sz="1200">
                          <a:effectLst/>
                          <a:latin typeface="Calibri" panose="020F0502020204030204" pitchFamily="34" charset="0"/>
                        </a:rPr>
                        <a:t>750.00</a:t>
                      </a:r>
                    </a:p>
                  </a:txBody>
                  <a:tcPr marL="68580" marR="68580" marT="0" marB="0"/>
                </a:tc>
              </a:tr>
              <a:tr h="0">
                <a:tc>
                  <a:txBody>
                    <a:bodyPr/>
                    <a:lstStyle/>
                    <a:p>
                      <a:pPr marL="0" algn="just"/>
                      <a:r>
                        <a:rPr lang="en-MY" sz="1200" b="1" dirty="0">
                          <a:solidFill>
                            <a:srgbClr val="C00000"/>
                          </a:solidFill>
                          <a:effectLst/>
                          <a:latin typeface="Calibri" panose="020F0502020204030204" pitchFamily="34" charset="0"/>
                        </a:rPr>
                        <a:t>Vietnam</a:t>
                      </a:r>
                    </a:p>
                  </a:txBody>
                  <a:tcPr marL="68580" marR="68580" marT="0" marB="0"/>
                </a:tc>
                <a:tc>
                  <a:txBody>
                    <a:bodyPr/>
                    <a:lstStyle/>
                    <a:p>
                      <a:pPr marL="0" algn="ctr"/>
                      <a:r>
                        <a:rPr lang="en-MY" sz="1200" b="1" dirty="0">
                          <a:solidFill>
                            <a:srgbClr val="C00000"/>
                          </a:solidFill>
                          <a:effectLst/>
                          <a:latin typeface="Calibri" panose="020F0502020204030204" pitchFamily="34" charset="0"/>
                        </a:rPr>
                        <a:t>13.00</a:t>
                      </a:r>
                    </a:p>
                  </a:txBody>
                  <a:tcPr marL="68580" marR="68580" marT="0" marB="0"/>
                </a:tc>
                <a:tc>
                  <a:txBody>
                    <a:bodyPr/>
                    <a:lstStyle/>
                    <a:p>
                      <a:pPr marL="0" algn="ctr"/>
                      <a:r>
                        <a:rPr lang="en-MY" sz="1200" b="1" dirty="0">
                          <a:solidFill>
                            <a:srgbClr val="C00000"/>
                          </a:solidFill>
                          <a:effectLst/>
                          <a:latin typeface="Calibri" panose="020F0502020204030204" pitchFamily="34" charset="0"/>
                        </a:rPr>
                        <a:t>1,500.00</a:t>
                      </a:r>
                    </a:p>
                  </a:txBody>
                  <a:tcPr marL="68580" marR="68580" marT="0" marB="0"/>
                </a:tc>
              </a:tr>
              <a:tr h="0">
                <a:tc>
                  <a:txBody>
                    <a:bodyPr/>
                    <a:lstStyle/>
                    <a:p>
                      <a:pPr marL="0" algn="just"/>
                      <a:r>
                        <a:rPr lang="en-MY" sz="1200">
                          <a:effectLst/>
                          <a:latin typeface="Calibri" panose="020F0502020204030204" pitchFamily="34" charset="0"/>
                        </a:rPr>
                        <a:t>Sri Lanka</a:t>
                      </a:r>
                    </a:p>
                  </a:txBody>
                  <a:tcPr marL="68580" marR="68580" marT="0" marB="0"/>
                </a:tc>
                <a:tc>
                  <a:txBody>
                    <a:bodyPr/>
                    <a:lstStyle/>
                    <a:p>
                      <a:pPr marL="0" algn="ctr"/>
                      <a:r>
                        <a:rPr lang="en-MY" sz="1200" dirty="0">
                          <a:effectLst/>
                          <a:latin typeface="Calibri" panose="020F0502020204030204" pitchFamily="34" charset="0"/>
                        </a:rPr>
                        <a:t>15.00</a:t>
                      </a:r>
                    </a:p>
                  </a:txBody>
                  <a:tcPr marL="68580" marR="68580" marT="0" marB="0"/>
                </a:tc>
                <a:tc>
                  <a:txBody>
                    <a:bodyPr/>
                    <a:lstStyle/>
                    <a:p>
                      <a:pPr marL="0" algn="ctr"/>
                      <a:r>
                        <a:rPr lang="en-MY" sz="1200" dirty="0">
                          <a:effectLst/>
                          <a:latin typeface="Calibri" panose="020F0502020204030204" pitchFamily="34" charset="0"/>
                        </a:rPr>
                        <a:t>750.00</a:t>
                      </a:r>
                    </a:p>
                  </a:txBody>
                  <a:tcPr marL="68580" marR="68580" marT="0" marB="0"/>
                </a:tc>
              </a:tr>
            </a:tbl>
          </a:graphicData>
        </a:graphic>
      </p:graphicFrame>
      <p:sp>
        <p:nvSpPr>
          <p:cNvPr id="6" name="Rectangle 5"/>
          <p:cNvSpPr/>
          <p:nvPr/>
        </p:nvSpPr>
        <p:spPr>
          <a:xfrm>
            <a:off x="860961" y="6572640"/>
            <a:ext cx="4572000" cy="261610"/>
          </a:xfrm>
          <a:prstGeom prst="rect">
            <a:avLst/>
          </a:prstGeom>
        </p:spPr>
        <p:txBody>
          <a:bodyPr>
            <a:spAutoFit/>
          </a:bodyPr>
          <a:lstStyle/>
          <a:p>
            <a:r>
              <a:rPr lang="en-MY" sz="1100" i="1" dirty="0" smtClean="0">
                <a:latin typeface="Calibri" panose="020F0502020204030204" pitchFamily="34" charset="0"/>
              </a:rPr>
              <a:t>Source: http</a:t>
            </a:r>
            <a:r>
              <a:rPr lang="en-MY" sz="1100" i="1" dirty="0">
                <a:latin typeface="Calibri" panose="020F0502020204030204" pitchFamily="34" charset="0"/>
              </a:rPr>
              <a:t>://www.imi.gov.my/index.php/en/main-services/foreign-worker</a:t>
            </a:r>
          </a:p>
        </p:txBody>
      </p:sp>
      <p:sp>
        <p:nvSpPr>
          <p:cNvPr id="7" name="Rectangle 6"/>
          <p:cNvSpPr/>
          <p:nvPr/>
        </p:nvSpPr>
        <p:spPr>
          <a:xfrm>
            <a:off x="5296394" y="1555066"/>
            <a:ext cx="3817915" cy="292388"/>
          </a:xfrm>
          <a:prstGeom prst="rect">
            <a:avLst/>
          </a:prstGeom>
        </p:spPr>
        <p:txBody>
          <a:bodyPr wrap="square">
            <a:spAutoFit/>
          </a:bodyPr>
          <a:lstStyle/>
          <a:p>
            <a:r>
              <a:rPr lang="en-GB" sz="1300" b="1" dirty="0">
                <a:latin typeface="Calibri" panose="020F0502020204030204" pitchFamily="34" charset="0"/>
              </a:rPr>
              <a:t>Fee Structure for Visa and Bond based on Nationality</a:t>
            </a:r>
            <a:endParaRPr lang="en-MY" sz="1300" b="1" dirty="0">
              <a:latin typeface="Calibri" panose="020F0502020204030204" pitchFamily="34" charset="0"/>
            </a:endParaRPr>
          </a:p>
        </p:txBody>
      </p:sp>
      <p:sp>
        <p:nvSpPr>
          <p:cNvPr id="8" name="Rectangle 7"/>
          <p:cNvSpPr/>
          <p:nvPr/>
        </p:nvSpPr>
        <p:spPr>
          <a:xfrm>
            <a:off x="89064" y="1424441"/>
            <a:ext cx="4934198" cy="492443"/>
          </a:xfrm>
          <a:prstGeom prst="rect">
            <a:avLst/>
          </a:prstGeom>
        </p:spPr>
        <p:txBody>
          <a:bodyPr wrap="square">
            <a:spAutoFit/>
          </a:bodyPr>
          <a:lstStyle/>
          <a:p>
            <a:r>
              <a:rPr lang="en-GB" sz="1300" b="1" dirty="0">
                <a:latin typeface="Calibri" panose="020F0502020204030204" pitchFamily="34" charset="0"/>
              </a:rPr>
              <a:t>Fee Structure for Levy and Visit Pass (Temporary Employment) in Malaysia based on Sector</a:t>
            </a:r>
            <a:endParaRPr lang="en-MY" sz="1300" b="1" dirty="0">
              <a:latin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49349809"/>
              </p:ext>
            </p:extLst>
          </p:nvPr>
        </p:nvGraphicFramePr>
        <p:xfrm>
          <a:off x="154379" y="1910343"/>
          <a:ext cx="4919568" cy="2363082"/>
        </p:xfrm>
        <a:graphic>
          <a:graphicData uri="http://schemas.openxmlformats.org/drawingml/2006/table">
            <a:tbl>
              <a:tblPr firstRow="1" bandRow="1">
                <a:tableStyleId>{BDBED569-4797-4DF1-A0F4-6AAB3CD982D8}</a:tableStyleId>
              </a:tblPr>
              <a:tblGrid>
                <a:gridCol w="1116000"/>
                <a:gridCol w="950892"/>
                <a:gridCol w="950892"/>
                <a:gridCol w="950892"/>
                <a:gridCol w="950892"/>
              </a:tblGrid>
              <a:tr h="567690">
                <a:tc>
                  <a:txBody>
                    <a:bodyPr/>
                    <a:lstStyle/>
                    <a:p>
                      <a:pPr marL="0" algn="ctr"/>
                      <a:r>
                        <a:rPr lang="en-MY" sz="1200" dirty="0" smtClean="0">
                          <a:effectLst/>
                          <a:latin typeface="Calibri" panose="020F0502020204030204" pitchFamily="34" charset="0"/>
                        </a:rPr>
                        <a:t>SECTOR</a:t>
                      </a:r>
                      <a:endParaRPr lang="en-MY" sz="1200" dirty="0">
                        <a:effectLst/>
                        <a:latin typeface="Calibri" panose="020F0502020204030204" pitchFamily="34" charset="0"/>
                      </a:endParaRPr>
                    </a:p>
                  </a:txBody>
                  <a:tcPr marL="68580" marR="68580" marT="0" marB="0" anchor="ctr"/>
                </a:tc>
                <a:tc>
                  <a:txBody>
                    <a:bodyPr/>
                    <a:lstStyle/>
                    <a:p>
                      <a:pPr marL="0" algn="ctr"/>
                      <a:r>
                        <a:rPr lang="en-MY" sz="1200">
                          <a:effectLst/>
                          <a:latin typeface="Calibri" panose="020F0502020204030204" pitchFamily="34" charset="0"/>
                        </a:rPr>
                        <a:t>LEVY (Peninsular)</a:t>
                      </a:r>
                    </a:p>
                  </a:txBody>
                  <a:tcPr marL="68580" marR="68580" marT="0" marB="0" anchor="ctr"/>
                </a:tc>
                <a:tc>
                  <a:txBody>
                    <a:bodyPr/>
                    <a:lstStyle/>
                    <a:p>
                      <a:pPr marL="0" algn="ctr"/>
                      <a:r>
                        <a:rPr lang="en-MY" sz="1200">
                          <a:effectLst/>
                          <a:latin typeface="Calibri" panose="020F0502020204030204" pitchFamily="34" charset="0"/>
                        </a:rPr>
                        <a:t>LEVY (Sabah/ Sarawak)</a:t>
                      </a:r>
                    </a:p>
                  </a:txBody>
                  <a:tcPr marL="68580" marR="68580" marT="0" marB="0" anchor="ctr"/>
                </a:tc>
                <a:tc>
                  <a:txBody>
                    <a:bodyPr/>
                    <a:lstStyle/>
                    <a:p>
                      <a:pPr marL="0" algn="ctr"/>
                      <a:r>
                        <a:rPr lang="en-MY" sz="1200">
                          <a:effectLst/>
                          <a:latin typeface="Calibri" panose="020F0502020204030204" pitchFamily="34" charset="0"/>
                        </a:rPr>
                        <a:t>VP(TE)</a:t>
                      </a:r>
                    </a:p>
                  </a:txBody>
                  <a:tcPr marL="68580" marR="68580" marT="0" marB="0" anchor="ctr"/>
                </a:tc>
                <a:tc>
                  <a:txBody>
                    <a:bodyPr/>
                    <a:lstStyle/>
                    <a:p>
                      <a:pPr marL="0" algn="ctr"/>
                      <a:r>
                        <a:rPr lang="en-MY" sz="1200">
                          <a:effectLst/>
                          <a:latin typeface="Calibri" panose="020F0502020204030204" pitchFamily="34" charset="0"/>
                        </a:rPr>
                        <a:t>PROCESS</a:t>
                      </a:r>
                    </a:p>
                  </a:txBody>
                  <a:tcPr marL="68580" marR="68580" marT="0" marB="0" anchor="ctr"/>
                </a:tc>
              </a:tr>
              <a:tr h="288290">
                <a:tc>
                  <a:txBody>
                    <a:bodyPr/>
                    <a:lstStyle/>
                    <a:p>
                      <a:pPr marL="0" algn="just"/>
                      <a:r>
                        <a:rPr lang="en-MY" sz="1200" b="1" dirty="0">
                          <a:solidFill>
                            <a:srgbClr val="C00000"/>
                          </a:solidFill>
                          <a:effectLst/>
                          <a:latin typeface="Calibri" panose="020F0502020204030204" pitchFamily="34" charset="0"/>
                        </a:rPr>
                        <a:t>Manufacturing</a:t>
                      </a:r>
                    </a:p>
                  </a:txBody>
                  <a:tcPr marL="68580" marR="68580" marT="0" marB="0"/>
                </a:tc>
                <a:tc>
                  <a:txBody>
                    <a:bodyPr/>
                    <a:lstStyle/>
                    <a:p>
                      <a:pPr marL="0" algn="just"/>
                      <a:r>
                        <a:rPr lang="en-MY" sz="1200" b="1" dirty="0">
                          <a:solidFill>
                            <a:srgbClr val="C00000"/>
                          </a:solidFill>
                          <a:effectLst/>
                          <a:latin typeface="Calibri" panose="020F0502020204030204" pitchFamily="34" charset="0"/>
                        </a:rPr>
                        <a:t>RM1,250.00</a:t>
                      </a:r>
                    </a:p>
                  </a:txBody>
                  <a:tcPr marL="68580" marR="68580" marT="0" marB="0"/>
                </a:tc>
                <a:tc>
                  <a:txBody>
                    <a:bodyPr/>
                    <a:lstStyle/>
                    <a:p>
                      <a:pPr marL="0" algn="just"/>
                      <a:r>
                        <a:rPr lang="en-MY" sz="1200" b="1" dirty="0">
                          <a:solidFill>
                            <a:srgbClr val="C00000"/>
                          </a:solidFill>
                          <a:effectLst/>
                          <a:latin typeface="Calibri" panose="020F0502020204030204" pitchFamily="34" charset="0"/>
                        </a:rPr>
                        <a:t>RM1,010.00</a:t>
                      </a:r>
                    </a:p>
                  </a:txBody>
                  <a:tcPr marL="68580" marR="68580" marT="0" marB="0"/>
                </a:tc>
                <a:tc>
                  <a:txBody>
                    <a:bodyPr/>
                    <a:lstStyle/>
                    <a:p>
                      <a:pPr marL="0" algn="just"/>
                      <a:r>
                        <a:rPr lang="en-MY" sz="1200" b="1" dirty="0">
                          <a:solidFill>
                            <a:srgbClr val="C00000"/>
                          </a:solidFill>
                          <a:effectLst/>
                          <a:latin typeface="Calibri" panose="020F0502020204030204" pitchFamily="34" charset="0"/>
                        </a:rPr>
                        <a:t>RM60.00</a:t>
                      </a:r>
                    </a:p>
                  </a:txBody>
                  <a:tcPr marL="68580" marR="68580" marT="0" marB="0"/>
                </a:tc>
                <a:tc>
                  <a:txBody>
                    <a:bodyPr/>
                    <a:lstStyle/>
                    <a:p>
                      <a:pPr marL="0" algn="just"/>
                      <a:r>
                        <a:rPr lang="en-MY" sz="1200" b="1" dirty="0">
                          <a:solidFill>
                            <a:srgbClr val="C00000"/>
                          </a:solidFill>
                          <a:effectLst/>
                          <a:latin typeface="Calibri" panose="020F0502020204030204" pitchFamily="34" charset="0"/>
                        </a:rPr>
                        <a:t>RM125.00</a:t>
                      </a:r>
                    </a:p>
                  </a:txBody>
                  <a:tcPr marL="68580" marR="68580" marT="0" marB="0"/>
                </a:tc>
              </a:tr>
              <a:tr h="288290">
                <a:tc>
                  <a:txBody>
                    <a:bodyPr/>
                    <a:lstStyle/>
                    <a:p>
                      <a:pPr marL="0" algn="just"/>
                      <a:r>
                        <a:rPr lang="en-MY" sz="1200" b="1" dirty="0">
                          <a:solidFill>
                            <a:srgbClr val="C00000"/>
                          </a:solidFill>
                          <a:effectLst/>
                          <a:latin typeface="Calibri" panose="020F0502020204030204" pitchFamily="34" charset="0"/>
                        </a:rPr>
                        <a:t>Construction</a:t>
                      </a:r>
                    </a:p>
                  </a:txBody>
                  <a:tcPr marL="68580" marR="68580" marT="0" marB="0"/>
                </a:tc>
                <a:tc>
                  <a:txBody>
                    <a:bodyPr/>
                    <a:lstStyle/>
                    <a:p>
                      <a:pPr marL="0" algn="just"/>
                      <a:r>
                        <a:rPr lang="en-MY" sz="1200" b="1" dirty="0">
                          <a:solidFill>
                            <a:srgbClr val="C00000"/>
                          </a:solidFill>
                          <a:effectLst/>
                          <a:latin typeface="Calibri" panose="020F0502020204030204" pitchFamily="34" charset="0"/>
                        </a:rPr>
                        <a:t>RM1,250.00</a:t>
                      </a:r>
                    </a:p>
                  </a:txBody>
                  <a:tcPr marL="68580" marR="68580" marT="0" marB="0"/>
                </a:tc>
                <a:tc>
                  <a:txBody>
                    <a:bodyPr/>
                    <a:lstStyle/>
                    <a:p>
                      <a:pPr marL="0" algn="just"/>
                      <a:r>
                        <a:rPr lang="en-MY" sz="1200" b="1" dirty="0">
                          <a:solidFill>
                            <a:srgbClr val="C00000"/>
                          </a:solidFill>
                          <a:effectLst/>
                          <a:latin typeface="Calibri" panose="020F0502020204030204" pitchFamily="34" charset="0"/>
                        </a:rPr>
                        <a:t>RM1,010.00</a:t>
                      </a:r>
                    </a:p>
                  </a:txBody>
                  <a:tcPr marL="68580" marR="68580" marT="0" marB="0"/>
                </a:tc>
                <a:tc>
                  <a:txBody>
                    <a:bodyPr/>
                    <a:lstStyle/>
                    <a:p>
                      <a:r>
                        <a:rPr lang="en-MY" sz="1200" b="1" dirty="0">
                          <a:solidFill>
                            <a:srgbClr val="C00000"/>
                          </a:solidFill>
                          <a:effectLst/>
                          <a:latin typeface="Calibri" panose="020F0502020204030204" pitchFamily="34" charset="0"/>
                        </a:rPr>
                        <a:t>RM60.00</a:t>
                      </a:r>
                    </a:p>
                  </a:txBody>
                  <a:tcPr marL="68580" marR="68580" marT="0" marB="0"/>
                </a:tc>
                <a:tc>
                  <a:txBody>
                    <a:bodyPr/>
                    <a:lstStyle/>
                    <a:p>
                      <a:r>
                        <a:rPr lang="en-MY" sz="1200" b="1" dirty="0">
                          <a:solidFill>
                            <a:srgbClr val="C00000"/>
                          </a:solidFill>
                          <a:effectLst/>
                          <a:latin typeface="Calibri" panose="020F0502020204030204" pitchFamily="34" charset="0"/>
                        </a:rPr>
                        <a:t>RM125.00</a:t>
                      </a:r>
                    </a:p>
                  </a:txBody>
                  <a:tcPr marL="68580" marR="68580" marT="0" marB="0"/>
                </a:tc>
              </a:tr>
              <a:tr h="279400">
                <a:tc>
                  <a:txBody>
                    <a:bodyPr/>
                    <a:lstStyle/>
                    <a:p>
                      <a:pPr marL="0" algn="just"/>
                      <a:r>
                        <a:rPr lang="en-MY" sz="1200" dirty="0">
                          <a:effectLst/>
                          <a:latin typeface="Calibri" panose="020F0502020204030204" pitchFamily="34" charset="0"/>
                        </a:rPr>
                        <a:t>Plantation</a:t>
                      </a:r>
                    </a:p>
                  </a:txBody>
                  <a:tcPr marL="68580" marR="68580" marT="0" marB="0"/>
                </a:tc>
                <a:tc>
                  <a:txBody>
                    <a:bodyPr/>
                    <a:lstStyle/>
                    <a:p>
                      <a:pPr marL="0" algn="just"/>
                      <a:r>
                        <a:rPr lang="en-MY" sz="1200">
                          <a:effectLst/>
                          <a:latin typeface="Calibri" panose="020F0502020204030204" pitchFamily="34" charset="0"/>
                        </a:rPr>
                        <a:t>RM590.00</a:t>
                      </a:r>
                    </a:p>
                  </a:txBody>
                  <a:tcPr marL="68580" marR="68580" marT="0" marB="0"/>
                </a:tc>
                <a:tc>
                  <a:txBody>
                    <a:bodyPr/>
                    <a:lstStyle/>
                    <a:p>
                      <a:pPr marL="0" algn="just"/>
                      <a:r>
                        <a:rPr lang="en-MY" sz="1200">
                          <a:effectLst/>
                          <a:latin typeface="Calibri" panose="020F0502020204030204" pitchFamily="34" charset="0"/>
                        </a:rPr>
                        <a:t>RM590.00</a:t>
                      </a:r>
                    </a:p>
                  </a:txBody>
                  <a:tcPr marL="68580" marR="68580" marT="0" marB="0"/>
                </a:tc>
                <a:tc>
                  <a:txBody>
                    <a:bodyPr/>
                    <a:lstStyle/>
                    <a:p>
                      <a:r>
                        <a:rPr lang="en-MY" sz="1200">
                          <a:effectLst/>
                          <a:latin typeface="Calibri" panose="020F0502020204030204" pitchFamily="34" charset="0"/>
                        </a:rPr>
                        <a:t>RM60.00</a:t>
                      </a:r>
                    </a:p>
                  </a:txBody>
                  <a:tcPr marL="68580" marR="68580" marT="0" marB="0"/>
                </a:tc>
                <a:tc>
                  <a:txBody>
                    <a:bodyPr/>
                    <a:lstStyle/>
                    <a:p>
                      <a:r>
                        <a:rPr lang="en-MY" sz="1200">
                          <a:effectLst/>
                          <a:latin typeface="Calibri" panose="020F0502020204030204" pitchFamily="34" charset="0"/>
                        </a:rPr>
                        <a:t>RM125.00</a:t>
                      </a:r>
                    </a:p>
                  </a:txBody>
                  <a:tcPr marL="68580" marR="68580" marT="0" marB="0"/>
                </a:tc>
              </a:tr>
              <a:tr h="288290">
                <a:tc>
                  <a:txBody>
                    <a:bodyPr/>
                    <a:lstStyle/>
                    <a:p>
                      <a:pPr marL="0" algn="just"/>
                      <a:r>
                        <a:rPr lang="en-MY" sz="1200" dirty="0">
                          <a:effectLst/>
                          <a:latin typeface="Calibri" panose="020F0502020204030204" pitchFamily="34" charset="0"/>
                        </a:rPr>
                        <a:t>Agriculture</a:t>
                      </a:r>
                    </a:p>
                  </a:txBody>
                  <a:tcPr marL="68580" marR="68580" marT="0" marB="0"/>
                </a:tc>
                <a:tc>
                  <a:txBody>
                    <a:bodyPr/>
                    <a:lstStyle/>
                    <a:p>
                      <a:pPr marL="0" algn="just"/>
                      <a:r>
                        <a:rPr lang="en-MY" sz="1200">
                          <a:effectLst/>
                          <a:latin typeface="Calibri" panose="020F0502020204030204" pitchFamily="34" charset="0"/>
                        </a:rPr>
                        <a:t>RM410.00</a:t>
                      </a:r>
                    </a:p>
                  </a:txBody>
                  <a:tcPr marL="68580" marR="68580" marT="0" marB="0"/>
                </a:tc>
                <a:tc>
                  <a:txBody>
                    <a:bodyPr/>
                    <a:lstStyle/>
                    <a:p>
                      <a:pPr marL="0" algn="just"/>
                      <a:r>
                        <a:rPr lang="en-MY" sz="1200">
                          <a:effectLst/>
                          <a:latin typeface="Calibri" panose="020F0502020204030204" pitchFamily="34" charset="0"/>
                        </a:rPr>
                        <a:t>RM410.00</a:t>
                      </a:r>
                    </a:p>
                  </a:txBody>
                  <a:tcPr marL="68580" marR="68580" marT="0" marB="0"/>
                </a:tc>
                <a:tc>
                  <a:txBody>
                    <a:bodyPr/>
                    <a:lstStyle/>
                    <a:p>
                      <a:r>
                        <a:rPr lang="en-MY" sz="1200">
                          <a:effectLst/>
                          <a:latin typeface="Calibri" panose="020F0502020204030204" pitchFamily="34" charset="0"/>
                        </a:rPr>
                        <a:t>RM60.00</a:t>
                      </a:r>
                    </a:p>
                  </a:txBody>
                  <a:tcPr marL="68580" marR="68580" marT="0" marB="0"/>
                </a:tc>
                <a:tc>
                  <a:txBody>
                    <a:bodyPr/>
                    <a:lstStyle/>
                    <a:p>
                      <a:r>
                        <a:rPr lang="en-MY" sz="1200">
                          <a:effectLst/>
                          <a:latin typeface="Calibri" panose="020F0502020204030204" pitchFamily="34" charset="0"/>
                        </a:rPr>
                        <a:t>RM125.00</a:t>
                      </a:r>
                    </a:p>
                  </a:txBody>
                  <a:tcPr marL="68580" marR="68580" marT="0" marB="0"/>
                </a:tc>
              </a:tr>
              <a:tr h="279400">
                <a:tc>
                  <a:txBody>
                    <a:bodyPr/>
                    <a:lstStyle/>
                    <a:p>
                      <a:pPr marL="0" algn="just"/>
                      <a:r>
                        <a:rPr lang="en-MY" sz="1200" dirty="0">
                          <a:effectLst/>
                          <a:latin typeface="Calibri" panose="020F0502020204030204" pitchFamily="34" charset="0"/>
                        </a:rPr>
                        <a:t>Services</a:t>
                      </a:r>
                    </a:p>
                  </a:txBody>
                  <a:tcPr marL="68580" marR="68580" marT="0" marB="0"/>
                </a:tc>
                <a:tc>
                  <a:txBody>
                    <a:bodyPr/>
                    <a:lstStyle/>
                    <a:p>
                      <a:pPr marL="0" algn="just"/>
                      <a:r>
                        <a:rPr lang="en-MY" sz="1200">
                          <a:effectLst/>
                          <a:latin typeface="Calibri" panose="020F0502020204030204" pitchFamily="34" charset="0"/>
                        </a:rPr>
                        <a:t>RM1,850.00</a:t>
                      </a:r>
                    </a:p>
                  </a:txBody>
                  <a:tcPr marL="68580" marR="68580" marT="0" marB="0"/>
                </a:tc>
                <a:tc>
                  <a:txBody>
                    <a:bodyPr/>
                    <a:lstStyle/>
                    <a:p>
                      <a:pPr marL="0" algn="just"/>
                      <a:r>
                        <a:rPr lang="en-MY" sz="1200">
                          <a:effectLst/>
                          <a:latin typeface="Calibri" panose="020F0502020204030204" pitchFamily="34" charset="0"/>
                        </a:rPr>
                        <a:t>RM1,490.00</a:t>
                      </a:r>
                    </a:p>
                  </a:txBody>
                  <a:tcPr marL="68580" marR="68580" marT="0" marB="0"/>
                </a:tc>
                <a:tc>
                  <a:txBody>
                    <a:bodyPr/>
                    <a:lstStyle/>
                    <a:p>
                      <a:r>
                        <a:rPr lang="en-MY" sz="1200">
                          <a:effectLst/>
                          <a:latin typeface="Calibri" panose="020F0502020204030204" pitchFamily="34" charset="0"/>
                        </a:rPr>
                        <a:t>RM60.00</a:t>
                      </a:r>
                    </a:p>
                  </a:txBody>
                  <a:tcPr marL="68580" marR="68580" marT="0" marB="0"/>
                </a:tc>
                <a:tc>
                  <a:txBody>
                    <a:bodyPr/>
                    <a:lstStyle/>
                    <a:p>
                      <a:r>
                        <a:rPr lang="en-MY" sz="1200">
                          <a:effectLst/>
                          <a:latin typeface="Calibri" panose="020F0502020204030204" pitchFamily="34" charset="0"/>
                        </a:rPr>
                        <a:t>RM125.00</a:t>
                      </a:r>
                    </a:p>
                  </a:txBody>
                  <a:tcPr marL="68580" marR="68580" marT="0" marB="0"/>
                </a:tc>
              </a:tr>
              <a:tr h="371722">
                <a:tc>
                  <a:txBody>
                    <a:bodyPr/>
                    <a:lstStyle/>
                    <a:p>
                      <a:pPr marL="0" algn="just"/>
                      <a:r>
                        <a:rPr lang="en-MY" sz="1200" dirty="0">
                          <a:effectLst/>
                          <a:latin typeface="Calibri" panose="020F0502020204030204" pitchFamily="34" charset="0"/>
                        </a:rPr>
                        <a:t>Services (island resort)</a:t>
                      </a:r>
                    </a:p>
                  </a:txBody>
                  <a:tcPr marL="68580" marR="68580" marT="0" marB="0"/>
                </a:tc>
                <a:tc>
                  <a:txBody>
                    <a:bodyPr/>
                    <a:lstStyle/>
                    <a:p>
                      <a:pPr marL="0" algn="just"/>
                      <a:r>
                        <a:rPr lang="en-MY" sz="1200">
                          <a:effectLst/>
                          <a:latin typeface="Calibri" panose="020F0502020204030204" pitchFamily="34" charset="0"/>
                        </a:rPr>
                        <a:t>RM1,250.00</a:t>
                      </a:r>
                    </a:p>
                  </a:txBody>
                  <a:tcPr marL="68580" marR="68580" marT="0" marB="0"/>
                </a:tc>
                <a:tc>
                  <a:txBody>
                    <a:bodyPr/>
                    <a:lstStyle/>
                    <a:p>
                      <a:pPr marL="0" algn="just"/>
                      <a:r>
                        <a:rPr lang="en-MY" sz="1200">
                          <a:effectLst/>
                          <a:latin typeface="Calibri" panose="020F0502020204030204" pitchFamily="34" charset="0"/>
                        </a:rPr>
                        <a:t>RM1,010.00</a:t>
                      </a:r>
                    </a:p>
                  </a:txBody>
                  <a:tcPr marL="68580" marR="68580" marT="0" marB="0"/>
                </a:tc>
                <a:tc>
                  <a:txBody>
                    <a:bodyPr/>
                    <a:lstStyle/>
                    <a:p>
                      <a:r>
                        <a:rPr lang="en-MY" sz="1200">
                          <a:effectLst/>
                          <a:latin typeface="Calibri" panose="020F0502020204030204" pitchFamily="34" charset="0"/>
                        </a:rPr>
                        <a:t>RM60.00</a:t>
                      </a:r>
                    </a:p>
                  </a:txBody>
                  <a:tcPr marL="68580" marR="68580" marT="0" marB="0"/>
                </a:tc>
                <a:tc>
                  <a:txBody>
                    <a:bodyPr/>
                    <a:lstStyle/>
                    <a:p>
                      <a:r>
                        <a:rPr lang="en-MY" sz="1200" dirty="0">
                          <a:effectLst/>
                          <a:latin typeface="Calibri" panose="020F0502020204030204" pitchFamily="34" charset="0"/>
                        </a:rPr>
                        <a:t>RM125.00</a:t>
                      </a:r>
                    </a:p>
                  </a:txBody>
                  <a:tcPr marL="68580" marR="68580" marT="0" marB="0"/>
                </a:tc>
              </a:tr>
            </a:tbl>
          </a:graphicData>
        </a:graphic>
      </p:graphicFrame>
    </p:spTree>
    <p:extLst>
      <p:ext uri="{BB962C8B-B14F-4D97-AF65-F5344CB8AC3E}">
        <p14:creationId xmlns:p14="http://schemas.microsoft.com/office/powerpoint/2010/main" val="166230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174" y="2971806"/>
            <a:ext cx="7553324" cy="1684150"/>
          </a:xfrm>
        </p:spPr>
        <p:txBody>
          <a:bodyPr/>
          <a:lstStyle/>
          <a:p>
            <a:r>
              <a:rPr lang="en-US" dirty="0" smtClean="0"/>
              <a:t>Sampling framework</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14</a:t>
            </a:fld>
            <a:endParaRPr lang="en-MY"/>
          </a:p>
        </p:txBody>
      </p:sp>
    </p:spTree>
    <p:extLst>
      <p:ext uri="{BB962C8B-B14F-4D97-AF65-F5344CB8AC3E}">
        <p14:creationId xmlns:p14="http://schemas.microsoft.com/office/powerpoint/2010/main" val="3415516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smtClean="0"/>
              <a:t>Constructing </a:t>
            </a:r>
            <a:r>
              <a:rPr lang="en-MY" dirty="0"/>
              <a:t>Sampling Framework</a:t>
            </a:r>
          </a:p>
        </p:txBody>
      </p:sp>
      <p:sp>
        <p:nvSpPr>
          <p:cNvPr id="4" name="Slide Number Placeholder 3"/>
          <p:cNvSpPr>
            <a:spLocks noGrp="1"/>
          </p:cNvSpPr>
          <p:nvPr>
            <p:ph type="sldNum" sz="quarter" idx="12"/>
          </p:nvPr>
        </p:nvSpPr>
        <p:spPr/>
        <p:txBody>
          <a:bodyPr/>
          <a:lstStyle/>
          <a:p>
            <a:fld id="{0FF54DE5-C571-48E8-A5BC-B369434E2F44}" type="slidenum">
              <a:rPr lang="en-MY" smtClean="0"/>
              <a:pPr/>
              <a:t>15</a:t>
            </a:fld>
            <a:endParaRPr lang="en-MY"/>
          </a:p>
        </p:txBody>
      </p:sp>
      <p:sp>
        <p:nvSpPr>
          <p:cNvPr id="5" name="Rectangle 4"/>
          <p:cNvSpPr/>
          <p:nvPr/>
        </p:nvSpPr>
        <p:spPr>
          <a:xfrm>
            <a:off x="380010" y="1416140"/>
            <a:ext cx="2244438" cy="77783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sz="1600" dirty="0" smtClean="0">
                <a:effectLst>
                  <a:outerShdw blurRad="38100" dist="38100" dir="2700000" algn="tl">
                    <a:srgbClr val="000000">
                      <a:alpha val="43137"/>
                    </a:srgbClr>
                  </a:outerShdw>
                </a:effectLst>
                <a:latin typeface="Calibri" panose="020F0502020204030204" pitchFamily="34" charset="0"/>
              </a:rPr>
              <a:t>Data </a:t>
            </a:r>
            <a:r>
              <a:rPr lang="en-MY" sz="1600" dirty="0">
                <a:effectLst>
                  <a:outerShdw blurRad="38100" dist="38100" dir="2700000" algn="tl">
                    <a:srgbClr val="000000">
                      <a:alpha val="43137"/>
                    </a:srgbClr>
                  </a:outerShdw>
                </a:effectLst>
                <a:latin typeface="Calibri" panose="020F0502020204030204" pitchFamily="34" charset="0"/>
              </a:rPr>
              <a:t>was provided by the Vietnamese consultant</a:t>
            </a:r>
          </a:p>
        </p:txBody>
      </p:sp>
      <p:sp>
        <p:nvSpPr>
          <p:cNvPr id="6" name="Rectangle 5"/>
          <p:cNvSpPr/>
          <p:nvPr/>
        </p:nvSpPr>
        <p:spPr>
          <a:xfrm>
            <a:off x="3823856" y="1359732"/>
            <a:ext cx="4583874" cy="89065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MY" sz="1400" dirty="0" smtClean="0">
                <a:effectLst>
                  <a:outerShdw blurRad="38100" dist="38100" dir="2700000" algn="tl">
                    <a:srgbClr val="000000">
                      <a:alpha val="43137"/>
                    </a:srgbClr>
                  </a:outerShdw>
                </a:effectLst>
                <a:latin typeface="Calibri" panose="020F0502020204030204" pitchFamily="34" charset="0"/>
              </a:rPr>
              <a:t>Extracted </a:t>
            </a:r>
            <a:r>
              <a:rPr lang="en-MY" sz="1400" dirty="0">
                <a:effectLst>
                  <a:outerShdw blurRad="38100" dist="38100" dir="2700000" algn="tl">
                    <a:srgbClr val="000000">
                      <a:alpha val="43137"/>
                    </a:srgbClr>
                  </a:outerShdw>
                </a:effectLst>
                <a:latin typeface="Calibri" panose="020F0502020204030204" pitchFamily="34" charset="0"/>
              </a:rPr>
              <a:t>the </a:t>
            </a:r>
            <a:r>
              <a:rPr lang="en-MY" sz="1400" dirty="0" smtClean="0">
                <a:effectLst>
                  <a:outerShdw blurRad="38100" dist="38100" dir="2700000" algn="tl">
                    <a:srgbClr val="000000">
                      <a:alpha val="43137"/>
                    </a:srgbClr>
                  </a:outerShdw>
                </a:effectLst>
                <a:latin typeface="Calibri" panose="020F0502020204030204" pitchFamily="34" charset="0"/>
              </a:rPr>
              <a:t>companies:</a:t>
            </a:r>
          </a:p>
          <a:p>
            <a:pPr marL="285750" indent="-285750">
              <a:buFont typeface="Wingdings" panose="05000000000000000000" pitchFamily="2" charset="2"/>
              <a:buChar char="§"/>
            </a:pPr>
            <a:r>
              <a:rPr lang="en-MY" sz="1400" b="1" dirty="0" smtClean="0">
                <a:effectLst>
                  <a:outerShdw blurRad="38100" dist="38100" dir="2700000" algn="tl">
                    <a:srgbClr val="000000">
                      <a:alpha val="43137"/>
                    </a:srgbClr>
                  </a:outerShdw>
                </a:effectLst>
                <a:latin typeface="Calibri" panose="020F0502020204030204" pitchFamily="34" charset="0"/>
              </a:rPr>
              <a:t>Manufacturing &amp; Construction</a:t>
            </a:r>
          </a:p>
          <a:p>
            <a:pPr marL="285750" indent="-285750">
              <a:buFont typeface="Wingdings" panose="05000000000000000000" pitchFamily="2" charset="2"/>
              <a:buChar char="§"/>
            </a:pPr>
            <a:r>
              <a:rPr lang="en-MY" sz="1400" b="1" dirty="0" smtClean="0">
                <a:effectLst>
                  <a:outerShdw blurRad="38100" dist="38100" dir="2700000" algn="tl">
                    <a:srgbClr val="000000">
                      <a:alpha val="43137"/>
                    </a:srgbClr>
                  </a:outerShdw>
                </a:effectLst>
                <a:latin typeface="Calibri" panose="020F0502020204030204" pitchFamily="34" charset="0"/>
              </a:rPr>
              <a:t>Penang </a:t>
            </a:r>
            <a:r>
              <a:rPr lang="en-MY" sz="1400" b="1" dirty="0">
                <a:effectLst>
                  <a:outerShdw blurRad="38100" dist="38100" dir="2700000" algn="tl">
                    <a:srgbClr val="000000">
                      <a:alpha val="43137"/>
                    </a:srgbClr>
                  </a:outerShdw>
                </a:effectLst>
                <a:latin typeface="Calibri" panose="020F0502020204030204" pitchFamily="34" charset="0"/>
              </a:rPr>
              <a:t>and </a:t>
            </a:r>
            <a:r>
              <a:rPr lang="en-MY" sz="1400" b="1" dirty="0" smtClean="0">
                <a:effectLst>
                  <a:outerShdw blurRad="38100" dist="38100" dir="2700000" algn="tl">
                    <a:srgbClr val="000000">
                      <a:alpha val="43137"/>
                    </a:srgbClr>
                  </a:outerShdw>
                </a:effectLst>
                <a:latin typeface="Calibri" panose="020F0502020204030204" pitchFamily="34" charset="0"/>
              </a:rPr>
              <a:t>Selangor</a:t>
            </a:r>
          </a:p>
          <a:p>
            <a:r>
              <a:rPr lang="en-MY" sz="1400" dirty="0" smtClean="0">
                <a:effectLst>
                  <a:outerShdw blurRad="38100" dist="38100" dir="2700000" algn="tl">
                    <a:srgbClr val="000000">
                      <a:alpha val="43137"/>
                    </a:srgbClr>
                  </a:outerShdw>
                </a:effectLst>
                <a:latin typeface="Calibri" panose="020F0502020204030204" pitchFamily="34" charset="0"/>
              </a:rPr>
              <a:t> </a:t>
            </a:r>
            <a:r>
              <a:rPr lang="en-MY" sz="1400" dirty="0">
                <a:effectLst>
                  <a:outerShdw blurRad="38100" dist="38100" dir="2700000" algn="tl">
                    <a:srgbClr val="000000">
                      <a:alpha val="43137"/>
                    </a:srgbClr>
                  </a:outerShdw>
                </a:effectLst>
                <a:latin typeface="Calibri" panose="020F0502020204030204" pitchFamily="34" charset="0"/>
              </a:rPr>
              <a:t>as per the preliminary framework discussed with ILO</a:t>
            </a:r>
          </a:p>
        </p:txBody>
      </p:sp>
      <p:sp>
        <p:nvSpPr>
          <p:cNvPr id="7" name="TextBox 6"/>
          <p:cNvSpPr txBox="1"/>
          <p:nvPr/>
        </p:nvSpPr>
        <p:spPr>
          <a:xfrm>
            <a:off x="296884" y="2250382"/>
            <a:ext cx="3396342" cy="769441"/>
          </a:xfrm>
          <a:prstGeom prst="rect">
            <a:avLst/>
          </a:prstGeom>
          <a:noFill/>
        </p:spPr>
        <p:txBody>
          <a:bodyPr wrap="square" rtlCol="0">
            <a:spAutoFit/>
          </a:bodyPr>
          <a:lstStyle/>
          <a:p>
            <a:pPr marL="171450" indent="-171450">
              <a:buFont typeface="Wingdings" panose="05000000000000000000" pitchFamily="2" charset="2"/>
              <a:buChar char="§"/>
            </a:pPr>
            <a:r>
              <a:rPr lang="en-MY" sz="1100" i="1" dirty="0" smtClean="0">
                <a:effectLst>
                  <a:outerShdw blurRad="38100" dist="38100" dir="2700000" algn="tl">
                    <a:srgbClr val="000000">
                      <a:alpha val="43137"/>
                    </a:srgbClr>
                  </a:outerShdw>
                </a:effectLst>
              </a:rPr>
              <a:t>Lists </a:t>
            </a:r>
            <a:r>
              <a:rPr lang="en-MY" sz="1100" i="1" dirty="0">
                <a:effectLst>
                  <a:outerShdw blurRad="38100" dist="38100" dir="2700000" algn="tl">
                    <a:srgbClr val="000000">
                      <a:alpha val="43137"/>
                    </a:srgbClr>
                  </a:outerShdw>
                </a:effectLst>
              </a:rPr>
              <a:t>of verified labour supply contracts from 2011 to </a:t>
            </a:r>
            <a:r>
              <a:rPr lang="en-MY" sz="1100" i="1" dirty="0" smtClean="0">
                <a:effectLst>
                  <a:outerShdw blurRad="38100" dist="38100" dir="2700000" algn="tl">
                    <a:srgbClr val="000000">
                      <a:alpha val="43137"/>
                    </a:srgbClr>
                  </a:outerShdw>
                </a:effectLst>
              </a:rPr>
              <a:t>2013</a:t>
            </a:r>
          </a:p>
          <a:p>
            <a:pPr marL="171450" indent="-171450">
              <a:buFont typeface="Wingdings" panose="05000000000000000000" pitchFamily="2" charset="2"/>
              <a:buChar char="§"/>
            </a:pPr>
            <a:r>
              <a:rPr lang="en-MY" sz="1100" i="1" dirty="0" smtClean="0">
                <a:effectLst>
                  <a:outerShdw blurRad="38100" dist="38100" dir="2700000" algn="tl">
                    <a:srgbClr val="000000">
                      <a:alpha val="43137"/>
                    </a:srgbClr>
                  </a:outerShdw>
                </a:effectLst>
              </a:rPr>
              <a:t>Statistical </a:t>
            </a:r>
            <a:r>
              <a:rPr lang="en-MY" sz="1100" i="1" dirty="0">
                <a:effectLst>
                  <a:outerShdw blurRad="38100" dist="38100" dir="2700000" algn="tl">
                    <a:srgbClr val="000000">
                      <a:alpha val="43137"/>
                    </a:srgbClr>
                  </a:outerShdw>
                </a:effectLst>
              </a:rPr>
              <a:t>data on Vietnamese workers in Malaysia </a:t>
            </a:r>
          </a:p>
        </p:txBody>
      </p:sp>
      <p:sp>
        <p:nvSpPr>
          <p:cNvPr id="9" name="Rectangle 8"/>
          <p:cNvSpPr/>
          <p:nvPr/>
        </p:nvSpPr>
        <p:spPr>
          <a:xfrm>
            <a:off x="3823856" y="2499630"/>
            <a:ext cx="4583874" cy="63901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MY" sz="1400" dirty="0" smtClean="0">
                <a:effectLst>
                  <a:outerShdw blurRad="38100" dist="38100" dir="2700000" algn="tl">
                    <a:srgbClr val="000000">
                      <a:alpha val="43137"/>
                    </a:srgbClr>
                  </a:outerShdw>
                </a:effectLst>
              </a:rPr>
              <a:t>Deleted </a:t>
            </a:r>
            <a:r>
              <a:rPr lang="en-MY" sz="1400" dirty="0">
                <a:effectLst>
                  <a:outerShdw blurRad="38100" dist="38100" dir="2700000" algn="tl">
                    <a:srgbClr val="000000">
                      <a:alpha val="43137"/>
                    </a:srgbClr>
                  </a:outerShdw>
                </a:effectLst>
              </a:rPr>
              <a:t>the repeated entries of factories which requested for Vietnamese workers via more than once</a:t>
            </a:r>
          </a:p>
        </p:txBody>
      </p:sp>
      <p:cxnSp>
        <p:nvCxnSpPr>
          <p:cNvPr id="11" name="Straight Arrow Connector 10"/>
          <p:cNvCxnSpPr>
            <a:stCxn id="5" idx="3"/>
            <a:endCxn id="6" idx="1"/>
          </p:cNvCxnSpPr>
          <p:nvPr/>
        </p:nvCxnSpPr>
        <p:spPr>
          <a:xfrm>
            <a:off x="2624448" y="1805057"/>
            <a:ext cx="1199408" cy="0"/>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2"/>
            <a:endCxn id="9" idx="0"/>
          </p:cNvCxnSpPr>
          <p:nvPr/>
        </p:nvCxnSpPr>
        <p:spPr>
          <a:xfrm>
            <a:off x="6115793" y="2250382"/>
            <a:ext cx="0" cy="249248"/>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823856" y="3373593"/>
            <a:ext cx="4583874" cy="54527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sz="1600" dirty="0" smtClean="0">
                <a:effectLst>
                  <a:outerShdw blurRad="38100" dist="38100" dir="2700000" algn="tl">
                    <a:srgbClr val="000000">
                      <a:alpha val="43137"/>
                    </a:srgbClr>
                  </a:outerShdw>
                </a:effectLst>
                <a:latin typeface="Calibri" panose="020F0502020204030204" pitchFamily="34" charset="0"/>
              </a:rPr>
              <a:t>Compiled </a:t>
            </a:r>
            <a:r>
              <a:rPr lang="en-MY" sz="1600" dirty="0">
                <a:effectLst>
                  <a:outerShdw blurRad="38100" dist="38100" dir="2700000" algn="tl">
                    <a:srgbClr val="000000">
                      <a:alpha val="43137"/>
                    </a:srgbClr>
                  </a:outerShdw>
                </a:effectLst>
                <a:latin typeface="Calibri" panose="020F0502020204030204" pitchFamily="34" charset="0"/>
              </a:rPr>
              <a:t>a list of a total of </a:t>
            </a:r>
            <a:r>
              <a:rPr lang="en-MY" sz="1600" b="1" dirty="0">
                <a:effectLst>
                  <a:outerShdw blurRad="38100" dist="38100" dir="2700000" algn="tl">
                    <a:srgbClr val="000000">
                      <a:alpha val="43137"/>
                    </a:srgbClr>
                  </a:outerShdw>
                </a:effectLst>
                <a:latin typeface="Calibri" panose="020F0502020204030204" pitchFamily="34" charset="0"/>
              </a:rPr>
              <a:t>262 companies </a:t>
            </a:r>
            <a:r>
              <a:rPr lang="en-MY" sz="1600" dirty="0">
                <a:effectLst>
                  <a:outerShdw blurRad="38100" dist="38100" dir="2700000" algn="tl">
                    <a:srgbClr val="000000">
                      <a:alpha val="43137"/>
                    </a:srgbClr>
                  </a:outerShdw>
                </a:effectLst>
                <a:latin typeface="Calibri" panose="020F0502020204030204" pitchFamily="34" charset="0"/>
              </a:rPr>
              <a:t>which hires Vietnamese workers</a:t>
            </a:r>
          </a:p>
        </p:txBody>
      </p:sp>
      <p:sp>
        <p:nvSpPr>
          <p:cNvPr id="15" name="Rectangle 14"/>
          <p:cNvSpPr/>
          <p:nvPr/>
        </p:nvSpPr>
        <p:spPr>
          <a:xfrm>
            <a:off x="7125194" y="3972744"/>
            <a:ext cx="2018805" cy="430887"/>
          </a:xfrm>
          <a:prstGeom prst="rect">
            <a:avLst/>
          </a:prstGeom>
          <a:noFill/>
        </p:spPr>
        <p:txBody>
          <a:bodyPr wrap="square" rtlCol="0">
            <a:spAutoFit/>
          </a:bodyPr>
          <a:lstStyle/>
          <a:p>
            <a:pPr marL="171450" indent="-171450">
              <a:buFont typeface="Wingdings" panose="05000000000000000000" pitchFamily="2" charset="2"/>
              <a:buChar char="§"/>
            </a:pPr>
            <a:r>
              <a:rPr lang="en-GB" sz="1050" i="1" dirty="0">
                <a:effectLst>
                  <a:outerShdw blurRad="38100" dist="38100" dir="2700000" algn="tl">
                    <a:srgbClr val="000000">
                      <a:alpha val="43137"/>
                    </a:srgbClr>
                  </a:outerShdw>
                </a:effectLst>
              </a:rPr>
              <a:t>215 </a:t>
            </a:r>
            <a:r>
              <a:rPr lang="en-GB" sz="1050" i="1" dirty="0" smtClean="0">
                <a:effectLst>
                  <a:outerShdw blurRad="38100" dist="38100" dir="2700000" algn="tl">
                    <a:srgbClr val="000000">
                      <a:alpha val="43137"/>
                    </a:srgbClr>
                  </a:outerShdw>
                </a:effectLst>
              </a:rPr>
              <a:t> manufacturing</a:t>
            </a:r>
          </a:p>
          <a:p>
            <a:pPr marL="171450" indent="-171450">
              <a:buFont typeface="Wingdings" panose="05000000000000000000" pitchFamily="2" charset="2"/>
              <a:buChar char="§"/>
            </a:pPr>
            <a:r>
              <a:rPr lang="en-GB" sz="1050" i="1" dirty="0" smtClean="0">
                <a:effectLst>
                  <a:outerShdw blurRad="38100" dist="38100" dir="2700000" algn="tl">
                    <a:srgbClr val="000000">
                      <a:alpha val="43137"/>
                    </a:srgbClr>
                  </a:outerShdw>
                </a:effectLst>
              </a:rPr>
              <a:t>11 construction</a:t>
            </a:r>
            <a:endParaRPr lang="en-MY" sz="1050" i="1" dirty="0">
              <a:effectLst>
                <a:outerShdw blurRad="38100" dist="38100" dir="2700000" algn="tl">
                  <a:srgbClr val="000000">
                    <a:alpha val="43137"/>
                  </a:srgbClr>
                </a:outerShdw>
              </a:effectLst>
            </a:endParaRPr>
          </a:p>
        </p:txBody>
      </p:sp>
      <p:sp>
        <p:nvSpPr>
          <p:cNvPr id="16" name="Rectangle 15"/>
          <p:cNvSpPr/>
          <p:nvPr/>
        </p:nvSpPr>
        <p:spPr>
          <a:xfrm>
            <a:off x="3823856" y="3972743"/>
            <a:ext cx="2013857" cy="430887"/>
          </a:xfrm>
          <a:prstGeom prst="rect">
            <a:avLst/>
          </a:prstGeom>
          <a:noFill/>
        </p:spPr>
        <p:txBody>
          <a:bodyPr wrap="square" rtlCol="0">
            <a:spAutoFit/>
          </a:bodyPr>
          <a:lstStyle/>
          <a:p>
            <a:pPr marL="171450" indent="-171450">
              <a:buFont typeface="Wingdings" panose="05000000000000000000" pitchFamily="2" charset="2"/>
              <a:buChar char="§"/>
            </a:pPr>
            <a:r>
              <a:rPr lang="en-GB" sz="1050" i="1" dirty="0">
                <a:effectLst>
                  <a:outerShdw blurRad="38100" dist="38100" dir="2700000" algn="tl">
                    <a:srgbClr val="000000">
                      <a:alpha val="43137"/>
                    </a:srgbClr>
                  </a:outerShdw>
                </a:effectLst>
              </a:rPr>
              <a:t>142 </a:t>
            </a:r>
            <a:r>
              <a:rPr lang="en-GB" sz="1050" i="1" dirty="0" smtClean="0">
                <a:effectLst>
                  <a:outerShdw blurRad="38100" dist="38100" dir="2700000" algn="tl">
                    <a:srgbClr val="000000">
                      <a:alpha val="43137"/>
                    </a:srgbClr>
                  </a:outerShdw>
                </a:effectLst>
              </a:rPr>
              <a:t>in </a:t>
            </a:r>
            <a:r>
              <a:rPr lang="en-GB" sz="1050" i="1" dirty="0">
                <a:effectLst>
                  <a:outerShdw blurRad="38100" dist="38100" dir="2700000" algn="tl">
                    <a:srgbClr val="000000">
                      <a:alpha val="43137"/>
                    </a:srgbClr>
                  </a:outerShdw>
                </a:effectLst>
              </a:rPr>
              <a:t>the </a:t>
            </a:r>
            <a:r>
              <a:rPr lang="en-GB" sz="1050" i="1" dirty="0" err="1">
                <a:effectLst>
                  <a:outerShdw blurRad="38100" dist="38100" dir="2700000" algn="tl">
                    <a:srgbClr val="000000">
                      <a:alpha val="43137"/>
                    </a:srgbClr>
                  </a:outerShdw>
                </a:effectLst>
              </a:rPr>
              <a:t>Klang</a:t>
            </a:r>
            <a:r>
              <a:rPr lang="en-GB" sz="1050" i="1" dirty="0">
                <a:effectLst>
                  <a:outerShdw blurRad="38100" dist="38100" dir="2700000" algn="tl">
                    <a:srgbClr val="000000">
                      <a:alpha val="43137"/>
                    </a:srgbClr>
                  </a:outerShdw>
                </a:effectLst>
              </a:rPr>
              <a:t> Valley while 120 are in Penang</a:t>
            </a:r>
            <a:endParaRPr lang="en-MY" sz="1050" i="1" dirty="0">
              <a:effectLst>
                <a:outerShdw blurRad="38100" dist="38100" dir="2700000" algn="tl">
                  <a:srgbClr val="000000">
                    <a:alpha val="43137"/>
                  </a:srgbClr>
                </a:outerShdw>
              </a:effectLst>
            </a:endParaRPr>
          </a:p>
        </p:txBody>
      </p:sp>
      <p:sp>
        <p:nvSpPr>
          <p:cNvPr id="17" name="Rectangle 16"/>
          <p:cNvSpPr/>
          <p:nvPr/>
        </p:nvSpPr>
        <p:spPr>
          <a:xfrm>
            <a:off x="3823855" y="4478953"/>
            <a:ext cx="4583875" cy="584775"/>
          </a:xfrm>
          <a:prstGeom prst="rect">
            <a:avLst/>
          </a:prstGeom>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smtClean="0">
                <a:solidFill>
                  <a:schemeClr val="lt1"/>
                </a:solidFill>
                <a:effectLst>
                  <a:outerShdw blurRad="38100" dist="38100" dir="2700000" algn="tl">
                    <a:srgbClr val="000000">
                      <a:alpha val="43137"/>
                    </a:srgbClr>
                  </a:outerShdw>
                </a:effectLst>
                <a:latin typeface="Calibri" panose="020F0502020204030204" pitchFamily="34" charset="0"/>
              </a:rPr>
              <a:t>This </a:t>
            </a:r>
            <a:r>
              <a:rPr lang="en-GB" sz="1600" dirty="0">
                <a:solidFill>
                  <a:schemeClr val="lt1"/>
                </a:solidFill>
                <a:effectLst>
                  <a:outerShdw blurRad="38100" dist="38100" dir="2700000" algn="tl">
                    <a:srgbClr val="000000">
                      <a:alpha val="43137"/>
                    </a:srgbClr>
                  </a:outerShdw>
                </a:effectLst>
                <a:latin typeface="Calibri" panose="020F0502020204030204" pitchFamily="34" charset="0"/>
              </a:rPr>
              <a:t>list of companies </a:t>
            </a:r>
            <a:r>
              <a:rPr lang="en-GB" sz="1600" b="1" dirty="0">
                <a:solidFill>
                  <a:schemeClr val="lt1"/>
                </a:solidFill>
                <a:effectLst>
                  <a:outerShdw blurRad="38100" dist="38100" dir="2700000" algn="tl">
                    <a:srgbClr val="000000">
                      <a:alpha val="43137"/>
                    </a:srgbClr>
                  </a:outerShdw>
                </a:effectLst>
                <a:latin typeface="Calibri" panose="020F0502020204030204" pitchFamily="34" charset="0"/>
              </a:rPr>
              <a:t>does not have information on the number of workers that they </a:t>
            </a:r>
            <a:r>
              <a:rPr lang="en-GB" sz="1600" b="1" dirty="0" smtClean="0">
                <a:solidFill>
                  <a:schemeClr val="lt1"/>
                </a:solidFill>
                <a:effectLst>
                  <a:outerShdw blurRad="38100" dist="38100" dir="2700000" algn="tl">
                    <a:srgbClr val="000000">
                      <a:alpha val="43137"/>
                    </a:srgbClr>
                  </a:outerShdw>
                </a:effectLst>
                <a:latin typeface="Calibri" panose="020F0502020204030204" pitchFamily="34" charset="0"/>
              </a:rPr>
              <a:t>employ</a:t>
            </a:r>
            <a:endParaRPr lang="en-MY" sz="1600" dirty="0">
              <a:solidFill>
                <a:schemeClr val="lt1"/>
              </a:solidFill>
              <a:effectLst>
                <a:outerShdw blurRad="38100" dist="38100" dir="2700000" algn="tl">
                  <a:srgbClr val="000000">
                    <a:alpha val="43137"/>
                  </a:srgbClr>
                </a:outerShdw>
              </a:effectLst>
              <a:latin typeface="Calibri" panose="020F0502020204030204" pitchFamily="34" charset="0"/>
            </a:endParaRPr>
          </a:p>
        </p:txBody>
      </p:sp>
      <p:cxnSp>
        <p:nvCxnSpPr>
          <p:cNvPr id="22" name="Straight Arrow Connector 21"/>
          <p:cNvCxnSpPr>
            <a:stCxn id="9" idx="2"/>
            <a:endCxn id="14" idx="0"/>
          </p:cNvCxnSpPr>
          <p:nvPr/>
        </p:nvCxnSpPr>
        <p:spPr>
          <a:xfrm>
            <a:off x="6115793" y="3138643"/>
            <a:ext cx="0" cy="234950"/>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2"/>
            <a:endCxn id="17" idx="0"/>
          </p:cNvCxnSpPr>
          <p:nvPr/>
        </p:nvCxnSpPr>
        <p:spPr>
          <a:xfrm>
            <a:off x="6115793" y="3918869"/>
            <a:ext cx="0" cy="560084"/>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31571" y="4341411"/>
            <a:ext cx="2992581" cy="858181"/>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smtClean="0">
                <a:solidFill>
                  <a:schemeClr val="lt1"/>
                </a:solidFill>
                <a:effectLst>
                  <a:outerShdw blurRad="38100" dist="38100" dir="2700000" algn="tl">
                    <a:srgbClr val="000000">
                      <a:alpha val="43137"/>
                    </a:srgbClr>
                  </a:outerShdw>
                </a:effectLst>
                <a:latin typeface="Calibri" panose="020F0502020204030204" pitchFamily="34" charset="0"/>
              </a:rPr>
              <a:t>Calls </a:t>
            </a:r>
            <a:r>
              <a:rPr lang="en-GB" sz="1600" dirty="0">
                <a:solidFill>
                  <a:schemeClr val="lt1"/>
                </a:solidFill>
                <a:effectLst>
                  <a:outerShdw blurRad="38100" dist="38100" dir="2700000" algn="tl">
                    <a:srgbClr val="000000">
                      <a:alpha val="43137"/>
                    </a:srgbClr>
                  </a:outerShdw>
                </a:effectLst>
                <a:latin typeface="Calibri" panose="020F0502020204030204" pitchFamily="34" charset="0"/>
              </a:rPr>
              <a:t>were made to factories requesting permission to interview the </a:t>
            </a:r>
            <a:r>
              <a:rPr lang="en-GB" sz="1600" dirty="0" smtClean="0">
                <a:solidFill>
                  <a:schemeClr val="lt1"/>
                </a:solidFill>
                <a:effectLst>
                  <a:outerShdw blurRad="38100" dist="38100" dir="2700000" algn="tl">
                    <a:srgbClr val="000000">
                      <a:alpha val="43137"/>
                    </a:srgbClr>
                  </a:outerShdw>
                </a:effectLst>
                <a:latin typeface="Calibri" panose="020F0502020204030204" pitchFamily="34" charset="0"/>
              </a:rPr>
              <a:t>workers</a:t>
            </a:r>
            <a:endParaRPr lang="en-MY" sz="1600" dirty="0">
              <a:solidFill>
                <a:schemeClr val="lt1"/>
              </a:solidFill>
              <a:effectLst>
                <a:outerShdw blurRad="38100" dist="38100" dir="2700000" algn="tl">
                  <a:srgbClr val="000000">
                    <a:alpha val="43137"/>
                  </a:srgbClr>
                </a:outerShdw>
              </a:effectLst>
              <a:latin typeface="Calibri" panose="020F0502020204030204" pitchFamily="34" charset="0"/>
            </a:endParaRPr>
          </a:p>
        </p:txBody>
      </p:sp>
      <p:sp>
        <p:nvSpPr>
          <p:cNvPr id="31" name="Rectangle 30"/>
          <p:cNvSpPr/>
          <p:nvPr/>
        </p:nvSpPr>
        <p:spPr>
          <a:xfrm>
            <a:off x="106878" y="5199592"/>
            <a:ext cx="3117273" cy="892552"/>
          </a:xfrm>
          <a:prstGeom prst="rect">
            <a:avLst/>
          </a:prstGeom>
          <a:noFill/>
        </p:spPr>
        <p:txBody>
          <a:bodyPr wrap="square" rtlCol="0">
            <a:spAutoFit/>
          </a:bodyPr>
          <a:lstStyle/>
          <a:p>
            <a:pPr marL="171450" indent="-171450">
              <a:spcAft>
                <a:spcPts val="600"/>
              </a:spcAft>
              <a:buFont typeface="Wingdings" panose="05000000000000000000" pitchFamily="2" charset="2"/>
              <a:buChar char="§"/>
            </a:pPr>
            <a:r>
              <a:rPr lang="en-GB" sz="1050" i="1" dirty="0">
                <a:effectLst>
                  <a:outerShdw blurRad="38100" dist="38100" dir="2700000" algn="tl">
                    <a:srgbClr val="000000">
                      <a:alpha val="43137"/>
                    </a:srgbClr>
                  </a:outerShdw>
                </a:effectLst>
              </a:rPr>
              <a:t>66 companies informed that they have no Vietnamese </a:t>
            </a:r>
            <a:r>
              <a:rPr lang="en-GB" sz="1050" i="1" dirty="0" smtClean="0">
                <a:effectLst>
                  <a:outerShdw blurRad="38100" dist="38100" dir="2700000" algn="tl">
                    <a:srgbClr val="000000">
                      <a:alpha val="43137"/>
                    </a:srgbClr>
                  </a:outerShdw>
                </a:effectLst>
              </a:rPr>
              <a:t>workers</a:t>
            </a:r>
          </a:p>
          <a:p>
            <a:pPr marL="171450" indent="-171450">
              <a:spcAft>
                <a:spcPts val="600"/>
              </a:spcAft>
              <a:buFont typeface="Wingdings" panose="05000000000000000000" pitchFamily="2" charset="2"/>
              <a:buChar char="§"/>
            </a:pPr>
            <a:r>
              <a:rPr lang="en-MY" sz="1050" i="1" dirty="0">
                <a:effectLst>
                  <a:outerShdw blurRad="38100" dist="38100" dir="2700000" algn="tl">
                    <a:srgbClr val="000000">
                      <a:alpha val="43137"/>
                    </a:srgbClr>
                  </a:outerShdw>
                </a:effectLst>
              </a:rPr>
              <a:t>26 rejected the request </a:t>
            </a:r>
            <a:r>
              <a:rPr lang="en-MY" sz="1050" i="1" dirty="0" smtClean="0">
                <a:effectLst>
                  <a:outerShdw blurRad="38100" dist="38100" dir="2700000" algn="tl">
                    <a:srgbClr val="000000">
                      <a:alpha val="43137"/>
                    </a:srgbClr>
                  </a:outerShdw>
                </a:effectLst>
              </a:rPr>
              <a:t>outright</a:t>
            </a:r>
          </a:p>
          <a:p>
            <a:pPr marL="171450" indent="-171450">
              <a:spcAft>
                <a:spcPts val="600"/>
              </a:spcAft>
              <a:buFont typeface="Wingdings" panose="05000000000000000000" pitchFamily="2" charset="2"/>
              <a:buChar char="§"/>
            </a:pPr>
            <a:r>
              <a:rPr lang="en-GB" sz="1050" i="1" dirty="0" smtClean="0">
                <a:effectLst>
                  <a:outerShdw blurRad="38100" dist="38100" dir="2700000" algn="tl">
                    <a:srgbClr val="000000">
                      <a:alpha val="43137"/>
                    </a:srgbClr>
                  </a:outerShdw>
                </a:effectLst>
              </a:rPr>
              <a:t>102 firms not contactable and </a:t>
            </a:r>
            <a:r>
              <a:rPr lang="en-GB" sz="1050" i="1" dirty="0" err="1" smtClean="0">
                <a:effectLst>
                  <a:outerShdw blurRad="38100" dist="38100" dir="2700000" algn="tl">
                    <a:srgbClr val="000000">
                      <a:alpha val="43137"/>
                    </a:srgbClr>
                  </a:outerShdw>
                </a:effectLst>
              </a:rPr>
              <a:t>etc</a:t>
            </a:r>
            <a:endParaRPr lang="en-MY" sz="1050" i="1" dirty="0">
              <a:effectLst>
                <a:outerShdw blurRad="38100" dist="38100" dir="2700000" algn="tl">
                  <a:srgbClr val="000000">
                    <a:alpha val="43137"/>
                  </a:srgbClr>
                </a:outerShdw>
              </a:effectLst>
            </a:endParaRPr>
          </a:p>
        </p:txBody>
      </p:sp>
      <p:sp>
        <p:nvSpPr>
          <p:cNvPr id="32" name="Rectangle 31"/>
          <p:cNvSpPr/>
          <p:nvPr/>
        </p:nvSpPr>
        <p:spPr>
          <a:xfrm>
            <a:off x="3224152" y="5444223"/>
            <a:ext cx="5611090" cy="1099081"/>
          </a:xfrm>
          <a:prstGeom prst="rect">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schemeClr val="lt1"/>
                </a:solidFill>
                <a:effectLst>
                  <a:outerShdw blurRad="38100" dist="38100" dir="2700000" algn="tl">
                    <a:srgbClr val="000000">
                      <a:alpha val="43137"/>
                    </a:srgbClr>
                  </a:outerShdw>
                </a:effectLst>
                <a:latin typeface="Calibri" panose="020F0502020204030204" pitchFamily="34" charset="0"/>
              </a:rPr>
              <a:t>Only three companies agreed to the request for interview, but with a condition such as signing of a non-disclosure agreement, subject to the factory’s production schedule, and the presence of a supervisor where the interviews are to be conducted. </a:t>
            </a:r>
            <a:endParaRPr lang="en-MY" sz="1600" b="1" dirty="0">
              <a:solidFill>
                <a:schemeClr val="lt1"/>
              </a:solidFill>
              <a:effectLst>
                <a:outerShdw blurRad="38100" dist="38100" dir="2700000" algn="tl">
                  <a:srgbClr val="000000">
                    <a:alpha val="43137"/>
                  </a:srgbClr>
                </a:outerShdw>
              </a:effectLst>
              <a:latin typeface="Calibri" panose="020F0502020204030204" pitchFamily="34" charset="0"/>
            </a:endParaRPr>
          </a:p>
        </p:txBody>
      </p:sp>
      <p:cxnSp>
        <p:nvCxnSpPr>
          <p:cNvPr id="34" name="Straight Arrow Connector 33"/>
          <p:cNvCxnSpPr>
            <a:stCxn id="17" idx="1"/>
            <a:endCxn id="28" idx="3"/>
          </p:cNvCxnSpPr>
          <p:nvPr/>
        </p:nvCxnSpPr>
        <p:spPr>
          <a:xfrm flipH="1" flipV="1">
            <a:off x="3224152" y="4770502"/>
            <a:ext cx="599703" cy="839"/>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617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MY" sz="1800" dirty="0" smtClean="0"/>
              <a:t>The </a:t>
            </a:r>
            <a:r>
              <a:rPr lang="en-MY" sz="1800" dirty="0"/>
              <a:t>Construction Labour Exchange Centre </a:t>
            </a:r>
            <a:r>
              <a:rPr lang="en-MY" sz="1800" dirty="0" err="1"/>
              <a:t>Berhad</a:t>
            </a:r>
            <a:r>
              <a:rPr lang="en-MY" sz="1800" dirty="0"/>
              <a:t> (CLAB), an organisation established by the Construction Industry Development Board (CIDB) gave another list of construction companies which hired Vietnamese workers in </a:t>
            </a:r>
            <a:r>
              <a:rPr lang="en-MY" sz="1800" dirty="0" smtClean="0"/>
              <a:t>Malaysia</a:t>
            </a:r>
            <a:endParaRPr lang="en-MY" sz="1800"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16</a:t>
            </a:fld>
            <a:endParaRPr lang="en-MY"/>
          </a:p>
        </p:txBody>
      </p:sp>
      <p:sp>
        <p:nvSpPr>
          <p:cNvPr id="5" name="Rectangle 4"/>
          <p:cNvSpPr/>
          <p:nvPr/>
        </p:nvSpPr>
        <p:spPr>
          <a:xfrm>
            <a:off x="1698165" y="1698170"/>
            <a:ext cx="5474530" cy="80752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sz="1400" b="1" dirty="0">
                <a:effectLst>
                  <a:outerShdw blurRad="38100" dist="38100" dir="2700000" algn="tl">
                    <a:srgbClr val="000000">
                      <a:alpha val="43137"/>
                    </a:srgbClr>
                  </a:outerShdw>
                </a:effectLst>
                <a:latin typeface="Calibri" panose="020F0502020204030204" pitchFamily="34" charset="0"/>
              </a:rPr>
              <a:t>Construction Labour Exchange Centre </a:t>
            </a:r>
            <a:r>
              <a:rPr lang="en-MY" sz="1400" b="1" dirty="0" err="1">
                <a:effectLst>
                  <a:outerShdw blurRad="38100" dist="38100" dir="2700000" algn="tl">
                    <a:srgbClr val="000000">
                      <a:alpha val="43137"/>
                    </a:srgbClr>
                  </a:outerShdw>
                </a:effectLst>
                <a:latin typeface="Calibri" panose="020F0502020204030204" pitchFamily="34" charset="0"/>
              </a:rPr>
              <a:t>Berhad</a:t>
            </a:r>
            <a:r>
              <a:rPr lang="en-MY" sz="1400" b="1" dirty="0">
                <a:effectLst>
                  <a:outerShdw blurRad="38100" dist="38100" dir="2700000" algn="tl">
                    <a:srgbClr val="000000">
                      <a:alpha val="43137"/>
                    </a:srgbClr>
                  </a:outerShdw>
                </a:effectLst>
                <a:latin typeface="Calibri" panose="020F0502020204030204" pitchFamily="34" charset="0"/>
              </a:rPr>
              <a:t> (CLAB</a:t>
            </a:r>
            <a:r>
              <a:rPr lang="en-MY" sz="1400" b="1" dirty="0" smtClean="0">
                <a:effectLst>
                  <a:outerShdw blurRad="38100" dist="38100" dir="2700000" algn="tl">
                    <a:srgbClr val="000000">
                      <a:alpha val="43137"/>
                    </a:srgbClr>
                  </a:outerShdw>
                </a:effectLst>
                <a:latin typeface="Calibri" panose="020F0502020204030204" pitchFamily="34" charset="0"/>
              </a:rPr>
              <a:t>)</a:t>
            </a:r>
            <a:br>
              <a:rPr lang="en-MY" sz="1400" b="1" dirty="0" smtClean="0">
                <a:effectLst>
                  <a:outerShdw blurRad="38100" dist="38100" dir="2700000" algn="tl">
                    <a:srgbClr val="000000">
                      <a:alpha val="43137"/>
                    </a:srgbClr>
                  </a:outerShdw>
                </a:effectLst>
                <a:latin typeface="Calibri" panose="020F0502020204030204" pitchFamily="34" charset="0"/>
              </a:rPr>
            </a:br>
            <a:r>
              <a:rPr lang="en-MY" sz="1400" b="1" dirty="0" smtClean="0">
                <a:effectLst>
                  <a:outerShdw blurRad="38100" dist="38100" dir="2700000" algn="tl">
                    <a:srgbClr val="000000">
                      <a:alpha val="43137"/>
                    </a:srgbClr>
                  </a:outerShdw>
                </a:effectLst>
                <a:latin typeface="Calibri" panose="020F0502020204030204" pitchFamily="34" charset="0"/>
              </a:rPr>
              <a:t>- </a:t>
            </a:r>
            <a:r>
              <a:rPr lang="en-MY" sz="1400" dirty="0" smtClean="0">
                <a:effectLst>
                  <a:outerShdw blurRad="38100" dist="38100" dir="2700000" algn="tl">
                    <a:srgbClr val="000000">
                      <a:alpha val="43137"/>
                    </a:srgbClr>
                  </a:outerShdw>
                </a:effectLst>
                <a:latin typeface="Calibri" panose="020F0502020204030204" pitchFamily="34" charset="0"/>
              </a:rPr>
              <a:t>List </a:t>
            </a:r>
            <a:r>
              <a:rPr lang="en-MY" sz="1400" dirty="0">
                <a:effectLst>
                  <a:outerShdw blurRad="38100" dist="38100" dir="2700000" algn="tl">
                    <a:srgbClr val="000000">
                      <a:alpha val="43137"/>
                    </a:srgbClr>
                  </a:outerShdw>
                </a:effectLst>
                <a:latin typeface="Calibri" panose="020F0502020204030204" pitchFamily="34" charset="0"/>
              </a:rPr>
              <a:t>of construction companies which hired Vietnamese workers in Malaysia</a:t>
            </a:r>
          </a:p>
        </p:txBody>
      </p:sp>
      <p:sp>
        <p:nvSpPr>
          <p:cNvPr id="7" name="Rectangle 6"/>
          <p:cNvSpPr/>
          <p:nvPr/>
        </p:nvSpPr>
        <p:spPr>
          <a:xfrm>
            <a:off x="1698165" y="2915846"/>
            <a:ext cx="5474530" cy="658627"/>
          </a:xfrm>
          <a:prstGeom prst="rect">
            <a:avLst/>
          </a:prstGeom>
        </p:spPr>
        <p:style>
          <a:lnRef idx="1">
            <a:schemeClr val="accent5"/>
          </a:lnRef>
          <a:fillRef idx="3">
            <a:schemeClr val="accent5"/>
          </a:fillRef>
          <a:effectRef idx="2">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400" b="1" dirty="0" smtClean="0">
                <a:solidFill>
                  <a:schemeClr val="lt1"/>
                </a:solidFill>
                <a:effectLst>
                  <a:outerShdw blurRad="38100" dist="38100" dir="2700000" algn="tl">
                    <a:srgbClr val="000000">
                      <a:alpha val="43137"/>
                    </a:srgbClr>
                  </a:outerShdw>
                </a:effectLst>
                <a:latin typeface="Calibri" panose="020F0502020204030204" pitchFamily="34" charset="0"/>
              </a:rPr>
              <a:t>A </a:t>
            </a:r>
            <a:r>
              <a:rPr lang="en-GB" sz="1400" b="1" dirty="0">
                <a:solidFill>
                  <a:schemeClr val="lt1"/>
                </a:solidFill>
                <a:effectLst>
                  <a:outerShdw blurRad="38100" dist="38100" dir="2700000" algn="tl">
                    <a:srgbClr val="000000">
                      <a:alpha val="43137"/>
                    </a:srgbClr>
                  </a:outerShdw>
                </a:effectLst>
                <a:latin typeface="Calibri" panose="020F0502020204030204" pitchFamily="34" charset="0"/>
              </a:rPr>
              <a:t>list of 49 construction companies was made</a:t>
            </a:r>
            <a:endParaRPr lang="en-MY" sz="1400" b="1" dirty="0">
              <a:solidFill>
                <a:schemeClr val="lt1"/>
              </a:solidFill>
              <a:effectLst>
                <a:outerShdw blurRad="38100" dist="38100" dir="2700000" algn="tl">
                  <a:srgbClr val="000000">
                    <a:alpha val="43137"/>
                  </a:srgbClr>
                </a:outerShdw>
              </a:effectLst>
              <a:latin typeface="Calibri" panose="020F0502020204030204" pitchFamily="34" charset="0"/>
            </a:endParaRPr>
          </a:p>
        </p:txBody>
      </p:sp>
      <p:sp>
        <p:nvSpPr>
          <p:cNvPr id="8" name="Rectangle 7"/>
          <p:cNvSpPr/>
          <p:nvPr/>
        </p:nvSpPr>
        <p:spPr>
          <a:xfrm>
            <a:off x="1698164" y="4075748"/>
            <a:ext cx="5474531" cy="852515"/>
          </a:xfrm>
          <a:prstGeom prst="rect">
            <a:avLst/>
          </a:prstGeom>
        </p:spPr>
        <p:style>
          <a:lnRef idx="1">
            <a:schemeClr val="accent5"/>
          </a:lnRef>
          <a:fillRef idx="3">
            <a:schemeClr val="accent5"/>
          </a:fillRef>
          <a:effectRef idx="2">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400" b="1" dirty="0" smtClean="0">
                <a:solidFill>
                  <a:schemeClr val="lt1"/>
                </a:solidFill>
                <a:effectLst>
                  <a:outerShdw blurRad="38100" dist="38100" dir="2700000" algn="tl">
                    <a:srgbClr val="000000">
                      <a:alpha val="43137"/>
                    </a:srgbClr>
                  </a:outerShdw>
                </a:effectLst>
                <a:latin typeface="Calibri" panose="020F0502020204030204" pitchFamily="34" charset="0"/>
              </a:rPr>
              <a:t>Only </a:t>
            </a:r>
            <a:r>
              <a:rPr lang="en-GB" sz="1400" b="1" dirty="0">
                <a:solidFill>
                  <a:schemeClr val="lt1"/>
                </a:solidFill>
                <a:effectLst>
                  <a:outerShdw blurRad="38100" dist="38100" dir="2700000" algn="tl">
                    <a:srgbClr val="000000">
                      <a:alpha val="43137"/>
                    </a:srgbClr>
                  </a:outerShdw>
                </a:effectLst>
                <a:latin typeface="Calibri" panose="020F0502020204030204" pitchFamily="34" charset="0"/>
              </a:rPr>
              <a:t>one responded favourably by giving us the contact number of the workers’ representative, but did not agree to a formal appointment during work hours. </a:t>
            </a:r>
            <a:endParaRPr lang="en-MY" sz="1400" b="1" dirty="0">
              <a:solidFill>
                <a:schemeClr val="lt1"/>
              </a:solidFill>
              <a:effectLst>
                <a:outerShdw blurRad="38100" dist="38100" dir="2700000" algn="tl">
                  <a:srgbClr val="000000">
                    <a:alpha val="43137"/>
                  </a:srgbClr>
                </a:outerShdw>
              </a:effectLst>
              <a:latin typeface="Calibri" panose="020F0502020204030204" pitchFamily="34" charset="0"/>
            </a:endParaRPr>
          </a:p>
        </p:txBody>
      </p:sp>
      <p:cxnSp>
        <p:nvCxnSpPr>
          <p:cNvPr id="14" name="Straight Arrow Connector 13"/>
          <p:cNvCxnSpPr>
            <a:stCxn id="7" idx="2"/>
            <a:endCxn id="8" idx="0"/>
          </p:cNvCxnSpPr>
          <p:nvPr/>
        </p:nvCxnSpPr>
        <p:spPr>
          <a:xfrm>
            <a:off x="4435430" y="3574473"/>
            <a:ext cx="0" cy="501275"/>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66101" y="5481038"/>
            <a:ext cx="8274137" cy="923330"/>
          </a:xfrm>
          <a:prstGeom prst="rect">
            <a:avLst/>
          </a:prstGeom>
        </p:spPr>
        <p:txBody>
          <a:bodyPr wrap="square">
            <a:spAutoFit/>
          </a:bodyPr>
          <a:lstStyle/>
          <a:p>
            <a:r>
              <a:rPr lang="en-GB" b="1" dirty="0">
                <a:effectLst>
                  <a:outerShdw blurRad="38100" dist="38100" dir="2700000" algn="tl">
                    <a:srgbClr val="000000">
                      <a:alpha val="43137"/>
                    </a:srgbClr>
                  </a:outerShdw>
                </a:effectLst>
              </a:rPr>
              <a:t>As such, based on the data provided by the consultants, we have not been able to construct a comprehensive list of companies that hired Vietnamese workers. </a:t>
            </a:r>
            <a:endParaRPr lang="en-MY" b="1" dirty="0">
              <a:effectLst>
                <a:outerShdw blurRad="38100" dist="38100" dir="2700000" algn="tl">
                  <a:srgbClr val="000000">
                    <a:alpha val="43137"/>
                  </a:srgbClr>
                </a:outerShdw>
              </a:effectLst>
            </a:endParaRPr>
          </a:p>
        </p:txBody>
      </p:sp>
      <p:cxnSp>
        <p:nvCxnSpPr>
          <p:cNvPr id="9" name="Straight Arrow Connector 8"/>
          <p:cNvCxnSpPr>
            <a:stCxn id="5" idx="2"/>
            <a:endCxn id="7" idx="0"/>
          </p:cNvCxnSpPr>
          <p:nvPr/>
        </p:nvCxnSpPr>
        <p:spPr>
          <a:xfrm>
            <a:off x="4435430" y="2505693"/>
            <a:ext cx="0" cy="410153"/>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04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snowballing </a:t>
            </a:r>
            <a:r>
              <a:rPr lang="en-GB" dirty="0"/>
              <a:t>and cluster-based approach was </a:t>
            </a:r>
            <a:r>
              <a:rPr lang="en-GB" dirty="0" smtClean="0"/>
              <a:t>employed</a:t>
            </a:r>
            <a:endParaRPr lang="en-MY" dirty="0"/>
          </a:p>
        </p:txBody>
      </p:sp>
      <p:sp>
        <p:nvSpPr>
          <p:cNvPr id="3" name="Content Placeholder 2"/>
          <p:cNvSpPr>
            <a:spLocks noGrp="1"/>
          </p:cNvSpPr>
          <p:nvPr>
            <p:ph idx="1"/>
          </p:nvPr>
        </p:nvSpPr>
        <p:spPr>
          <a:xfrm>
            <a:off x="828674" y="1600200"/>
            <a:ext cx="7816561" cy="4836226"/>
          </a:xfrm>
        </p:spPr>
        <p:txBody>
          <a:bodyPr>
            <a:normAutofit fontScale="92500" lnSpcReduction="20000"/>
          </a:bodyPr>
          <a:lstStyle/>
          <a:p>
            <a:r>
              <a:rPr lang="en-GB" dirty="0">
                <a:effectLst>
                  <a:outerShdw blurRad="38100" dist="38100" dir="2700000" algn="tl">
                    <a:srgbClr val="000000">
                      <a:alpha val="43137"/>
                    </a:srgbClr>
                  </a:outerShdw>
                </a:effectLst>
              </a:rPr>
              <a:t>In view of the lack of response by the factories for interviews, </a:t>
            </a:r>
            <a:r>
              <a:rPr lang="en-MY" dirty="0">
                <a:effectLst>
                  <a:outerShdw blurRad="38100" dist="38100" dir="2700000" algn="tl">
                    <a:srgbClr val="000000">
                      <a:alpha val="43137"/>
                    </a:srgbClr>
                  </a:outerShdw>
                </a:effectLst>
              </a:rPr>
              <a:t>a large majority could not be contacted, could not be reached and rejected the interview. Only three firms had consented to the interview. </a:t>
            </a:r>
            <a:endParaRPr lang="en-MY" dirty="0" smtClean="0">
              <a:effectLst>
                <a:outerShdw blurRad="38100" dist="38100" dir="2700000" algn="tl">
                  <a:srgbClr val="000000">
                    <a:alpha val="43137"/>
                  </a:srgbClr>
                </a:outerShdw>
              </a:effectLst>
            </a:endParaRPr>
          </a:p>
          <a:p>
            <a:r>
              <a:rPr lang="en-MY" dirty="0">
                <a:effectLst>
                  <a:outerShdw blurRad="38100" dist="38100" dir="2700000" algn="tl">
                    <a:srgbClr val="000000">
                      <a:alpha val="43137"/>
                    </a:srgbClr>
                  </a:outerShdw>
                </a:effectLst>
              </a:rPr>
              <a:t>Based on contacts that were established, the respondents would then recommend others to be interviewed. </a:t>
            </a:r>
            <a:endParaRPr lang="en-MY" dirty="0" smtClean="0">
              <a:effectLst>
                <a:outerShdw blurRad="38100" dist="38100" dir="2700000" algn="tl">
                  <a:srgbClr val="000000">
                    <a:alpha val="43137"/>
                  </a:srgbClr>
                </a:outerShdw>
              </a:effectLst>
            </a:endParaRPr>
          </a:p>
          <a:p>
            <a:r>
              <a:rPr lang="en-MY" dirty="0" smtClean="0">
                <a:effectLst>
                  <a:outerShdw blurRad="38100" dist="38100" dir="2700000" algn="tl">
                    <a:srgbClr val="000000">
                      <a:alpha val="43137"/>
                    </a:srgbClr>
                  </a:outerShdw>
                </a:effectLst>
              </a:rPr>
              <a:t>This </a:t>
            </a:r>
            <a:r>
              <a:rPr lang="en-MY" dirty="0">
                <a:effectLst>
                  <a:outerShdw blurRad="38100" dist="38100" dir="2700000" algn="tl">
                    <a:srgbClr val="000000">
                      <a:alpha val="43137"/>
                    </a:srgbClr>
                  </a:outerShdw>
                </a:effectLst>
              </a:rPr>
              <a:t>kind of snowballing approach is useful for hard-to-find populations and where a sampling frame could not be developed, as it was in this case</a:t>
            </a:r>
            <a:r>
              <a:rPr lang="en-MY" dirty="0" smtClean="0">
                <a:effectLst>
                  <a:outerShdw blurRad="38100" dist="38100" dir="2700000" algn="tl">
                    <a:srgbClr val="000000">
                      <a:alpha val="43137"/>
                    </a:srgbClr>
                  </a:outerShdw>
                </a:effectLst>
              </a:rPr>
              <a:t>.</a:t>
            </a:r>
          </a:p>
          <a:p>
            <a:r>
              <a:rPr lang="en-MY" dirty="0">
                <a:effectLst>
                  <a:outerShdw blurRad="38100" dist="38100" dir="2700000" algn="tl">
                    <a:srgbClr val="000000">
                      <a:alpha val="43137"/>
                    </a:srgbClr>
                  </a:outerShdw>
                </a:effectLst>
              </a:rPr>
              <a:t>Through this method, after fulfilling the specified quota by sector, the population was further disaggregated by location and types of contacts. Penang and </a:t>
            </a:r>
            <a:r>
              <a:rPr lang="en-MY" dirty="0" err="1">
                <a:effectLst>
                  <a:outerShdw blurRad="38100" dist="38100" dir="2700000" algn="tl">
                    <a:srgbClr val="000000">
                      <a:alpha val="43137"/>
                    </a:srgbClr>
                  </a:outerShdw>
                </a:effectLst>
              </a:rPr>
              <a:t>Klang</a:t>
            </a:r>
            <a:r>
              <a:rPr lang="en-MY" dirty="0">
                <a:effectLst>
                  <a:outerShdw blurRad="38100" dist="38100" dir="2700000" algn="tl">
                    <a:srgbClr val="000000">
                      <a:alpha val="43137"/>
                    </a:srgbClr>
                  </a:outerShdw>
                </a:effectLst>
              </a:rPr>
              <a:t> Valley were selected as primary locations since these two states reportedly have the highest concentration of Vietnamese workers. </a:t>
            </a:r>
            <a:endParaRPr lang="en-MY" dirty="0" smtClean="0">
              <a:effectLst>
                <a:outerShdw blurRad="38100" dist="38100" dir="2700000" algn="tl">
                  <a:srgbClr val="000000">
                    <a:alpha val="43137"/>
                  </a:srgbClr>
                </a:outerShdw>
              </a:effectLst>
            </a:endParaRPr>
          </a:p>
          <a:p>
            <a:r>
              <a:rPr lang="en-MY" dirty="0" smtClean="0">
                <a:effectLst>
                  <a:outerShdw blurRad="38100" dist="38100" dir="2700000" algn="tl">
                    <a:srgbClr val="000000">
                      <a:alpha val="43137"/>
                    </a:srgbClr>
                  </a:outerShdw>
                </a:effectLst>
              </a:rPr>
              <a:t>In </a:t>
            </a:r>
            <a:r>
              <a:rPr lang="en-MY" dirty="0">
                <a:effectLst>
                  <a:outerShdw blurRad="38100" dist="38100" dir="2700000" algn="tl">
                    <a:srgbClr val="000000">
                      <a:alpha val="43137"/>
                    </a:srgbClr>
                  </a:outerShdw>
                </a:effectLst>
              </a:rPr>
              <a:t>addition, the population was divided into three types of contacts, viz. </a:t>
            </a:r>
            <a:r>
              <a:rPr lang="en-MY" b="1" dirty="0">
                <a:effectLst>
                  <a:outerShdw blurRad="38100" dist="38100" dir="2700000" algn="tl">
                    <a:srgbClr val="000000">
                      <a:alpha val="43137"/>
                    </a:srgbClr>
                  </a:outerShdw>
                </a:effectLst>
              </a:rPr>
              <a:t>individuals, community groups and factories</a:t>
            </a:r>
            <a:r>
              <a:rPr lang="en-MY" dirty="0">
                <a:effectLst>
                  <a:outerShdw blurRad="38100" dist="38100" dir="2700000" algn="tl">
                    <a:srgbClr val="000000">
                      <a:alpha val="43137"/>
                    </a:srgbClr>
                  </a:outerShdw>
                </a:effectLst>
              </a:rPr>
              <a:t>. Initial contacts were made through organisations and community groups, including trade unions, NGOs and churches, and individuals with established contacts with Vietnamese workers. Gender balance was taken into account while conducting the interviews.</a:t>
            </a:r>
          </a:p>
        </p:txBody>
      </p:sp>
      <p:sp>
        <p:nvSpPr>
          <p:cNvPr id="4" name="Slide Number Placeholder 3"/>
          <p:cNvSpPr>
            <a:spLocks noGrp="1"/>
          </p:cNvSpPr>
          <p:nvPr>
            <p:ph type="sldNum" sz="quarter" idx="12"/>
          </p:nvPr>
        </p:nvSpPr>
        <p:spPr/>
        <p:txBody>
          <a:bodyPr/>
          <a:lstStyle/>
          <a:p>
            <a:fld id="{0FF54DE5-C571-48E8-A5BC-B369434E2F44}" type="slidenum">
              <a:rPr lang="en-MY" smtClean="0"/>
              <a:pPr/>
              <a:t>17</a:t>
            </a:fld>
            <a:endParaRPr lang="en-MY"/>
          </a:p>
        </p:txBody>
      </p:sp>
    </p:spTree>
    <p:extLst>
      <p:ext uri="{BB962C8B-B14F-4D97-AF65-F5344CB8AC3E}">
        <p14:creationId xmlns:p14="http://schemas.microsoft.com/office/powerpoint/2010/main" val="2212050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revised quota was set at 90% of workers from the manufacturing sector with 10% of workers from the construction </a:t>
            </a:r>
            <a:r>
              <a:rPr lang="en-GB" dirty="0" smtClean="0"/>
              <a:t>sector</a:t>
            </a:r>
            <a:endParaRPr lang="en-MY" dirty="0"/>
          </a:p>
        </p:txBody>
      </p:sp>
      <p:sp>
        <p:nvSpPr>
          <p:cNvPr id="3" name="Content Placeholder 2"/>
          <p:cNvSpPr>
            <a:spLocks noGrp="1"/>
          </p:cNvSpPr>
          <p:nvPr>
            <p:ph idx="1"/>
          </p:nvPr>
        </p:nvSpPr>
        <p:spPr/>
        <p:txBody>
          <a:bodyPr/>
          <a:lstStyle/>
          <a:p>
            <a:r>
              <a:rPr lang="en-MY" dirty="0" smtClean="0"/>
              <a:t>This </a:t>
            </a:r>
            <a:r>
              <a:rPr lang="en-MY" dirty="0"/>
              <a:t>is revised from the previously discussed 80% manufacturing and 20% construction quotas following from the information gathered which seems to suggest that the construction workers are scattered across the country in small numbers. </a:t>
            </a:r>
            <a:endParaRPr lang="en-MY" dirty="0" smtClean="0"/>
          </a:p>
          <a:p>
            <a:r>
              <a:rPr lang="en-MY" dirty="0" smtClean="0"/>
              <a:t>As </a:t>
            </a:r>
            <a:r>
              <a:rPr lang="en-MY" dirty="0"/>
              <a:t>such, although the office of the companies we contacted might be based in Selangor/Kuala Lumpur, the workers might be despatched to other more remote areas depending on the location of the construction sites. </a:t>
            </a:r>
            <a:endParaRPr lang="en-MY" dirty="0" smtClean="0"/>
          </a:p>
          <a:p>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18</a:t>
            </a:fld>
            <a:endParaRPr lang="en-MY"/>
          </a:p>
        </p:txBody>
      </p:sp>
    </p:spTree>
    <p:extLst>
      <p:ext uri="{BB962C8B-B14F-4D97-AF65-F5344CB8AC3E}">
        <p14:creationId xmlns:p14="http://schemas.microsoft.com/office/powerpoint/2010/main" val="386794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a:t>
            </a:r>
            <a:r>
              <a:rPr lang="en-GB" dirty="0"/>
              <a:t>few reasons for the reluctance of the factories to participate in this survey</a:t>
            </a:r>
            <a:r>
              <a:rPr lang="en-GB" dirty="0" smtClean="0"/>
              <a:t>:</a:t>
            </a:r>
            <a:endParaRPr lang="en-MY" dirty="0"/>
          </a:p>
        </p:txBody>
      </p:sp>
      <p:sp>
        <p:nvSpPr>
          <p:cNvPr id="3" name="Content Placeholder 2"/>
          <p:cNvSpPr>
            <a:spLocks noGrp="1"/>
          </p:cNvSpPr>
          <p:nvPr>
            <p:ph idx="1"/>
          </p:nvPr>
        </p:nvSpPr>
        <p:spPr/>
        <p:txBody>
          <a:bodyPr/>
          <a:lstStyle/>
          <a:p>
            <a:pPr lvl="0"/>
            <a:r>
              <a:rPr lang="en-US" dirty="0"/>
              <a:t>They are concerned that they might be negatively implicated in the survey</a:t>
            </a:r>
            <a:endParaRPr lang="en-MY" dirty="0"/>
          </a:p>
          <a:p>
            <a:pPr lvl="0"/>
            <a:r>
              <a:rPr lang="en-US" dirty="0"/>
              <a:t>They do not see the direct benefit of participating in the survey. The factories run a very tight production schedule. As such, releasing the workers for even 30 minutes can result in output delays and incur costs to the employers. </a:t>
            </a:r>
            <a:endParaRPr lang="en-MY" dirty="0"/>
          </a:p>
          <a:p>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19</a:t>
            </a:fld>
            <a:endParaRPr lang="en-MY"/>
          </a:p>
        </p:txBody>
      </p:sp>
    </p:spTree>
    <p:extLst>
      <p:ext uri="{BB962C8B-B14F-4D97-AF65-F5344CB8AC3E}">
        <p14:creationId xmlns:p14="http://schemas.microsoft.com/office/powerpoint/2010/main" val="3801329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presentation</a:t>
            </a:r>
            <a:endParaRPr lang="en-MY" dirty="0"/>
          </a:p>
        </p:txBody>
      </p:sp>
      <p:sp>
        <p:nvSpPr>
          <p:cNvPr id="3" name="Content Placeholder 2"/>
          <p:cNvSpPr>
            <a:spLocks noGrp="1"/>
          </p:cNvSpPr>
          <p:nvPr>
            <p:ph idx="1"/>
          </p:nvPr>
        </p:nvSpPr>
        <p:spPr>
          <a:xfrm>
            <a:off x="943470" y="1673431"/>
            <a:ext cx="7486650" cy="4572000"/>
          </a:xfrm>
        </p:spPr>
        <p:txBody>
          <a:bodyPr/>
          <a:lstStyle/>
          <a:p>
            <a:pPr marL="0" indent="0">
              <a:buNone/>
            </a:pPr>
            <a:r>
              <a:rPr lang="en-MY" sz="2400" b="1" i="1" dirty="0" smtClean="0">
                <a:solidFill>
                  <a:schemeClr val="accent5"/>
                </a:solidFill>
                <a:effectLst>
                  <a:outerShdw blurRad="38100" dist="38100" dir="2700000" algn="tl">
                    <a:srgbClr val="000000">
                      <a:alpha val="43137"/>
                    </a:srgbClr>
                  </a:outerShdw>
                </a:effectLst>
              </a:rPr>
              <a:t>Sampling Frameworks to Survey Vietnamese Migrants In Malaysia</a:t>
            </a:r>
          </a:p>
          <a:p>
            <a:pPr marL="0" indent="0">
              <a:buNone/>
            </a:pPr>
            <a:endParaRPr lang="en-MY" sz="2400" b="1" i="1" dirty="0" smtClean="0">
              <a:solidFill>
                <a:schemeClr val="accent5"/>
              </a:solidFill>
              <a:effectLst>
                <a:outerShdw blurRad="38100" dist="38100" dir="2700000" algn="tl">
                  <a:srgbClr val="000000">
                    <a:alpha val="43137"/>
                  </a:srgbClr>
                </a:outerShdw>
              </a:effectLst>
            </a:endParaRPr>
          </a:p>
          <a:p>
            <a:pPr marL="0" indent="0">
              <a:buNone/>
            </a:pPr>
            <a:r>
              <a:rPr lang="en-MY" sz="2400" b="1" i="1" dirty="0" smtClean="0">
                <a:solidFill>
                  <a:schemeClr val="accent5"/>
                </a:solidFill>
                <a:effectLst>
                  <a:outerShdw blurRad="38100" dist="38100" dir="2700000" algn="tl">
                    <a:srgbClr val="000000">
                      <a:alpha val="43137"/>
                    </a:srgbClr>
                  </a:outerShdw>
                </a:effectLst>
              </a:rPr>
              <a:t>Computer-assisted Personal Interview Method </a:t>
            </a:r>
          </a:p>
          <a:p>
            <a:pPr marL="0" indent="0">
              <a:buNone/>
            </a:pPr>
            <a:endParaRPr lang="en-MY" sz="2400" b="1" i="1" dirty="0" smtClean="0">
              <a:solidFill>
                <a:schemeClr val="accent5"/>
              </a:solidFill>
              <a:effectLst>
                <a:outerShdw blurRad="38100" dist="38100" dir="2700000" algn="tl">
                  <a:srgbClr val="000000">
                    <a:alpha val="43137"/>
                  </a:srgbClr>
                </a:outerShdw>
              </a:effectLst>
            </a:endParaRPr>
          </a:p>
          <a:p>
            <a:pPr marL="0" indent="0">
              <a:buNone/>
            </a:pPr>
            <a:endParaRPr lang="en-MY" b="1" i="1" dirty="0">
              <a:effectLst>
                <a:outerShdw blurRad="38100" dist="38100" dir="2700000" algn="tl">
                  <a:srgbClr val="000000">
                    <a:alpha val="43137"/>
                  </a:srgbClr>
                </a:outerShdw>
              </a:effectLst>
            </a:endParaRPr>
          </a:p>
          <a:p>
            <a:pPr marL="0" indent="0">
              <a:buNone/>
            </a:pPr>
            <a:endParaRPr lang="en-MY" b="1" i="1" dirty="0">
              <a:effectLst>
                <a:outerShdw blurRad="38100" dist="38100" dir="2700000" algn="tl">
                  <a:srgbClr val="000000">
                    <a:alpha val="43137"/>
                  </a:srgbClr>
                </a:outerShdw>
              </a:effectLst>
            </a:endParaRPr>
          </a:p>
          <a:p>
            <a:pPr marL="0" indent="0">
              <a:buNone/>
            </a:pPr>
            <a:endParaRPr lang="en-US" b="1" i="1" dirty="0" smtClean="0">
              <a:effectLst>
                <a:outerShdw blurRad="38100" dist="38100" dir="2700000" algn="tl">
                  <a:srgbClr val="000000">
                    <a:alpha val="43137"/>
                  </a:srgbClr>
                </a:outerShdw>
              </a:effectLst>
            </a:endParaRPr>
          </a:p>
          <a:p>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2</a:t>
            </a:fld>
            <a:endParaRPr lang="en-MY"/>
          </a:p>
        </p:txBody>
      </p:sp>
    </p:spTree>
    <p:extLst>
      <p:ext uri="{BB962C8B-B14F-4D97-AF65-F5344CB8AC3E}">
        <p14:creationId xmlns:p14="http://schemas.microsoft.com/office/powerpoint/2010/main" val="150200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vert="horz" lIns="0" tIns="45720" rIns="0" bIns="45720" rtlCol="0" anchor="ctr">
            <a:normAutofit/>
          </a:bodyPr>
          <a:lstStyle/>
          <a:p>
            <a:r>
              <a:rPr lang="en-MY" dirty="0"/>
              <a:t>Finding workers that fit the criteria has been no easy </a:t>
            </a:r>
            <a:r>
              <a:rPr lang="en-MY" dirty="0" smtClean="0"/>
              <a:t>task</a:t>
            </a:r>
            <a:endParaRPr lang="en-MY" dirty="0"/>
          </a:p>
        </p:txBody>
      </p:sp>
      <p:sp>
        <p:nvSpPr>
          <p:cNvPr id="7" name="Content Placeholder 6"/>
          <p:cNvSpPr>
            <a:spLocks noGrp="1"/>
          </p:cNvSpPr>
          <p:nvPr>
            <p:ph idx="1"/>
          </p:nvPr>
        </p:nvSpPr>
        <p:spPr/>
        <p:txBody>
          <a:bodyPr/>
          <a:lstStyle/>
          <a:p>
            <a:r>
              <a:rPr lang="en-MY" dirty="0" smtClean="0"/>
              <a:t>Our </a:t>
            </a:r>
            <a:r>
              <a:rPr lang="en-MY" dirty="0"/>
              <a:t>initial approach has been to fix appointment with factories known to hire Vietnamese workers. But that approach proved to be ineffective, and thus a lot of time was invested in establishing contacts with resource persons with ready access to the Vietnamese workers. </a:t>
            </a:r>
            <a:endParaRPr lang="en-MY" dirty="0" smtClean="0"/>
          </a:p>
          <a:p>
            <a:r>
              <a:rPr lang="en-MY" dirty="0" smtClean="0"/>
              <a:t>Help </a:t>
            </a:r>
            <a:r>
              <a:rPr lang="en-MY" dirty="0"/>
              <a:t>was sought from church groups, non-governmental organisations, and Vietnamese shop owners and workers who have been here for a longer period of time. </a:t>
            </a:r>
          </a:p>
        </p:txBody>
      </p:sp>
      <p:sp>
        <p:nvSpPr>
          <p:cNvPr id="4" name="Slide Number Placeholder 3"/>
          <p:cNvSpPr>
            <a:spLocks noGrp="1"/>
          </p:cNvSpPr>
          <p:nvPr>
            <p:ph type="sldNum" sz="quarter" idx="12"/>
          </p:nvPr>
        </p:nvSpPr>
        <p:spPr/>
        <p:txBody>
          <a:bodyPr/>
          <a:lstStyle/>
          <a:p>
            <a:fld id="{0FF54DE5-C571-48E8-A5BC-B369434E2F44}" type="slidenum">
              <a:rPr lang="en-MY" smtClean="0"/>
              <a:pPr/>
              <a:t>20</a:t>
            </a:fld>
            <a:endParaRPr lang="en-MY"/>
          </a:p>
        </p:txBody>
      </p:sp>
      <p:sp>
        <p:nvSpPr>
          <p:cNvPr id="5" name="Rectangle 4"/>
          <p:cNvSpPr/>
          <p:nvPr/>
        </p:nvSpPr>
        <p:spPr>
          <a:xfrm>
            <a:off x="801585" y="6610667"/>
            <a:ext cx="4572000" cy="230832"/>
          </a:xfrm>
          <a:prstGeom prst="rect">
            <a:avLst/>
          </a:prstGeom>
        </p:spPr>
        <p:txBody>
          <a:bodyPr>
            <a:spAutoFit/>
          </a:bodyPr>
          <a:lstStyle/>
          <a:p>
            <a:r>
              <a:rPr lang="en-US" sz="900" i="1" dirty="0">
                <a:latin typeface="Calibri" panose="020F0502020204030204" pitchFamily="34" charset="0"/>
              </a:rPr>
              <a:t>Source: Migration Cost Survey for Vietnamese Workers in Malaysia, 2015</a:t>
            </a:r>
            <a:endParaRPr lang="en-MY" sz="900" i="1" dirty="0">
              <a:latin typeface="Calibri" panose="020F0502020204030204" pitchFamily="34" charset="0"/>
            </a:endParaRPr>
          </a:p>
        </p:txBody>
      </p:sp>
    </p:spTree>
    <p:extLst>
      <p:ext uri="{BB962C8B-B14F-4D97-AF65-F5344CB8AC3E}">
        <p14:creationId xmlns:p14="http://schemas.microsoft.com/office/powerpoint/2010/main" val="417095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In view of the low success rate with the firms, we have approached community groups to assist us in building contacts with the </a:t>
            </a:r>
            <a:r>
              <a:rPr lang="en-MY" dirty="0" smtClean="0"/>
              <a:t>workers</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21</a:t>
            </a:fld>
            <a:endParaRPr lang="en-MY"/>
          </a:p>
        </p:txBody>
      </p:sp>
      <p:sp>
        <p:nvSpPr>
          <p:cNvPr id="5" name="Rectangle 4"/>
          <p:cNvSpPr/>
          <p:nvPr/>
        </p:nvSpPr>
        <p:spPr>
          <a:xfrm>
            <a:off x="1615032" y="1828800"/>
            <a:ext cx="2232561" cy="122315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dirty="0" smtClean="0">
                <a:effectLst>
                  <a:outerShdw blurRad="38100" dist="38100" dir="2700000" algn="tl">
                    <a:srgbClr val="000000">
                      <a:alpha val="43137"/>
                    </a:srgbClr>
                  </a:outerShdw>
                </a:effectLst>
              </a:rPr>
              <a:t>Local </a:t>
            </a:r>
            <a:r>
              <a:rPr lang="en-MY" dirty="0">
                <a:effectLst>
                  <a:outerShdw blurRad="38100" dist="38100" dir="2700000" algn="tl">
                    <a:srgbClr val="000000">
                      <a:alpha val="43137"/>
                    </a:srgbClr>
                  </a:outerShdw>
                </a:effectLst>
              </a:rPr>
              <a:t>churches with Vietnamese members</a:t>
            </a:r>
          </a:p>
        </p:txBody>
      </p:sp>
      <p:sp>
        <p:nvSpPr>
          <p:cNvPr id="6" name="Rectangle 5"/>
          <p:cNvSpPr/>
          <p:nvPr/>
        </p:nvSpPr>
        <p:spPr>
          <a:xfrm>
            <a:off x="4143487" y="1828800"/>
            <a:ext cx="2232561" cy="122315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dirty="0" smtClean="0">
                <a:effectLst>
                  <a:outerShdw blurRad="38100" dist="38100" dir="2700000" algn="tl">
                    <a:srgbClr val="000000">
                      <a:alpha val="43137"/>
                    </a:srgbClr>
                  </a:outerShdw>
                </a:effectLst>
              </a:rPr>
              <a:t>Trade </a:t>
            </a:r>
            <a:r>
              <a:rPr lang="en-MY" dirty="0">
                <a:effectLst>
                  <a:outerShdw blurRad="38100" dist="38100" dir="2700000" algn="tl">
                    <a:srgbClr val="000000">
                      <a:alpha val="43137"/>
                    </a:srgbClr>
                  </a:outerShdw>
                </a:effectLst>
              </a:rPr>
              <a:t>union representatives </a:t>
            </a:r>
          </a:p>
        </p:txBody>
      </p:sp>
      <p:sp>
        <p:nvSpPr>
          <p:cNvPr id="7" name="Rectangle 6"/>
          <p:cNvSpPr/>
          <p:nvPr/>
        </p:nvSpPr>
        <p:spPr>
          <a:xfrm>
            <a:off x="6671941" y="1828800"/>
            <a:ext cx="2232561" cy="122315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dirty="0" smtClean="0">
                <a:effectLst>
                  <a:outerShdw blurRad="38100" dist="38100" dir="2700000" algn="tl">
                    <a:srgbClr val="000000">
                      <a:alpha val="43137"/>
                    </a:srgbClr>
                  </a:outerShdw>
                </a:effectLst>
              </a:rPr>
              <a:t>Social </a:t>
            </a:r>
            <a:r>
              <a:rPr lang="en-MY" dirty="0">
                <a:effectLst>
                  <a:outerShdw blurRad="38100" dist="38100" dir="2700000" algn="tl">
                    <a:srgbClr val="000000">
                      <a:alpha val="43137"/>
                    </a:srgbClr>
                  </a:outerShdw>
                </a:effectLst>
              </a:rPr>
              <a:t>workers with previous dealings with Vietnamese workers</a:t>
            </a:r>
          </a:p>
        </p:txBody>
      </p:sp>
      <p:sp>
        <p:nvSpPr>
          <p:cNvPr id="10" name="Pentagon 9"/>
          <p:cNvSpPr/>
          <p:nvPr/>
        </p:nvSpPr>
        <p:spPr>
          <a:xfrm>
            <a:off x="59376" y="2045523"/>
            <a:ext cx="1508156" cy="789709"/>
          </a:xfrm>
          <a:prstGeom prst="homePlat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MY" dirty="0"/>
              <a:t>This </a:t>
            </a:r>
            <a:endParaRPr lang="en-MY" dirty="0" smtClean="0"/>
          </a:p>
          <a:p>
            <a:pPr algn="ctr"/>
            <a:r>
              <a:rPr lang="en-MY" dirty="0" smtClean="0"/>
              <a:t>includes </a:t>
            </a:r>
            <a:r>
              <a:rPr lang="en-MY" dirty="0"/>
              <a:t>:</a:t>
            </a:r>
          </a:p>
        </p:txBody>
      </p:sp>
      <p:sp>
        <p:nvSpPr>
          <p:cNvPr id="11" name="Rectangle 10"/>
          <p:cNvSpPr/>
          <p:nvPr/>
        </p:nvSpPr>
        <p:spPr>
          <a:xfrm>
            <a:off x="390883" y="3607659"/>
            <a:ext cx="8099973" cy="1631216"/>
          </a:xfrm>
          <a:prstGeom prst="rect">
            <a:avLst/>
          </a:prstGeom>
        </p:spPr>
        <p:txBody>
          <a:bodyPr wrap="square">
            <a:spAutoFit/>
          </a:bodyPr>
          <a:lstStyle/>
          <a:p>
            <a:pPr marL="285750" indent="-285750">
              <a:spcAft>
                <a:spcPts val="600"/>
              </a:spcAft>
              <a:buFont typeface="Wingdings" panose="05000000000000000000" pitchFamily="2" charset="2"/>
              <a:buChar char="§"/>
            </a:pPr>
            <a:r>
              <a:rPr lang="en-MY" dirty="0">
                <a:effectLst>
                  <a:outerShdw blurRad="38100" dist="38100" dir="2700000" algn="tl">
                    <a:srgbClr val="000000">
                      <a:alpha val="43137"/>
                    </a:srgbClr>
                  </a:outerShdw>
                </a:effectLst>
              </a:rPr>
              <a:t>In addition, we have also relied on personal contacts and word of mouth to identify housing areas with high concentration of Vietnamese workers. </a:t>
            </a:r>
            <a:endParaRPr lang="en-MY" dirty="0" smtClean="0">
              <a:effectLst>
                <a:outerShdw blurRad="38100" dist="38100" dir="2700000" algn="tl">
                  <a:srgbClr val="000000">
                    <a:alpha val="43137"/>
                  </a:srgbClr>
                </a:outerShdw>
              </a:effectLst>
            </a:endParaRPr>
          </a:p>
          <a:p>
            <a:pPr marL="285750" indent="-285750">
              <a:spcAft>
                <a:spcPts val="600"/>
              </a:spcAft>
              <a:buFont typeface="Wingdings" panose="05000000000000000000" pitchFamily="2" charset="2"/>
              <a:buChar char="§"/>
            </a:pPr>
            <a:r>
              <a:rPr lang="en-MY" dirty="0" smtClean="0">
                <a:effectLst>
                  <a:outerShdw blurRad="38100" dist="38100" dir="2700000" algn="tl">
                    <a:srgbClr val="000000">
                      <a:alpha val="43137"/>
                    </a:srgbClr>
                  </a:outerShdw>
                </a:effectLst>
              </a:rPr>
              <a:t>The </a:t>
            </a:r>
            <a:r>
              <a:rPr lang="en-MY" dirty="0">
                <a:effectLst>
                  <a:outerShdw blurRad="38100" dist="38100" dir="2700000" algn="tl">
                    <a:srgbClr val="000000">
                      <a:alpha val="43137"/>
                    </a:srgbClr>
                  </a:outerShdw>
                </a:effectLst>
              </a:rPr>
              <a:t>supervisors will then visit the area to establish contacts with workers and seek their help in reaching out to their friends and colleagues. </a:t>
            </a:r>
            <a:endParaRPr lang="en-MY" dirty="0" smtClean="0">
              <a:effectLst>
                <a:outerShdw blurRad="38100" dist="38100" dir="2700000" algn="tl">
                  <a:srgbClr val="000000">
                    <a:alpha val="43137"/>
                  </a:srgbClr>
                </a:outerShdw>
              </a:effectLst>
            </a:endParaRPr>
          </a:p>
          <a:p>
            <a:pPr marL="285750" indent="-285750">
              <a:spcAft>
                <a:spcPts val="600"/>
              </a:spcAft>
              <a:buFont typeface="Wingdings" panose="05000000000000000000" pitchFamily="2" charset="2"/>
              <a:buChar char="§"/>
            </a:pPr>
            <a:r>
              <a:rPr lang="en-MY" dirty="0" smtClean="0">
                <a:effectLst>
                  <a:outerShdw blurRad="38100" dist="38100" dir="2700000" algn="tl">
                    <a:srgbClr val="000000">
                      <a:alpha val="43137"/>
                    </a:srgbClr>
                  </a:outerShdw>
                </a:effectLst>
              </a:rPr>
              <a:t>The </a:t>
            </a:r>
            <a:r>
              <a:rPr lang="en-MY" dirty="0">
                <a:effectLst>
                  <a:outerShdw blurRad="38100" dist="38100" dir="2700000" algn="tl">
                    <a:srgbClr val="000000">
                      <a:alpha val="43137"/>
                    </a:srgbClr>
                  </a:outerShdw>
                </a:effectLst>
              </a:rPr>
              <a:t>ideal location and time for interview will also be identified. </a:t>
            </a:r>
          </a:p>
        </p:txBody>
      </p:sp>
    </p:spTree>
    <p:extLst>
      <p:ext uri="{BB962C8B-B14F-4D97-AF65-F5344CB8AC3E}">
        <p14:creationId xmlns:p14="http://schemas.microsoft.com/office/powerpoint/2010/main" val="78822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Below are the various methods we have attempted:</a:t>
            </a:r>
          </a:p>
        </p:txBody>
      </p:sp>
      <p:sp>
        <p:nvSpPr>
          <p:cNvPr id="4" name="Slide Number Placeholder 3"/>
          <p:cNvSpPr>
            <a:spLocks noGrp="1"/>
          </p:cNvSpPr>
          <p:nvPr>
            <p:ph type="sldNum" sz="quarter" idx="12"/>
          </p:nvPr>
        </p:nvSpPr>
        <p:spPr/>
        <p:txBody>
          <a:bodyPr/>
          <a:lstStyle/>
          <a:p>
            <a:fld id="{0FF54DE5-C571-48E8-A5BC-B369434E2F44}" type="slidenum">
              <a:rPr lang="en-MY" smtClean="0"/>
              <a:pPr/>
              <a:t>22</a:t>
            </a:fld>
            <a:endParaRPr lang="en-MY"/>
          </a:p>
        </p:txBody>
      </p:sp>
      <p:sp>
        <p:nvSpPr>
          <p:cNvPr id="5" name="Rectangle 4"/>
          <p:cNvSpPr/>
          <p:nvPr/>
        </p:nvSpPr>
        <p:spPr>
          <a:xfrm>
            <a:off x="-1" y="1402417"/>
            <a:ext cx="8134598" cy="108246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p:cNvSpPr txBox="1"/>
          <p:nvPr/>
        </p:nvSpPr>
        <p:spPr>
          <a:xfrm flipH="1">
            <a:off x="100829" y="1402417"/>
            <a:ext cx="889987" cy="1015663"/>
          </a:xfrm>
          <a:prstGeom prst="rect">
            <a:avLst/>
          </a:prstGeom>
          <a:noFill/>
        </p:spPr>
        <p:txBody>
          <a:bodyPr wrap="none" rtlCol="0">
            <a:spAutoFit/>
          </a:bodyPr>
          <a:lstStyle/>
          <a:p>
            <a:r>
              <a:rPr lang="en-US" sz="6000" dirty="0" smtClean="0">
                <a:solidFill>
                  <a:schemeClr val="accent6">
                    <a:lumMod val="75000"/>
                  </a:schemeClr>
                </a:solidFill>
                <a:latin typeface="Impact" pitchFamily="34" charset="0"/>
              </a:rPr>
              <a:t>01</a:t>
            </a:r>
            <a:endParaRPr lang="en-US" sz="6000" dirty="0">
              <a:solidFill>
                <a:schemeClr val="accent6">
                  <a:lumMod val="75000"/>
                </a:schemeClr>
              </a:solidFill>
              <a:latin typeface="Impact" pitchFamily="34" charset="0"/>
            </a:endParaRPr>
          </a:p>
        </p:txBody>
      </p:sp>
      <p:sp>
        <p:nvSpPr>
          <p:cNvPr id="7" name="Rectangle 6"/>
          <p:cNvSpPr/>
          <p:nvPr/>
        </p:nvSpPr>
        <p:spPr>
          <a:xfrm>
            <a:off x="1097112" y="1528151"/>
            <a:ext cx="6669349" cy="830997"/>
          </a:xfrm>
          <a:prstGeom prst="rect">
            <a:avLst/>
          </a:prstGeom>
        </p:spPr>
        <p:txBody>
          <a:bodyPr wrap="square">
            <a:spAutoFit/>
          </a:bodyPr>
          <a:lstStyle/>
          <a:p>
            <a:r>
              <a:rPr lang="en-MY" sz="1600" b="1" dirty="0" smtClean="0">
                <a:effectLst>
                  <a:outerShdw blurRad="38100" dist="38100" dir="2700000" algn="tl">
                    <a:srgbClr val="000000">
                      <a:alpha val="43137"/>
                    </a:srgbClr>
                  </a:outerShdw>
                </a:effectLst>
                <a:latin typeface="Calibri" panose="020F0502020204030204" pitchFamily="34" charset="0"/>
              </a:rPr>
              <a:t>Setting </a:t>
            </a:r>
            <a:r>
              <a:rPr lang="en-MY" sz="1600" b="1" dirty="0">
                <a:effectLst>
                  <a:outerShdw blurRad="38100" dist="38100" dir="2700000" algn="tl">
                    <a:srgbClr val="000000">
                      <a:alpha val="43137"/>
                    </a:srgbClr>
                  </a:outerShdw>
                </a:effectLst>
                <a:latin typeface="Calibri" panose="020F0502020204030204" pitchFamily="34" charset="0"/>
              </a:rPr>
              <a:t>up an appointment with the social worker/person-in-charge of the church or community groups </a:t>
            </a:r>
            <a:r>
              <a:rPr lang="en-MY" sz="1600" dirty="0">
                <a:effectLst>
                  <a:outerShdw blurRad="38100" dist="38100" dir="2700000" algn="tl">
                    <a:srgbClr val="000000">
                      <a:alpha val="43137"/>
                    </a:srgbClr>
                  </a:outerShdw>
                </a:effectLst>
                <a:latin typeface="Calibri" panose="020F0502020204030204" pitchFamily="34" charset="0"/>
              </a:rPr>
              <a:t>to visit the workers at agreed time and location, usually after the church service on Sunday</a:t>
            </a:r>
            <a:endParaRPr lang="en-IN" sz="1600" dirty="0">
              <a:effectLst>
                <a:outerShdw blurRad="38100" dist="38100" dir="2700000" algn="tl">
                  <a:srgbClr val="000000">
                    <a:alpha val="43137"/>
                  </a:srgbClr>
                </a:outerShdw>
              </a:effectLst>
              <a:latin typeface="Calibri" panose="020F0502020204030204" pitchFamily="34" charset="0"/>
            </a:endParaRPr>
          </a:p>
        </p:txBody>
      </p:sp>
      <p:sp>
        <p:nvSpPr>
          <p:cNvPr id="8" name="Rectangle 7"/>
          <p:cNvSpPr/>
          <p:nvPr/>
        </p:nvSpPr>
        <p:spPr>
          <a:xfrm>
            <a:off x="773832" y="2461697"/>
            <a:ext cx="7847653" cy="10824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9" name="TextBox 8"/>
          <p:cNvSpPr txBox="1"/>
          <p:nvPr/>
        </p:nvSpPr>
        <p:spPr>
          <a:xfrm flipH="1">
            <a:off x="813730" y="2495099"/>
            <a:ext cx="1296631" cy="1015663"/>
          </a:xfrm>
          <a:prstGeom prst="rect">
            <a:avLst/>
          </a:prstGeom>
          <a:noFill/>
        </p:spPr>
        <p:txBody>
          <a:bodyPr wrap="square" rtlCol="0">
            <a:spAutoFit/>
          </a:bodyPr>
          <a:lstStyle/>
          <a:p>
            <a:r>
              <a:rPr lang="en-US" sz="6000" b="1" dirty="0" smtClean="0">
                <a:solidFill>
                  <a:schemeClr val="tx2">
                    <a:lumMod val="60000"/>
                    <a:lumOff val="40000"/>
                  </a:schemeClr>
                </a:solidFill>
                <a:latin typeface="Impact" pitchFamily="34" charset="0"/>
              </a:rPr>
              <a:t>02</a:t>
            </a:r>
            <a:endParaRPr lang="en-US" sz="6000" b="1" dirty="0">
              <a:solidFill>
                <a:schemeClr val="tx2">
                  <a:lumMod val="60000"/>
                  <a:lumOff val="40000"/>
                </a:schemeClr>
              </a:solidFill>
              <a:latin typeface="Impact" pitchFamily="34" charset="0"/>
            </a:endParaRPr>
          </a:p>
        </p:txBody>
      </p:sp>
      <p:sp>
        <p:nvSpPr>
          <p:cNvPr id="10" name="Rectangle 9"/>
          <p:cNvSpPr/>
          <p:nvPr/>
        </p:nvSpPr>
        <p:spPr>
          <a:xfrm>
            <a:off x="1813213" y="2637816"/>
            <a:ext cx="6547015" cy="830997"/>
          </a:xfrm>
          <a:prstGeom prst="rect">
            <a:avLst/>
          </a:prstGeom>
        </p:spPr>
        <p:txBody>
          <a:bodyPr wrap="square">
            <a:spAutoFit/>
          </a:bodyPr>
          <a:lstStyle/>
          <a:p>
            <a:r>
              <a:rPr lang="en-GB" sz="1600" b="1" dirty="0">
                <a:effectLst>
                  <a:outerShdw blurRad="38100" dist="38100" dir="2700000" algn="tl">
                    <a:srgbClr val="000000">
                      <a:alpha val="43137"/>
                    </a:srgbClr>
                  </a:outerShdw>
                </a:effectLst>
                <a:latin typeface="Calibri" panose="020F0502020204030204" pitchFamily="34" charset="0"/>
              </a:rPr>
              <a:t>Visiting the homes privately following the lead of the identified contact persons</a:t>
            </a:r>
            <a:r>
              <a:rPr lang="en-GB" sz="1600" dirty="0">
                <a:effectLst>
                  <a:outerShdw blurRad="38100" dist="38100" dir="2700000" algn="tl">
                    <a:srgbClr val="000000">
                      <a:alpha val="43137"/>
                    </a:srgbClr>
                  </a:outerShdw>
                </a:effectLst>
                <a:latin typeface="Calibri" panose="020F0502020204030204" pitchFamily="34" charset="0"/>
              </a:rPr>
              <a:t>, including the social worker, trade union representative, or workers who agreed to help. </a:t>
            </a:r>
            <a:endParaRPr lang="en-IN" sz="1600" dirty="0">
              <a:effectLst>
                <a:outerShdw blurRad="38100" dist="38100" dir="2700000" algn="tl">
                  <a:srgbClr val="000000">
                    <a:alpha val="43137"/>
                  </a:srgbClr>
                </a:outerShdw>
              </a:effectLst>
              <a:latin typeface="Calibri" panose="020F0502020204030204" pitchFamily="34" charset="0"/>
            </a:endParaRPr>
          </a:p>
        </p:txBody>
      </p:sp>
      <p:sp>
        <p:nvSpPr>
          <p:cNvPr id="11" name="Rectangle 10"/>
          <p:cNvSpPr/>
          <p:nvPr/>
        </p:nvSpPr>
        <p:spPr>
          <a:xfrm>
            <a:off x="1816720" y="3510762"/>
            <a:ext cx="7077897" cy="1386169"/>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a:p>
        </p:txBody>
      </p:sp>
      <p:sp>
        <p:nvSpPr>
          <p:cNvPr id="12" name="TextBox 11"/>
          <p:cNvSpPr txBox="1"/>
          <p:nvPr/>
        </p:nvSpPr>
        <p:spPr>
          <a:xfrm flipH="1">
            <a:off x="1813213" y="3546757"/>
            <a:ext cx="1111806" cy="1015663"/>
          </a:xfrm>
          <a:prstGeom prst="rect">
            <a:avLst/>
          </a:prstGeom>
          <a:noFill/>
        </p:spPr>
        <p:txBody>
          <a:bodyPr wrap="square" rtlCol="0">
            <a:spAutoFit/>
          </a:bodyPr>
          <a:lstStyle/>
          <a:p>
            <a:r>
              <a:rPr lang="en-US" sz="6000" dirty="0" smtClean="0">
                <a:solidFill>
                  <a:schemeClr val="accent3">
                    <a:lumMod val="75000"/>
                  </a:schemeClr>
                </a:solidFill>
                <a:latin typeface="Impact" pitchFamily="34" charset="0"/>
              </a:rPr>
              <a:t>03</a:t>
            </a:r>
            <a:endParaRPr lang="en-US" sz="6000" dirty="0">
              <a:solidFill>
                <a:schemeClr val="accent3">
                  <a:lumMod val="75000"/>
                </a:schemeClr>
              </a:solidFill>
              <a:latin typeface="Impact" pitchFamily="34" charset="0"/>
            </a:endParaRPr>
          </a:p>
        </p:txBody>
      </p:sp>
      <p:sp>
        <p:nvSpPr>
          <p:cNvPr id="13" name="Rectangle 12"/>
          <p:cNvSpPr/>
          <p:nvPr/>
        </p:nvSpPr>
        <p:spPr>
          <a:xfrm>
            <a:off x="2837847" y="3573492"/>
            <a:ext cx="5938017" cy="1323439"/>
          </a:xfrm>
          <a:prstGeom prst="rect">
            <a:avLst/>
          </a:prstGeom>
        </p:spPr>
        <p:txBody>
          <a:bodyPr wrap="square">
            <a:spAutoFit/>
          </a:bodyPr>
          <a:lstStyle/>
          <a:p>
            <a:r>
              <a:rPr lang="en-MY" sz="1600" b="1" dirty="0" smtClean="0">
                <a:effectLst>
                  <a:outerShdw blurRad="38100" dist="38100" dir="2700000" algn="tl">
                    <a:srgbClr val="000000">
                      <a:alpha val="43137"/>
                    </a:srgbClr>
                  </a:outerShdw>
                </a:effectLst>
                <a:latin typeface="Calibri" panose="020F0502020204030204" pitchFamily="34" charset="0"/>
              </a:rPr>
              <a:t>Identifying </a:t>
            </a:r>
            <a:r>
              <a:rPr lang="en-MY" sz="1600" b="1" dirty="0">
                <a:effectLst>
                  <a:outerShdw blurRad="38100" dist="38100" dir="2700000" algn="tl">
                    <a:srgbClr val="000000">
                      <a:alpha val="43137"/>
                    </a:srgbClr>
                  </a:outerShdw>
                </a:effectLst>
                <a:latin typeface="Calibri" panose="020F0502020204030204" pitchFamily="34" charset="0"/>
              </a:rPr>
              <a:t>housing areas with high concentration through personal contacts or word of mouth and go in there to establish contacts with the residents there</a:t>
            </a:r>
            <a:r>
              <a:rPr lang="en-MY" sz="1600" dirty="0">
                <a:effectLst>
                  <a:outerShdw blurRad="38100" dist="38100" dir="2700000" algn="tl">
                    <a:srgbClr val="000000">
                      <a:alpha val="43137"/>
                    </a:srgbClr>
                  </a:outerShdw>
                </a:effectLst>
                <a:latin typeface="Calibri" panose="020F0502020204030204" pitchFamily="34" charset="0"/>
              </a:rPr>
              <a:t>, usually a worker or a shop owner with close relationship with the Vietnamese in the </a:t>
            </a:r>
            <a:r>
              <a:rPr lang="en-MY" sz="1600" dirty="0" err="1">
                <a:effectLst>
                  <a:outerShdw blurRad="38100" dist="38100" dir="2700000" algn="tl">
                    <a:srgbClr val="000000">
                      <a:alpha val="43137"/>
                    </a:srgbClr>
                  </a:outerShdw>
                </a:effectLst>
                <a:latin typeface="Calibri" panose="020F0502020204030204" pitchFamily="34" charset="0"/>
              </a:rPr>
              <a:t>neighborhood</a:t>
            </a:r>
            <a:r>
              <a:rPr lang="en-MY" sz="1600" dirty="0">
                <a:effectLst>
                  <a:outerShdw blurRad="38100" dist="38100" dir="2700000" algn="tl">
                    <a:srgbClr val="000000">
                      <a:alpha val="43137"/>
                    </a:srgbClr>
                  </a:outerShdw>
                </a:effectLst>
                <a:latin typeface="Calibri" panose="020F0502020204030204" pitchFamily="34" charset="0"/>
              </a:rPr>
              <a:t> and convincing them to help. </a:t>
            </a:r>
            <a:endParaRPr lang="en-IN" sz="1600" dirty="0">
              <a:effectLst>
                <a:outerShdw blurRad="38100" dist="38100" dir="2700000" algn="tl">
                  <a:srgbClr val="000000">
                    <a:alpha val="43137"/>
                  </a:srgbClr>
                </a:outerShdw>
              </a:effectLst>
              <a:latin typeface="Calibri" panose="020F0502020204030204" pitchFamily="34" charset="0"/>
            </a:endParaRPr>
          </a:p>
        </p:txBody>
      </p:sp>
      <p:sp>
        <p:nvSpPr>
          <p:cNvPr id="14" name="Rectangle 13"/>
          <p:cNvSpPr/>
          <p:nvPr/>
        </p:nvSpPr>
        <p:spPr>
          <a:xfrm>
            <a:off x="2333492" y="4920681"/>
            <a:ext cx="6774884" cy="1082466"/>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b="1"/>
          </a:p>
        </p:txBody>
      </p:sp>
      <p:sp>
        <p:nvSpPr>
          <p:cNvPr id="15" name="TextBox 14"/>
          <p:cNvSpPr txBox="1"/>
          <p:nvPr/>
        </p:nvSpPr>
        <p:spPr>
          <a:xfrm flipH="1">
            <a:off x="2373389" y="4954083"/>
            <a:ext cx="1296631" cy="1015663"/>
          </a:xfrm>
          <a:prstGeom prst="rect">
            <a:avLst/>
          </a:prstGeom>
          <a:noFill/>
        </p:spPr>
        <p:txBody>
          <a:bodyPr wrap="square" rtlCol="0">
            <a:spAutoFit/>
          </a:bodyPr>
          <a:lstStyle/>
          <a:p>
            <a:r>
              <a:rPr lang="en-US" sz="6000" b="1" dirty="0" smtClean="0">
                <a:solidFill>
                  <a:schemeClr val="accent1">
                    <a:lumMod val="75000"/>
                  </a:schemeClr>
                </a:solidFill>
                <a:latin typeface="Impact" pitchFamily="34" charset="0"/>
              </a:rPr>
              <a:t>04</a:t>
            </a:r>
            <a:endParaRPr lang="en-US" sz="6000" b="1" dirty="0">
              <a:solidFill>
                <a:schemeClr val="accent1">
                  <a:lumMod val="75000"/>
                </a:schemeClr>
              </a:solidFill>
              <a:latin typeface="Impact" pitchFamily="34" charset="0"/>
            </a:endParaRPr>
          </a:p>
        </p:txBody>
      </p:sp>
      <p:sp>
        <p:nvSpPr>
          <p:cNvPr id="16" name="Rectangle 15"/>
          <p:cNvSpPr/>
          <p:nvPr/>
        </p:nvSpPr>
        <p:spPr>
          <a:xfrm>
            <a:off x="3372873" y="4930550"/>
            <a:ext cx="5652376" cy="1077218"/>
          </a:xfrm>
          <a:prstGeom prst="rect">
            <a:avLst/>
          </a:prstGeom>
        </p:spPr>
        <p:txBody>
          <a:bodyPr wrap="square">
            <a:spAutoFit/>
          </a:bodyPr>
          <a:lstStyle/>
          <a:p>
            <a:r>
              <a:rPr lang="en-MY" sz="1600" b="1" dirty="0" smtClean="0">
                <a:effectLst>
                  <a:outerShdw blurRad="38100" dist="38100" dir="2700000" algn="tl">
                    <a:srgbClr val="000000">
                      <a:alpha val="43137"/>
                    </a:srgbClr>
                  </a:outerShdw>
                </a:effectLst>
                <a:latin typeface="Calibri" panose="020F0502020204030204" pitchFamily="34" charset="0"/>
              </a:rPr>
              <a:t>Identifying </a:t>
            </a:r>
            <a:r>
              <a:rPr lang="en-MY" sz="1600" b="1" dirty="0">
                <a:effectLst>
                  <a:outerShdw blurRad="38100" dist="38100" dir="2700000" algn="tl">
                    <a:srgbClr val="000000">
                      <a:alpha val="43137"/>
                    </a:srgbClr>
                  </a:outerShdw>
                </a:effectLst>
                <a:latin typeface="Calibri" panose="020F0502020204030204" pitchFamily="34" charset="0"/>
              </a:rPr>
              <a:t>the gathering point of the Vietnamese workers within the housing area</a:t>
            </a:r>
            <a:r>
              <a:rPr lang="en-MY" sz="1600" dirty="0">
                <a:effectLst>
                  <a:outerShdw blurRad="38100" dist="38100" dir="2700000" algn="tl">
                    <a:srgbClr val="000000">
                      <a:alpha val="43137"/>
                    </a:srgbClr>
                  </a:outerShdw>
                </a:effectLst>
                <a:latin typeface="Calibri" panose="020F0502020204030204" pitchFamily="34" charset="0"/>
              </a:rPr>
              <a:t>, such as the waiting area for the bus, local Vietnamese restaurant, and the ideal time when the crowd gathers.</a:t>
            </a:r>
            <a:endParaRPr lang="en-IN" sz="1600" dirty="0">
              <a:effectLst>
                <a:outerShdw blurRad="38100" dist="38100" dir="2700000" algn="tl">
                  <a:srgbClr val="000000">
                    <a:alpha val="43137"/>
                  </a:srgbClr>
                </a:outerShdw>
              </a:effectLst>
              <a:latin typeface="Calibri" panose="020F0502020204030204" pitchFamily="34" charset="0"/>
            </a:endParaRPr>
          </a:p>
        </p:txBody>
      </p:sp>
      <p:sp>
        <p:nvSpPr>
          <p:cNvPr id="17" name="Rectangle 16"/>
          <p:cNvSpPr/>
          <p:nvPr/>
        </p:nvSpPr>
        <p:spPr>
          <a:xfrm>
            <a:off x="860184" y="6202800"/>
            <a:ext cx="8034433" cy="523220"/>
          </a:xfrm>
          <a:prstGeom prst="rect">
            <a:avLst/>
          </a:prstGeom>
        </p:spPr>
        <p:txBody>
          <a:bodyPr wrap="square">
            <a:spAutoFit/>
          </a:bodyPr>
          <a:lstStyle/>
          <a:p>
            <a:r>
              <a:rPr lang="en-MY" sz="1400" dirty="0"/>
              <a:t>In general, we find that having a contact person that is well trusted by the workers is of great importance in order to be able to conduct the interview in the first place. </a:t>
            </a:r>
          </a:p>
        </p:txBody>
      </p:sp>
    </p:spTree>
    <p:extLst>
      <p:ext uri="{BB962C8B-B14F-4D97-AF65-F5344CB8AC3E}">
        <p14:creationId xmlns:p14="http://schemas.microsoft.com/office/powerpoint/2010/main" val="4215987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The execution of the interviews can also spell different challenges depending on where it is </a:t>
            </a:r>
            <a:r>
              <a:rPr lang="en-MY" dirty="0" smtClean="0"/>
              <a:t>conducted</a:t>
            </a:r>
            <a:endParaRPr lang="en-MY" dirty="0"/>
          </a:p>
        </p:txBody>
      </p:sp>
      <p:sp>
        <p:nvSpPr>
          <p:cNvPr id="3" name="Content Placeholder 2"/>
          <p:cNvSpPr>
            <a:spLocks noGrp="1"/>
          </p:cNvSpPr>
          <p:nvPr>
            <p:ph idx="1"/>
          </p:nvPr>
        </p:nvSpPr>
        <p:spPr/>
        <p:txBody>
          <a:bodyPr/>
          <a:lstStyle/>
          <a:p>
            <a:r>
              <a:rPr lang="en-GB" dirty="0">
                <a:effectLst>
                  <a:outerShdw blurRad="38100" dist="38100" dir="2700000" algn="tl">
                    <a:srgbClr val="000000">
                      <a:alpha val="43137"/>
                    </a:srgbClr>
                  </a:outerShdw>
                </a:effectLst>
              </a:rPr>
              <a:t>Interviews done in public places such as restaurants and bus stations are usually operated under a more fluid environment, where the movement of the workers are rapid. </a:t>
            </a:r>
            <a:r>
              <a:rPr lang="en-GB" b="1" dirty="0">
                <a:effectLst>
                  <a:outerShdw blurRad="38100" dist="38100" dir="2700000" algn="tl">
                    <a:srgbClr val="000000">
                      <a:alpha val="43137"/>
                    </a:srgbClr>
                  </a:outerShdw>
                </a:effectLst>
              </a:rPr>
              <a:t>Interviewers must be able to capture the interest and attention of the potential respondents within a short timeframe and execute the interviews swiftly but accurately</a:t>
            </a:r>
            <a:r>
              <a:rPr lang="en-GB" dirty="0">
                <a:effectLst>
                  <a:outerShdw blurRad="38100" dist="38100" dir="2700000" algn="tl">
                    <a:srgbClr val="000000">
                      <a:alpha val="43137"/>
                    </a:srgbClr>
                  </a:outerShdw>
                </a:effectLst>
              </a:rPr>
              <a:t>. </a:t>
            </a:r>
            <a:endParaRPr lang="en-GB"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Interviews </a:t>
            </a:r>
            <a:r>
              <a:rPr lang="en-GB" b="1" dirty="0">
                <a:effectLst>
                  <a:outerShdw blurRad="38100" dist="38100" dir="2700000" algn="tl">
                    <a:srgbClr val="000000">
                      <a:alpha val="43137"/>
                    </a:srgbClr>
                  </a:outerShdw>
                </a:effectLst>
              </a:rPr>
              <a:t>conducted in the living quarters and the factories are more controlled</a:t>
            </a:r>
            <a:r>
              <a:rPr lang="en-GB" dirty="0">
                <a:effectLst>
                  <a:outerShdw blurRad="38100" dist="38100" dir="2700000" algn="tl">
                    <a:srgbClr val="000000">
                      <a:alpha val="43137"/>
                    </a:srgbClr>
                  </a:outerShdw>
                </a:effectLst>
              </a:rPr>
              <a:t>. Workers feel more at ease as it is a private and familiar environment. </a:t>
            </a:r>
            <a:endParaRPr lang="en-GB" dirty="0" smtClean="0">
              <a:effectLst>
                <a:outerShdw blurRad="38100" dist="38100" dir="2700000" algn="tl">
                  <a:srgbClr val="000000">
                    <a:alpha val="43137"/>
                  </a:srgbClr>
                </a:outerShdw>
              </a:effectLst>
            </a:endParaRPr>
          </a:p>
          <a:p>
            <a:r>
              <a:rPr lang="en-GB" dirty="0" smtClean="0">
                <a:effectLst>
                  <a:outerShdw blurRad="38100" dist="38100" dir="2700000" algn="tl">
                    <a:srgbClr val="000000">
                      <a:alpha val="43137"/>
                    </a:srgbClr>
                  </a:outerShdw>
                </a:effectLst>
              </a:rPr>
              <a:t>However</a:t>
            </a:r>
            <a:r>
              <a:rPr lang="en-GB" dirty="0">
                <a:effectLst>
                  <a:outerShdw blurRad="38100" dist="38100" dir="2700000" algn="tl">
                    <a:srgbClr val="000000">
                      <a:alpha val="43137"/>
                    </a:srgbClr>
                  </a:outerShdw>
                </a:effectLst>
              </a:rPr>
              <a:t>, </a:t>
            </a:r>
            <a:r>
              <a:rPr lang="en-GB" b="1" dirty="0">
                <a:effectLst>
                  <a:outerShdw blurRad="38100" dist="38100" dir="2700000" algn="tl">
                    <a:srgbClr val="000000">
                      <a:alpha val="43137"/>
                    </a:srgbClr>
                  </a:outerShdw>
                </a:effectLst>
              </a:rPr>
              <a:t>speed is still an important factor</a:t>
            </a:r>
            <a:r>
              <a:rPr lang="en-GB" dirty="0">
                <a:effectLst>
                  <a:outerShdw blurRad="38100" dist="38100" dir="2700000" algn="tl">
                    <a:srgbClr val="000000">
                      <a:alpha val="43137"/>
                    </a:srgbClr>
                  </a:outerShdw>
                </a:effectLst>
              </a:rPr>
              <a:t>, as the workers often have very little leisure time outside of working hours. As for the interviews in the factories, the management also required the interviews to be done quickly as they do not wish to dispense the workers from the production line for too long. </a:t>
            </a:r>
            <a:endParaRPr lang="en-MY"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0FF54DE5-C571-48E8-A5BC-B369434E2F44}" type="slidenum">
              <a:rPr lang="en-MY" smtClean="0"/>
              <a:pPr/>
              <a:t>23</a:t>
            </a:fld>
            <a:endParaRPr lang="en-MY"/>
          </a:p>
        </p:txBody>
      </p:sp>
    </p:spTree>
    <p:extLst>
      <p:ext uri="{BB962C8B-B14F-4D97-AF65-F5344CB8AC3E}">
        <p14:creationId xmlns:p14="http://schemas.microsoft.com/office/powerpoint/2010/main" val="144130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Apart from location and speed, timing is also </a:t>
            </a:r>
            <a:r>
              <a:rPr lang="en-MY" dirty="0" smtClean="0"/>
              <a:t>key </a:t>
            </a:r>
            <a:endParaRPr lang="en-MY" dirty="0"/>
          </a:p>
        </p:txBody>
      </p:sp>
      <p:sp>
        <p:nvSpPr>
          <p:cNvPr id="3" name="Content Placeholder 2"/>
          <p:cNvSpPr>
            <a:spLocks noGrp="1"/>
          </p:cNvSpPr>
          <p:nvPr>
            <p:ph idx="1"/>
          </p:nvPr>
        </p:nvSpPr>
        <p:spPr/>
        <p:txBody>
          <a:bodyPr>
            <a:normAutofit/>
          </a:bodyPr>
          <a:lstStyle/>
          <a:p>
            <a:r>
              <a:rPr lang="en-MY" b="1" dirty="0" smtClean="0"/>
              <a:t>The </a:t>
            </a:r>
            <a:r>
              <a:rPr lang="en-MY" b="1" dirty="0"/>
              <a:t>team needs to time the visiting hours to coincide with the time when the workers are free</a:t>
            </a:r>
            <a:r>
              <a:rPr lang="en-MY" dirty="0"/>
              <a:t>, either on Sunday where most workers have a day off, or on working days when the workers are available after 8pm upon finishing day shift, or around 3-4pm when the workers are preparing to go to work on night shift. </a:t>
            </a:r>
            <a:endParaRPr lang="en-MY" dirty="0" smtClean="0"/>
          </a:p>
          <a:p>
            <a:r>
              <a:rPr lang="en-MY" dirty="0" smtClean="0"/>
              <a:t>The </a:t>
            </a:r>
            <a:r>
              <a:rPr lang="en-MY" dirty="0"/>
              <a:t>team has also attempted to visit the housing area at 6am, before the day shift worker go to work, and wait until 8am, when the night shift workers have just come back from work. </a:t>
            </a:r>
            <a:endParaRPr lang="en-MY" dirty="0" smtClean="0"/>
          </a:p>
          <a:p>
            <a:r>
              <a:rPr lang="en-MY" dirty="0"/>
              <a:t>The team find such mode of operation the most effective in getting access to the workers. This however means that the team needed to work during odd hours, either early in the morning or late at night. </a:t>
            </a:r>
            <a:endParaRPr lang="en-MY" dirty="0" smtClean="0"/>
          </a:p>
        </p:txBody>
      </p:sp>
      <p:sp>
        <p:nvSpPr>
          <p:cNvPr id="4" name="Slide Number Placeholder 3"/>
          <p:cNvSpPr>
            <a:spLocks noGrp="1"/>
          </p:cNvSpPr>
          <p:nvPr>
            <p:ph type="sldNum" sz="quarter" idx="12"/>
          </p:nvPr>
        </p:nvSpPr>
        <p:spPr/>
        <p:txBody>
          <a:bodyPr/>
          <a:lstStyle/>
          <a:p>
            <a:fld id="{0FF54DE5-C571-48E8-A5BC-B369434E2F44}" type="slidenum">
              <a:rPr lang="en-MY" smtClean="0"/>
              <a:pPr/>
              <a:t>24</a:t>
            </a:fld>
            <a:endParaRPr lang="en-MY"/>
          </a:p>
        </p:txBody>
      </p:sp>
    </p:spTree>
    <p:extLst>
      <p:ext uri="{BB962C8B-B14F-4D97-AF65-F5344CB8AC3E}">
        <p14:creationId xmlns:p14="http://schemas.microsoft.com/office/powerpoint/2010/main" val="284355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000" dirty="0"/>
              <a:t>As the hostel locations are often isolated and quite inaccessible by the general public, this has also incurred a certain degree of safety risk to the team </a:t>
            </a:r>
            <a:r>
              <a:rPr lang="en-MY" sz="2000" dirty="0" smtClean="0"/>
              <a:t>members</a:t>
            </a:r>
            <a:endParaRPr lang="en-MY" sz="2000" dirty="0"/>
          </a:p>
        </p:txBody>
      </p:sp>
      <p:sp>
        <p:nvSpPr>
          <p:cNvPr id="3" name="Content Placeholder 2"/>
          <p:cNvSpPr>
            <a:spLocks noGrp="1"/>
          </p:cNvSpPr>
          <p:nvPr>
            <p:ph idx="1"/>
          </p:nvPr>
        </p:nvSpPr>
        <p:spPr/>
        <p:txBody>
          <a:bodyPr/>
          <a:lstStyle/>
          <a:p>
            <a:r>
              <a:rPr lang="en-GB" dirty="0" smtClean="0"/>
              <a:t>In </a:t>
            </a:r>
            <a:r>
              <a:rPr lang="en-GB" dirty="0"/>
              <a:t>addition, as the workers are often scattered at different houses, the team need to be split into a smaller team at times in order to be able to capture the maximum number of workers within the short period. </a:t>
            </a:r>
            <a:endParaRPr lang="en-GB" dirty="0" smtClean="0"/>
          </a:p>
          <a:p>
            <a:r>
              <a:rPr lang="en-GB" dirty="0" smtClean="0"/>
              <a:t>To </a:t>
            </a:r>
            <a:r>
              <a:rPr lang="en-GB" dirty="0"/>
              <a:t>that end, the supervisors have taken some safety precaution, such as ensuring that the interviewers work in pairs, gender balance in the team of interviewers and agreeing on emergency meeting points and contact numbers. </a:t>
            </a:r>
            <a:endParaRPr lang="en-GB" dirty="0" smtClean="0"/>
          </a:p>
          <a:p>
            <a:r>
              <a:rPr lang="en-GB" dirty="0" smtClean="0"/>
              <a:t>Insurances </a:t>
            </a:r>
            <a:r>
              <a:rPr lang="en-GB" dirty="0"/>
              <a:t>have also been purchased for all members of the interviewer </a:t>
            </a:r>
            <a:r>
              <a:rPr lang="en-GB" dirty="0" smtClean="0"/>
              <a:t>team.</a:t>
            </a:r>
          </a:p>
          <a:p>
            <a:r>
              <a:rPr lang="en-MY" dirty="0"/>
              <a:t>Interviewing workers at their workplace with prior permission from the management instilled some confidence in the workers that their interview session was sanctioned by the management and thus they spoke more freely and frankly. </a:t>
            </a:r>
          </a:p>
        </p:txBody>
      </p:sp>
      <p:sp>
        <p:nvSpPr>
          <p:cNvPr id="4" name="Slide Number Placeholder 3"/>
          <p:cNvSpPr>
            <a:spLocks noGrp="1"/>
          </p:cNvSpPr>
          <p:nvPr>
            <p:ph type="sldNum" sz="quarter" idx="12"/>
          </p:nvPr>
        </p:nvSpPr>
        <p:spPr/>
        <p:txBody>
          <a:bodyPr/>
          <a:lstStyle/>
          <a:p>
            <a:fld id="{0FF54DE5-C571-48E8-A5BC-B369434E2F44}" type="slidenum">
              <a:rPr lang="en-MY" smtClean="0"/>
              <a:pPr/>
              <a:t>25</a:t>
            </a:fld>
            <a:endParaRPr lang="en-MY"/>
          </a:p>
        </p:txBody>
      </p:sp>
    </p:spTree>
    <p:extLst>
      <p:ext uri="{BB962C8B-B14F-4D97-AF65-F5344CB8AC3E}">
        <p14:creationId xmlns:p14="http://schemas.microsoft.com/office/powerpoint/2010/main" val="407984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and Approach</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26</a:t>
            </a:fld>
            <a:endParaRPr lang="en-MY"/>
          </a:p>
        </p:txBody>
      </p:sp>
      <p:sp>
        <p:nvSpPr>
          <p:cNvPr id="5" name="Rectangle 4"/>
          <p:cNvSpPr/>
          <p:nvPr/>
        </p:nvSpPr>
        <p:spPr>
          <a:xfrm>
            <a:off x="813459" y="1522550"/>
            <a:ext cx="7534894" cy="4739759"/>
          </a:xfrm>
          <a:prstGeom prst="rect">
            <a:avLst/>
          </a:prstGeom>
        </p:spPr>
        <p:txBody>
          <a:bodyPr wrap="square">
            <a:spAutoFit/>
          </a:bodyPr>
          <a:lstStyle/>
          <a:p>
            <a:pPr marL="285750" indent="-285750">
              <a:spcBef>
                <a:spcPts val="600"/>
              </a:spcBef>
              <a:spcAft>
                <a:spcPts val="600"/>
              </a:spcAft>
              <a:buFont typeface="Wingdings" panose="05000000000000000000" pitchFamily="2" charset="2"/>
              <a:buChar char="§"/>
            </a:pPr>
            <a:r>
              <a:rPr lang="en-GB" dirty="0"/>
              <a:t>This study adopted a quantitative approach by conducting </a:t>
            </a:r>
            <a:r>
              <a:rPr lang="en-GB" b="1" dirty="0"/>
              <a:t>face-to-face </a:t>
            </a:r>
            <a:r>
              <a:rPr lang="en-GB" b="1" dirty="0" smtClean="0"/>
              <a:t> interviews  with  Vietnamese  workers  in  Malaysia</a:t>
            </a:r>
            <a:r>
              <a:rPr lang="en-GB" dirty="0"/>
              <a:t>. </a:t>
            </a:r>
            <a:endParaRPr lang="en-GB" dirty="0" smtClean="0"/>
          </a:p>
          <a:p>
            <a:pPr marL="285750" indent="-285750">
              <a:spcBef>
                <a:spcPts val="600"/>
              </a:spcBef>
              <a:spcAft>
                <a:spcPts val="600"/>
              </a:spcAft>
              <a:buFont typeface="Wingdings" panose="05000000000000000000" pitchFamily="2" charset="2"/>
              <a:buChar char="§"/>
            </a:pPr>
            <a:r>
              <a:rPr lang="en-GB" dirty="0" smtClean="0"/>
              <a:t>To </a:t>
            </a:r>
            <a:r>
              <a:rPr lang="en-GB" dirty="0"/>
              <a:t>estimate the migration cost, we interviewed the workers that have been here for </a:t>
            </a:r>
            <a:r>
              <a:rPr lang="en-GB" b="1" dirty="0"/>
              <a:t>less </a:t>
            </a:r>
            <a:r>
              <a:rPr lang="en-GB" b="1" dirty="0" smtClean="0"/>
              <a:t> than  4 years</a:t>
            </a:r>
            <a:endParaRPr lang="en-MY" b="1" dirty="0"/>
          </a:p>
          <a:p>
            <a:pPr marL="285750" indent="-285750">
              <a:spcBef>
                <a:spcPts val="600"/>
              </a:spcBef>
              <a:spcAft>
                <a:spcPts val="600"/>
              </a:spcAft>
              <a:buFont typeface="Wingdings" panose="05000000000000000000" pitchFamily="2" charset="2"/>
              <a:buChar char="§"/>
            </a:pPr>
            <a:r>
              <a:rPr lang="en-GB" dirty="0" smtClean="0"/>
              <a:t>Sectors: </a:t>
            </a:r>
            <a:r>
              <a:rPr lang="en-GB" b="1" dirty="0" smtClean="0"/>
              <a:t>Manufacturing  and  Construction</a:t>
            </a:r>
          </a:p>
          <a:p>
            <a:pPr marL="285750" indent="-285750">
              <a:spcBef>
                <a:spcPts val="600"/>
              </a:spcBef>
              <a:spcAft>
                <a:spcPts val="600"/>
              </a:spcAft>
              <a:buFont typeface="Wingdings" panose="05000000000000000000" pitchFamily="2" charset="2"/>
              <a:buChar char="§"/>
            </a:pPr>
            <a:r>
              <a:rPr lang="en-MY" dirty="0" smtClean="0"/>
              <a:t>Work </a:t>
            </a:r>
            <a:r>
              <a:rPr lang="en-MY" dirty="0"/>
              <a:t>status: Legal working permit </a:t>
            </a:r>
            <a:r>
              <a:rPr lang="en-MY" dirty="0" smtClean="0"/>
              <a:t>holders</a:t>
            </a:r>
          </a:p>
          <a:p>
            <a:pPr marL="285750" indent="-285750">
              <a:spcBef>
                <a:spcPts val="600"/>
              </a:spcBef>
              <a:spcAft>
                <a:spcPts val="600"/>
              </a:spcAft>
              <a:buFont typeface="Wingdings" panose="05000000000000000000" pitchFamily="2" charset="2"/>
              <a:buChar char="§"/>
            </a:pPr>
            <a:r>
              <a:rPr lang="en-GB" dirty="0" smtClean="0"/>
              <a:t>This </a:t>
            </a:r>
            <a:r>
              <a:rPr lang="en-GB" dirty="0"/>
              <a:t>study adapted the existing questionnaire set by the </a:t>
            </a:r>
            <a:r>
              <a:rPr lang="en-GB" b="1" dirty="0"/>
              <a:t>Global Knowledge </a:t>
            </a:r>
            <a:r>
              <a:rPr lang="en-GB" b="1" dirty="0" smtClean="0"/>
              <a:t> Partnership on Migration  and  Development </a:t>
            </a:r>
            <a:r>
              <a:rPr lang="en-GB" b="1" dirty="0"/>
              <a:t>(KNOMAD</a:t>
            </a:r>
            <a:r>
              <a:rPr lang="en-GB" b="1" dirty="0" smtClean="0"/>
              <a:t>), World </a:t>
            </a:r>
            <a:r>
              <a:rPr lang="en-GB" b="1" dirty="0"/>
              <a:t>Bank </a:t>
            </a:r>
            <a:r>
              <a:rPr lang="en-GB" dirty="0"/>
              <a:t>which has been piloted in Spain, Kuwait and South Korea, in an effort to build a global database for comparative purposes. </a:t>
            </a:r>
            <a:endParaRPr lang="en-GB" dirty="0" smtClean="0"/>
          </a:p>
          <a:p>
            <a:pPr marL="285750" indent="-285750">
              <a:spcBef>
                <a:spcPts val="600"/>
              </a:spcBef>
              <a:spcAft>
                <a:spcPts val="600"/>
              </a:spcAft>
              <a:buFont typeface="Wingdings" panose="05000000000000000000" pitchFamily="2" charset="2"/>
              <a:buChar char="§"/>
            </a:pPr>
            <a:r>
              <a:rPr lang="en-MY" dirty="0" smtClean="0"/>
              <a:t>The </a:t>
            </a:r>
            <a:r>
              <a:rPr lang="en-MY" dirty="0"/>
              <a:t>interviews were carried out using the </a:t>
            </a:r>
            <a:r>
              <a:rPr lang="en-MY" b="1" dirty="0"/>
              <a:t>Computer </a:t>
            </a:r>
            <a:r>
              <a:rPr lang="en-MY" b="1" dirty="0" smtClean="0"/>
              <a:t> Assisted </a:t>
            </a:r>
            <a:r>
              <a:rPr lang="en-MY" b="1" dirty="0"/>
              <a:t>Personalised </a:t>
            </a:r>
            <a:r>
              <a:rPr lang="en-MY" b="1" dirty="0" smtClean="0"/>
              <a:t> Interviewing </a:t>
            </a:r>
            <a:r>
              <a:rPr lang="en-MY" b="1" dirty="0"/>
              <a:t>(CAPI) </a:t>
            </a:r>
            <a:r>
              <a:rPr lang="en-MY" dirty="0"/>
              <a:t>developed by World Bank with </a:t>
            </a:r>
            <a:r>
              <a:rPr lang="en-MY" u="sng" dirty="0"/>
              <a:t>tablets</a:t>
            </a:r>
            <a:r>
              <a:rPr lang="en-MY" dirty="0"/>
              <a:t> provided by ILO Asia Pacific. </a:t>
            </a:r>
          </a:p>
        </p:txBody>
      </p:sp>
    </p:spTree>
    <p:extLst>
      <p:ext uri="{BB962C8B-B14F-4D97-AF65-F5344CB8AC3E}">
        <p14:creationId xmlns:p14="http://schemas.microsoft.com/office/powerpoint/2010/main" val="3122349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for Survey Preparation (March to </a:t>
            </a:r>
            <a:r>
              <a:rPr lang="en-US" dirty="0" smtClean="0"/>
              <a:t>July 2015)</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27</a:t>
            </a:fld>
            <a:endParaRPr lang="en-MY"/>
          </a:p>
        </p:txBody>
      </p:sp>
      <p:sp>
        <p:nvSpPr>
          <p:cNvPr id="5" name="Oval 4"/>
          <p:cNvSpPr>
            <a:spLocks noChangeArrowheads="1"/>
          </p:cNvSpPr>
          <p:nvPr/>
        </p:nvSpPr>
        <p:spPr bwMode="gray">
          <a:xfrm>
            <a:off x="2138363" y="4520993"/>
            <a:ext cx="5562600" cy="1325563"/>
          </a:xfrm>
          <a:prstGeom prst="ellipse">
            <a:avLst/>
          </a:prstGeom>
          <a:gradFill rotWithShape="1">
            <a:gsLst>
              <a:gs pos="40000">
                <a:sysClr val="window" lastClr="FFFFFF">
                  <a:lumMod val="85000"/>
                </a:sysClr>
              </a:gs>
              <a:gs pos="93000">
                <a:sysClr val="window" lastClr="FFFFFF">
                  <a:lumMod val="95000"/>
                  <a:alpha val="0"/>
                </a:sysClr>
              </a:gs>
            </a:gsLst>
            <a:lin ang="2700000" scaled="1"/>
          </a:gradFill>
          <a:ln w="3175">
            <a:noFill/>
            <a:round/>
            <a:headEnd/>
            <a:tailEnd type="none" w="sm" len="sm"/>
          </a:ln>
        </p:spPr>
        <p:txBody>
          <a:bodyPr vert="eaVert" wrap="none" lIns="92075" tIns="46038" rIns="92075" bIns="46038"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latin typeface="Calibri" panose="020F0502020204030204" pitchFamily="34" charset="0"/>
            </a:endParaRPr>
          </a:p>
        </p:txBody>
      </p:sp>
      <p:sp>
        <p:nvSpPr>
          <p:cNvPr id="6" name="Oval 5"/>
          <p:cNvSpPr>
            <a:spLocks noChangeArrowheads="1"/>
          </p:cNvSpPr>
          <p:nvPr/>
        </p:nvSpPr>
        <p:spPr bwMode="gray">
          <a:xfrm rot="20601703">
            <a:off x="1426127" y="1994712"/>
            <a:ext cx="5762625" cy="3016250"/>
          </a:xfrm>
          <a:prstGeom prst="ellipse">
            <a:avLst/>
          </a:prstGeom>
          <a:gradFill rotWithShape="0">
            <a:gsLst>
              <a:gs pos="0">
                <a:srgbClr val="EEECE1">
                  <a:gamma/>
                  <a:shade val="84706"/>
                  <a:invGamma/>
                </a:srgbClr>
              </a:gs>
              <a:gs pos="100000">
                <a:srgbClr val="EEECE1"/>
              </a:gs>
            </a:gsLst>
            <a:lin ang="0" scaled="1"/>
          </a:gradFill>
          <a:ln w="12700">
            <a:noFill/>
            <a:round/>
            <a:headEnd type="none" w="sm" len="sm"/>
            <a:tailEnd type="none" w="sm" len="sm"/>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ndParaRPr>
          </a:p>
        </p:txBody>
      </p:sp>
      <p:sp>
        <p:nvSpPr>
          <p:cNvPr id="7" name="Arc 8"/>
          <p:cNvSpPr>
            <a:spLocks/>
          </p:cNvSpPr>
          <p:nvPr/>
        </p:nvSpPr>
        <p:spPr bwMode="gray">
          <a:xfrm rot="20601703" flipH="1">
            <a:off x="1714500" y="4023070"/>
            <a:ext cx="3281363" cy="1476375"/>
          </a:xfrm>
          <a:custGeom>
            <a:avLst/>
            <a:gdLst>
              <a:gd name="G0" fmla="+- 3659 0 0"/>
              <a:gd name="G1" fmla="+- 0 0 0"/>
              <a:gd name="G2" fmla="+- 21600 0 0"/>
              <a:gd name="T0" fmla="*/ 25114 w 25114"/>
              <a:gd name="T1" fmla="*/ 2497 h 21600"/>
              <a:gd name="T2" fmla="*/ 0 w 25114"/>
              <a:gd name="T3" fmla="*/ 21288 h 21600"/>
              <a:gd name="T4" fmla="*/ 3659 w 25114"/>
              <a:gd name="T5" fmla="*/ 0 h 21600"/>
            </a:gdLst>
            <a:ahLst/>
            <a:cxnLst>
              <a:cxn ang="0">
                <a:pos x="T0" y="T1"/>
              </a:cxn>
              <a:cxn ang="0">
                <a:pos x="T2" y="T3"/>
              </a:cxn>
              <a:cxn ang="0">
                <a:pos x="T4" y="T5"/>
              </a:cxn>
            </a:cxnLst>
            <a:rect l="0" t="0" r="r" b="b"/>
            <a:pathLst>
              <a:path w="25114" h="21600" fill="none" extrusionOk="0">
                <a:moveTo>
                  <a:pt x="25114" y="2497"/>
                </a:moveTo>
                <a:cubicBezTo>
                  <a:pt x="23846" y="13386"/>
                  <a:pt x="14622" y="21599"/>
                  <a:pt x="3659" y="21600"/>
                </a:cubicBezTo>
                <a:cubicBezTo>
                  <a:pt x="2432" y="21600"/>
                  <a:pt x="1208" y="21495"/>
                  <a:pt x="0" y="21287"/>
                </a:cubicBezTo>
              </a:path>
              <a:path w="25114" h="21600" stroke="0" extrusionOk="0">
                <a:moveTo>
                  <a:pt x="25114" y="2497"/>
                </a:moveTo>
                <a:cubicBezTo>
                  <a:pt x="23846" y="13386"/>
                  <a:pt x="14622" y="21599"/>
                  <a:pt x="3659" y="21600"/>
                </a:cubicBezTo>
                <a:cubicBezTo>
                  <a:pt x="2432" y="21600"/>
                  <a:pt x="1208" y="21495"/>
                  <a:pt x="0" y="21287"/>
                </a:cubicBezTo>
                <a:lnTo>
                  <a:pt x="3659" y="0"/>
                </a:lnTo>
                <a:close/>
              </a:path>
            </a:pathLst>
          </a:custGeom>
          <a:gradFill flip="none" rotWithShape="1">
            <a:gsLst>
              <a:gs pos="28000">
                <a:srgbClr val="F6750A"/>
              </a:gs>
              <a:gs pos="74000">
                <a:srgbClr val="FFC000"/>
              </a:gs>
              <a:gs pos="100000">
                <a:srgbClr val="FFC000">
                  <a:shade val="100000"/>
                  <a:satMod val="115000"/>
                </a:srgbClr>
              </a:gs>
            </a:gsLst>
            <a:lin ang="5400000" scaled="1"/>
            <a:tileRect/>
          </a:gradFill>
          <a:ln w="4" cap="flat">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endParaRPr lang="en-US" kern="0">
              <a:solidFill>
                <a:sysClr val="windowText" lastClr="000000"/>
              </a:solidFill>
              <a:latin typeface="Calibri" panose="020F0502020204030204" pitchFamily="34" charset="0"/>
              <a:ea typeface="ＭＳ Ｐゴシック" charset="-128"/>
            </a:endParaRPr>
          </a:p>
        </p:txBody>
      </p:sp>
      <p:sp>
        <p:nvSpPr>
          <p:cNvPr id="8" name="Arc 7"/>
          <p:cNvSpPr>
            <a:spLocks/>
          </p:cNvSpPr>
          <p:nvPr/>
        </p:nvSpPr>
        <p:spPr bwMode="gray">
          <a:xfrm rot="20601703">
            <a:off x="4125913" y="2134980"/>
            <a:ext cx="2849563" cy="1966913"/>
          </a:xfrm>
          <a:custGeom>
            <a:avLst/>
            <a:gdLst>
              <a:gd name="G0" fmla="+- 0 0 0"/>
              <a:gd name="G1" fmla="+- 17105 0 0"/>
              <a:gd name="G2" fmla="+- 21600 0 0"/>
              <a:gd name="T0" fmla="*/ 13190 w 21600"/>
              <a:gd name="T1" fmla="*/ 0 h 29046"/>
              <a:gd name="T2" fmla="*/ 17999 w 21600"/>
              <a:gd name="T3" fmla="*/ 29046 h 29046"/>
              <a:gd name="T4" fmla="*/ 0 w 21600"/>
              <a:gd name="T5" fmla="*/ 17105 h 29046"/>
            </a:gdLst>
            <a:ahLst/>
            <a:cxnLst>
              <a:cxn ang="0">
                <a:pos x="T0" y="T1"/>
              </a:cxn>
              <a:cxn ang="0">
                <a:pos x="T2" y="T3"/>
              </a:cxn>
              <a:cxn ang="0">
                <a:pos x="T4" y="T5"/>
              </a:cxn>
            </a:cxnLst>
            <a:rect l="0" t="0" r="r" b="b"/>
            <a:pathLst>
              <a:path w="21600" h="29046" fill="none" extrusionOk="0">
                <a:moveTo>
                  <a:pt x="13190" y="-1"/>
                </a:moveTo>
                <a:cubicBezTo>
                  <a:pt x="18493" y="4089"/>
                  <a:pt x="21600" y="10407"/>
                  <a:pt x="21600" y="17105"/>
                </a:cubicBezTo>
                <a:cubicBezTo>
                  <a:pt x="21600" y="21352"/>
                  <a:pt x="20347" y="25506"/>
                  <a:pt x="17999" y="29046"/>
                </a:cubicBezTo>
              </a:path>
              <a:path w="21600" h="29046" stroke="0" extrusionOk="0">
                <a:moveTo>
                  <a:pt x="13190" y="-1"/>
                </a:moveTo>
                <a:cubicBezTo>
                  <a:pt x="18493" y="4089"/>
                  <a:pt x="21600" y="10407"/>
                  <a:pt x="21600" y="17105"/>
                </a:cubicBezTo>
                <a:cubicBezTo>
                  <a:pt x="21600" y="21352"/>
                  <a:pt x="20347" y="25506"/>
                  <a:pt x="17999" y="29046"/>
                </a:cubicBezTo>
                <a:lnTo>
                  <a:pt x="0" y="17105"/>
                </a:lnTo>
                <a:close/>
              </a:path>
            </a:pathLst>
          </a:custGeom>
          <a:gradFill flip="none" rotWithShape="1">
            <a:gsLst>
              <a:gs pos="0">
                <a:srgbClr val="FFFFFF"/>
              </a:gs>
              <a:gs pos="50000">
                <a:srgbClr val="72C7E7"/>
              </a:gs>
              <a:gs pos="100000">
                <a:srgbClr val="00A1DE"/>
              </a:gs>
            </a:gsLst>
            <a:lin ang="2700000" scaled="1"/>
            <a:tileRect/>
          </a:gradFill>
          <a:ln w="4" cap="flat">
            <a:noFill/>
            <a:prstDash val="solid"/>
            <a:miter lim="800000"/>
            <a:headEnd/>
            <a:tailEnd/>
          </a:ln>
          <a:effectLst/>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endParaRPr lang="en-US" kern="0">
              <a:solidFill>
                <a:sysClr val="windowText" lastClr="000000"/>
              </a:solidFill>
              <a:latin typeface="Calibri" panose="020F0502020204030204" pitchFamily="34" charset="0"/>
              <a:ea typeface="ＭＳ Ｐゴシック" charset="-128"/>
            </a:endParaRPr>
          </a:p>
        </p:txBody>
      </p:sp>
      <p:sp>
        <p:nvSpPr>
          <p:cNvPr id="9" name="Arc 9"/>
          <p:cNvSpPr>
            <a:spLocks/>
          </p:cNvSpPr>
          <p:nvPr/>
        </p:nvSpPr>
        <p:spPr bwMode="gray">
          <a:xfrm rot="20601703">
            <a:off x="2722563" y="2181018"/>
            <a:ext cx="3228975" cy="1417638"/>
          </a:xfrm>
          <a:custGeom>
            <a:avLst/>
            <a:gdLst>
              <a:gd name="G0" fmla="+- 9843 0 0"/>
              <a:gd name="G1" fmla="+- 21600 0 0"/>
              <a:gd name="G2" fmla="+- 21600 0 0"/>
              <a:gd name="T0" fmla="*/ 0 w 24549"/>
              <a:gd name="T1" fmla="*/ 2373 h 21600"/>
              <a:gd name="T2" fmla="*/ 24549 w 24549"/>
              <a:gd name="T3" fmla="*/ 5780 h 21600"/>
              <a:gd name="T4" fmla="*/ 9843 w 24549"/>
              <a:gd name="T5" fmla="*/ 21600 h 21600"/>
            </a:gdLst>
            <a:ahLst/>
            <a:cxnLst>
              <a:cxn ang="0">
                <a:pos x="T0" y="T1"/>
              </a:cxn>
              <a:cxn ang="0">
                <a:pos x="T2" y="T3"/>
              </a:cxn>
              <a:cxn ang="0">
                <a:pos x="T4" y="T5"/>
              </a:cxn>
            </a:cxnLst>
            <a:rect l="0" t="0" r="r" b="b"/>
            <a:pathLst>
              <a:path w="24549" h="21600" fill="none" extrusionOk="0">
                <a:moveTo>
                  <a:pt x="0" y="2373"/>
                </a:moveTo>
                <a:cubicBezTo>
                  <a:pt x="3046" y="813"/>
                  <a:pt x="6420" y="-1"/>
                  <a:pt x="9843" y="0"/>
                </a:cubicBezTo>
                <a:cubicBezTo>
                  <a:pt x="15299" y="0"/>
                  <a:pt x="20553" y="2064"/>
                  <a:pt x="24549" y="5779"/>
                </a:cubicBezTo>
              </a:path>
              <a:path w="24549" h="21600" stroke="0" extrusionOk="0">
                <a:moveTo>
                  <a:pt x="0" y="2373"/>
                </a:moveTo>
                <a:cubicBezTo>
                  <a:pt x="3046" y="813"/>
                  <a:pt x="6420" y="-1"/>
                  <a:pt x="9843" y="0"/>
                </a:cubicBezTo>
                <a:cubicBezTo>
                  <a:pt x="15299" y="0"/>
                  <a:pt x="20553" y="2064"/>
                  <a:pt x="24549" y="5779"/>
                </a:cubicBezTo>
                <a:lnTo>
                  <a:pt x="9843" y="21600"/>
                </a:lnTo>
                <a:close/>
              </a:path>
            </a:pathLst>
          </a:custGeom>
          <a:gradFill flip="none" rotWithShape="1">
            <a:gsLst>
              <a:gs pos="0">
                <a:srgbClr val="C9DD03">
                  <a:shade val="30000"/>
                  <a:satMod val="115000"/>
                </a:srgbClr>
              </a:gs>
              <a:gs pos="50000">
                <a:srgbClr val="C9DD03">
                  <a:shade val="67500"/>
                  <a:satMod val="115000"/>
                </a:srgbClr>
              </a:gs>
              <a:gs pos="100000">
                <a:srgbClr val="C9DD03">
                  <a:shade val="100000"/>
                  <a:satMod val="115000"/>
                </a:srgbClr>
              </a:gs>
            </a:gsLst>
            <a:path path="circle">
              <a:fillToRect t="100000" r="100000"/>
            </a:path>
            <a:tileRect l="-100000" b="-100000"/>
          </a:gradFill>
          <a:ln w="4" cap="flat">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endParaRPr lang="en-US" kern="0">
              <a:solidFill>
                <a:sysClr val="windowText" lastClr="000000"/>
              </a:solidFill>
              <a:latin typeface="Calibri" panose="020F0502020204030204" pitchFamily="34" charset="0"/>
              <a:ea typeface="ＭＳ Ｐゴシック" charset="-128"/>
            </a:endParaRPr>
          </a:p>
        </p:txBody>
      </p:sp>
      <p:sp>
        <p:nvSpPr>
          <p:cNvPr id="10" name="Arc 10"/>
          <p:cNvSpPr>
            <a:spLocks/>
          </p:cNvSpPr>
          <p:nvPr/>
        </p:nvSpPr>
        <p:spPr bwMode="gray">
          <a:xfrm rot="20601703" flipH="1">
            <a:off x="1371600" y="2774743"/>
            <a:ext cx="2851150" cy="2066925"/>
          </a:xfrm>
          <a:custGeom>
            <a:avLst/>
            <a:gdLst>
              <a:gd name="G0" fmla="+- 0 0 0"/>
              <a:gd name="G1" fmla="+- 19945 0 0"/>
              <a:gd name="G2" fmla="+- 21600 0 0"/>
              <a:gd name="T0" fmla="*/ 8292 w 21600"/>
              <a:gd name="T1" fmla="*/ 0 h 30468"/>
              <a:gd name="T2" fmla="*/ 18863 w 21600"/>
              <a:gd name="T3" fmla="*/ 30468 h 30468"/>
              <a:gd name="T4" fmla="*/ 0 w 21600"/>
              <a:gd name="T5" fmla="*/ 19945 h 30468"/>
            </a:gdLst>
            <a:ahLst/>
            <a:cxnLst>
              <a:cxn ang="0">
                <a:pos x="T0" y="T1"/>
              </a:cxn>
              <a:cxn ang="0">
                <a:pos x="T2" y="T3"/>
              </a:cxn>
              <a:cxn ang="0">
                <a:pos x="T4" y="T5"/>
              </a:cxn>
            </a:cxnLst>
            <a:rect l="0" t="0" r="r" b="b"/>
            <a:pathLst>
              <a:path w="21600" h="30468" fill="none" extrusionOk="0">
                <a:moveTo>
                  <a:pt x="8291" y="0"/>
                </a:moveTo>
                <a:cubicBezTo>
                  <a:pt x="16349" y="3349"/>
                  <a:pt x="21600" y="11218"/>
                  <a:pt x="21600" y="19945"/>
                </a:cubicBezTo>
                <a:cubicBezTo>
                  <a:pt x="21600" y="23628"/>
                  <a:pt x="20657" y="27251"/>
                  <a:pt x="18863" y="30468"/>
                </a:cubicBezTo>
              </a:path>
              <a:path w="21600" h="30468" stroke="0" extrusionOk="0">
                <a:moveTo>
                  <a:pt x="8291" y="0"/>
                </a:moveTo>
                <a:cubicBezTo>
                  <a:pt x="16349" y="3349"/>
                  <a:pt x="21600" y="11218"/>
                  <a:pt x="21600" y="19945"/>
                </a:cubicBezTo>
                <a:cubicBezTo>
                  <a:pt x="21600" y="23628"/>
                  <a:pt x="20657" y="27251"/>
                  <a:pt x="18863" y="30468"/>
                </a:cubicBezTo>
                <a:lnTo>
                  <a:pt x="0" y="19945"/>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t="100000" r="100000"/>
            </a:path>
            <a:tileRect l="-100000" b="-100000"/>
          </a:gradFill>
          <a:ln w="4" cap="flat">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endParaRPr lang="en-US" kern="0">
              <a:solidFill>
                <a:sysClr val="windowText" lastClr="000000"/>
              </a:solidFill>
              <a:latin typeface="Calibri" panose="020F0502020204030204" pitchFamily="34" charset="0"/>
              <a:ea typeface="ＭＳ Ｐゴシック" charset="-128"/>
            </a:endParaRPr>
          </a:p>
        </p:txBody>
      </p:sp>
      <p:sp>
        <p:nvSpPr>
          <p:cNvPr id="11" name="Oval 11"/>
          <p:cNvSpPr>
            <a:spLocks noChangeArrowheads="1"/>
          </p:cNvSpPr>
          <p:nvPr/>
        </p:nvSpPr>
        <p:spPr bwMode="gray">
          <a:xfrm rot="20601703">
            <a:off x="2930525" y="2960480"/>
            <a:ext cx="2695575" cy="1339850"/>
          </a:xfrm>
          <a:prstGeom prst="ellipse">
            <a:avLst/>
          </a:prstGeom>
          <a:gradFill rotWithShape="0">
            <a:gsLst>
              <a:gs pos="0">
                <a:srgbClr val="EEECE1">
                  <a:gamma/>
                  <a:shade val="84706"/>
                  <a:invGamma/>
                </a:srgbClr>
              </a:gs>
              <a:gs pos="100000">
                <a:srgbClr val="EEECE1"/>
              </a:gs>
            </a:gsLst>
            <a:lin ang="0" scaled="1"/>
          </a:gradFill>
          <a:ln w="12700">
            <a:noFill/>
            <a:round/>
            <a:headEnd type="none" w="sm" len="sm"/>
            <a:tailEnd type="none" w="sm" len="sm"/>
          </a:ln>
          <a:effectLst/>
        </p:spPr>
        <p:txBody>
          <a:bodyPr wrap="none" anchor="ctr"/>
          <a:lstStyle/>
          <a:p>
            <a:pPr fontAlgn="auto">
              <a:spcBef>
                <a:spcPts val="0"/>
              </a:spcBef>
              <a:spcAft>
                <a:spcPts val="0"/>
              </a:spcAft>
              <a:defRPr/>
            </a:pPr>
            <a:endParaRPr lang="en-US" kern="0">
              <a:solidFill>
                <a:sysClr val="windowText" lastClr="000000"/>
              </a:solidFill>
              <a:latin typeface="Calibri" panose="020F0502020204030204" pitchFamily="34" charset="0"/>
            </a:endParaRPr>
          </a:p>
        </p:txBody>
      </p:sp>
      <p:sp>
        <p:nvSpPr>
          <p:cNvPr id="13" name="Text Box 13"/>
          <p:cNvSpPr txBox="1">
            <a:spLocks noChangeArrowheads="1"/>
          </p:cNvSpPr>
          <p:nvPr/>
        </p:nvSpPr>
        <p:spPr bwMode="gray">
          <a:xfrm>
            <a:off x="3331439" y="2017842"/>
            <a:ext cx="1783355" cy="1169551"/>
          </a:xfrm>
          <a:prstGeom prst="rect">
            <a:avLst/>
          </a:prstGeom>
          <a:noFill/>
          <a:ln w="9525" algn="ctr">
            <a:noFill/>
            <a:miter lim="800000"/>
            <a:headEnd/>
            <a:tailEnd/>
          </a:ln>
        </p:spPr>
        <p:txBody>
          <a:bodyPr wrap="square">
            <a:spAutoFit/>
          </a:bodyPr>
          <a:lstStyle/>
          <a:p>
            <a:pPr lvl="0" algn="ctr" eaLnBrk="0" hangingPunct="0">
              <a:defRPr/>
            </a:pPr>
            <a:r>
              <a:rPr lang="en-MY" altLang="zh-CN" sz="1400" b="1" kern="0" dirty="0" smtClean="0">
                <a:latin typeface="Calibri" panose="020F0502020204030204" pitchFamily="34" charset="0"/>
              </a:rPr>
              <a:t>Making </a:t>
            </a:r>
            <a:r>
              <a:rPr lang="en-MY" altLang="zh-CN" sz="1400" b="1" kern="0" dirty="0">
                <a:latin typeface="Calibri" panose="020F0502020204030204" pitchFamily="34" charset="0"/>
              </a:rPr>
              <a:t>contacts with community groups, NGOs </a:t>
            </a:r>
            <a:r>
              <a:rPr lang="en-MY" altLang="zh-CN" sz="1400" b="1" kern="0" dirty="0" smtClean="0">
                <a:latin typeface="Calibri" panose="020F0502020204030204" pitchFamily="34" charset="0"/>
              </a:rPr>
              <a:t>&amp; </a:t>
            </a:r>
            <a:r>
              <a:rPr lang="en-MY" altLang="zh-CN" sz="1400" b="1" kern="0" dirty="0">
                <a:latin typeface="Calibri" panose="020F0502020204030204" pitchFamily="34" charset="0"/>
              </a:rPr>
              <a:t>individuals to reach out to the workers</a:t>
            </a:r>
            <a:endParaRPr kumimoji="0" lang="en-US" altLang="zh-CN" sz="1400" b="1" i="0" u="none" strike="noStrike" kern="0" cap="none" spc="0" normalizeH="0" baseline="0" noProof="0" dirty="0">
              <a:ln>
                <a:noFill/>
              </a:ln>
              <a:effectLst/>
              <a:uLnTx/>
              <a:uFillTx/>
              <a:latin typeface="Calibri" panose="020F0502020204030204" pitchFamily="34" charset="0"/>
            </a:endParaRPr>
          </a:p>
        </p:txBody>
      </p:sp>
      <p:sp>
        <p:nvSpPr>
          <p:cNvPr id="14" name="Text Box 14"/>
          <p:cNvSpPr txBox="1">
            <a:spLocks noChangeArrowheads="1"/>
          </p:cNvSpPr>
          <p:nvPr/>
        </p:nvSpPr>
        <p:spPr bwMode="gray">
          <a:xfrm>
            <a:off x="5481967" y="2393083"/>
            <a:ext cx="1463971" cy="954107"/>
          </a:xfrm>
          <a:prstGeom prst="rect">
            <a:avLst/>
          </a:prstGeom>
          <a:noFill/>
          <a:ln w="9525" algn="ctr">
            <a:noFill/>
            <a:miter lim="800000"/>
            <a:headEnd/>
            <a:tailEnd/>
          </a:ln>
        </p:spPr>
        <p:txBody>
          <a:bodyPr wrap="square">
            <a:spAutoFit/>
          </a:bodyPr>
          <a:lstStyle/>
          <a:p>
            <a:pPr lvl="0" algn="ctr" eaLnBrk="0" hangingPunct="0">
              <a:defRPr/>
            </a:pPr>
            <a:r>
              <a:rPr lang="en-MY" altLang="zh-CN" sz="1400" b="1" kern="0" dirty="0" smtClean="0">
                <a:latin typeface="Calibri" panose="020F0502020204030204" pitchFamily="34" charset="0"/>
              </a:rPr>
              <a:t>Installation </a:t>
            </a:r>
            <a:r>
              <a:rPr lang="en-MY" altLang="zh-CN" sz="1400" b="1" kern="0" dirty="0">
                <a:latin typeface="Calibri" panose="020F0502020204030204" pitchFamily="34" charset="0"/>
              </a:rPr>
              <a:t>of the CAPI software into the tablets</a:t>
            </a:r>
            <a:endParaRPr kumimoji="0" lang="en-US" altLang="zh-CN" sz="1400" b="1" i="0" u="none" strike="noStrike" kern="0" cap="none" spc="0" normalizeH="0" baseline="0" noProof="0" dirty="0">
              <a:ln>
                <a:noFill/>
              </a:ln>
              <a:effectLst/>
              <a:uLnTx/>
              <a:uFillTx/>
              <a:latin typeface="Calibri" panose="020F0502020204030204" pitchFamily="34" charset="0"/>
            </a:endParaRPr>
          </a:p>
        </p:txBody>
      </p:sp>
      <p:sp>
        <p:nvSpPr>
          <p:cNvPr id="15" name="Text Box 15"/>
          <p:cNvSpPr txBox="1">
            <a:spLocks noChangeArrowheads="1"/>
          </p:cNvSpPr>
          <p:nvPr/>
        </p:nvSpPr>
        <p:spPr bwMode="gray">
          <a:xfrm>
            <a:off x="3006918" y="4471738"/>
            <a:ext cx="1592408" cy="738664"/>
          </a:xfrm>
          <a:prstGeom prst="rect">
            <a:avLst/>
          </a:prstGeom>
          <a:noFill/>
          <a:ln w="9525" algn="ctr">
            <a:noFill/>
            <a:miter lim="800000"/>
            <a:headEnd/>
            <a:tailEnd/>
          </a:ln>
        </p:spPr>
        <p:txBody>
          <a:bodyPr wrap="square">
            <a:spAutoFit/>
          </a:bodyPr>
          <a:lstStyle/>
          <a:p>
            <a:pPr lvl="0" algn="ctr" eaLnBrk="0" hangingPunct="0">
              <a:defRPr/>
            </a:pPr>
            <a:r>
              <a:rPr lang="en-US" altLang="zh-CN" sz="1400" b="1" kern="0" dirty="0">
                <a:latin typeface="Calibri" panose="020F0502020204030204" pitchFamily="34" charset="0"/>
              </a:rPr>
              <a:t>Adaptation &amp; translation of questionnaire</a:t>
            </a:r>
          </a:p>
        </p:txBody>
      </p:sp>
      <p:grpSp>
        <p:nvGrpSpPr>
          <p:cNvPr id="16" name="Group 94"/>
          <p:cNvGrpSpPr/>
          <p:nvPr/>
        </p:nvGrpSpPr>
        <p:grpSpPr>
          <a:xfrm>
            <a:off x="4519614" y="2973018"/>
            <a:ext cx="3044985" cy="2074274"/>
            <a:chOff x="4419600" y="2895600"/>
            <a:chExt cx="2728913" cy="1858963"/>
          </a:xfrm>
        </p:grpSpPr>
        <p:sp>
          <p:nvSpPr>
            <p:cNvPr id="17" name="Freeform 17"/>
            <p:cNvSpPr>
              <a:spLocks/>
            </p:cNvSpPr>
            <p:nvPr/>
          </p:nvSpPr>
          <p:spPr bwMode="gray">
            <a:xfrm>
              <a:off x="5356225" y="3506788"/>
              <a:ext cx="1773238" cy="330995"/>
            </a:xfrm>
            <a:custGeom>
              <a:avLst/>
              <a:gdLst/>
              <a:ahLst/>
              <a:cxnLst>
                <a:cxn ang="0">
                  <a:pos x="21" y="888"/>
                </a:cxn>
                <a:cxn ang="0">
                  <a:pos x="1117" y="0"/>
                </a:cxn>
                <a:cxn ang="0">
                  <a:pos x="1093" y="256"/>
                </a:cxn>
                <a:cxn ang="0">
                  <a:pos x="717" y="704"/>
                </a:cxn>
                <a:cxn ang="0">
                  <a:pos x="17" y="1119"/>
                </a:cxn>
                <a:cxn ang="0">
                  <a:pos x="21" y="888"/>
                </a:cxn>
              </a:cxnLst>
              <a:rect l="0" t="0" r="r" b="b"/>
              <a:pathLst>
                <a:path w="1117" h="1119">
                  <a:moveTo>
                    <a:pt x="21" y="888"/>
                  </a:moveTo>
                  <a:lnTo>
                    <a:pt x="1117" y="0"/>
                  </a:lnTo>
                  <a:lnTo>
                    <a:pt x="1093" y="256"/>
                  </a:lnTo>
                  <a:cubicBezTo>
                    <a:pt x="1026" y="373"/>
                    <a:pt x="896" y="560"/>
                    <a:pt x="717" y="704"/>
                  </a:cubicBezTo>
                  <a:cubicBezTo>
                    <a:pt x="538" y="848"/>
                    <a:pt x="133" y="1088"/>
                    <a:pt x="17" y="1119"/>
                  </a:cubicBezTo>
                  <a:cubicBezTo>
                    <a:pt x="0" y="1037"/>
                    <a:pt x="21" y="888"/>
                    <a:pt x="21" y="888"/>
                  </a:cubicBezTo>
                  <a:close/>
                </a:path>
              </a:pathLst>
            </a:custGeom>
            <a:gradFill rotWithShape="0">
              <a:gsLst>
                <a:gs pos="0">
                  <a:srgbClr val="800080">
                    <a:gamma/>
                    <a:tint val="72549"/>
                    <a:invGamma/>
                  </a:srgbClr>
                </a:gs>
                <a:gs pos="100000">
                  <a:srgbClr val="800080"/>
                </a:gs>
              </a:gsLst>
              <a:lin ang="0" scaled="1"/>
            </a:gradFill>
            <a:ln w="9525" cap="flat" cmpd="sng">
              <a:noFill/>
              <a:prstDash val="solid"/>
              <a:round/>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18" name="Arc 18"/>
            <p:cNvSpPr>
              <a:spLocks/>
            </p:cNvSpPr>
            <p:nvPr/>
          </p:nvSpPr>
          <p:spPr bwMode="gray">
            <a:xfrm rot="20539205">
              <a:off x="4419600" y="2895600"/>
              <a:ext cx="2728913" cy="1858963"/>
            </a:xfrm>
            <a:custGeom>
              <a:avLst/>
              <a:gdLst>
                <a:gd name="G0" fmla="+- 0 0 0"/>
                <a:gd name="G1" fmla="+- 0 0 0"/>
                <a:gd name="G2" fmla="+- 21600 0 0"/>
                <a:gd name="T0" fmla="*/ 18016 w 18016"/>
                <a:gd name="T1" fmla="*/ 11915 h 21282"/>
                <a:gd name="T2" fmla="*/ 3695 w 18016"/>
                <a:gd name="T3" fmla="*/ 21282 h 21282"/>
                <a:gd name="T4" fmla="*/ 0 w 18016"/>
                <a:gd name="T5" fmla="*/ 0 h 21282"/>
              </a:gdLst>
              <a:ahLst/>
              <a:cxnLst>
                <a:cxn ang="0">
                  <a:pos x="T0" y="T1"/>
                </a:cxn>
                <a:cxn ang="0">
                  <a:pos x="T2" y="T3"/>
                </a:cxn>
                <a:cxn ang="0">
                  <a:pos x="T4" y="T5"/>
                </a:cxn>
              </a:cxnLst>
              <a:rect l="0" t="0" r="r" b="b"/>
              <a:pathLst>
                <a:path w="18016" h="21282" fill="none" extrusionOk="0">
                  <a:moveTo>
                    <a:pt x="18016" y="11915"/>
                  </a:moveTo>
                  <a:cubicBezTo>
                    <a:pt x="14735" y="16875"/>
                    <a:pt x="9554" y="20264"/>
                    <a:pt x="3694" y="21281"/>
                  </a:cubicBezTo>
                </a:path>
                <a:path w="18016" h="21282" stroke="0" extrusionOk="0">
                  <a:moveTo>
                    <a:pt x="18016" y="11915"/>
                  </a:moveTo>
                  <a:cubicBezTo>
                    <a:pt x="14735" y="16875"/>
                    <a:pt x="9554" y="20264"/>
                    <a:pt x="3694" y="21281"/>
                  </a:cubicBezTo>
                  <a:lnTo>
                    <a:pt x="0" y="0"/>
                  </a:lnTo>
                  <a:close/>
                </a:path>
              </a:pathLst>
            </a:custGeom>
            <a:gradFill rotWithShape="1">
              <a:gsLst>
                <a:gs pos="0">
                  <a:srgbClr val="800080"/>
                </a:gs>
                <a:gs pos="100000">
                  <a:srgbClr val="800080">
                    <a:gamma/>
                    <a:shade val="57647"/>
                    <a:invGamma/>
                  </a:srgbClr>
                </a:gs>
              </a:gsLst>
              <a:lin ang="0" scaled="1"/>
            </a:gradFill>
            <a:ln w="12700">
              <a:noFill/>
              <a:round/>
              <a:headEnd type="none" w="sm" len="sm"/>
              <a:tailEnd type="none" w="sm" len="sm"/>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19" name="Freeform 19"/>
            <p:cNvSpPr>
              <a:spLocks/>
            </p:cNvSpPr>
            <p:nvPr/>
          </p:nvSpPr>
          <p:spPr bwMode="gray">
            <a:xfrm>
              <a:off x="4491038" y="3983038"/>
              <a:ext cx="923925" cy="330995"/>
            </a:xfrm>
            <a:custGeom>
              <a:avLst/>
              <a:gdLst/>
              <a:ahLst/>
              <a:cxnLst>
                <a:cxn ang="0">
                  <a:pos x="582" y="572"/>
                </a:cxn>
                <a:cxn ang="0">
                  <a:pos x="562" y="826"/>
                </a:cxn>
                <a:cxn ang="0">
                  <a:pos x="0" y="42"/>
                </a:cxn>
                <a:cxn ang="0">
                  <a:pos x="90" y="0"/>
                </a:cxn>
                <a:cxn ang="0">
                  <a:pos x="582" y="572"/>
                </a:cxn>
              </a:cxnLst>
              <a:rect l="0" t="0" r="r" b="b"/>
              <a:pathLst>
                <a:path w="582" h="826">
                  <a:moveTo>
                    <a:pt x="582" y="572"/>
                  </a:moveTo>
                  <a:lnTo>
                    <a:pt x="562" y="826"/>
                  </a:lnTo>
                  <a:lnTo>
                    <a:pt x="0" y="42"/>
                  </a:lnTo>
                  <a:lnTo>
                    <a:pt x="90" y="0"/>
                  </a:lnTo>
                  <a:lnTo>
                    <a:pt x="582" y="572"/>
                  </a:lnTo>
                  <a:close/>
                </a:path>
              </a:pathLst>
            </a:custGeom>
            <a:gradFill rotWithShape="1">
              <a:gsLst>
                <a:gs pos="0">
                  <a:srgbClr val="800080"/>
                </a:gs>
                <a:gs pos="100000">
                  <a:srgbClr val="800080">
                    <a:gamma/>
                    <a:tint val="63529"/>
                    <a:invGamma/>
                  </a:srgbClr>
                </a:gs>
              </a:gsLst>
              <a:lin ang="0" scaled="1"/>
            </a:gradFill>
            <a:ln w="9525" cap="flat" cmpd="sng">
              <a:noFill/>
              <a:prstDash val="solid"/>
              <a:round/>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grpSp>
      <p:sp>
        <p:nvSpPr>
          <p:cNvPr id="20" name="Arc 18"/>
          <p:cNvSpPr>
            <a:spLocks/>
          </p:cNvSpPr>
          <p:nvPr/>
        </p:nvSpPr>
        <p:spPr bwMode="gray">
          <a:xfrm rot="20539205">
            <a:off x="4315351" y="3135824"/>
            <a:ext cx="2505333" cy="1667090"/>
          </a:xfrm>
          <a:custGeom>
            <a:avLst/>
            <a:gdLst>
              <a:gd name="G0" fmla="+- 0 0 0"/>
              <a:gd name="G1" fmla="+- 0 0 0"/>
              <a:gd name="G2" fmla="+- 21600 0 0"/>
              <a:gd name="T0" fmla="*/ 18016 w 18016"/>
              <a:gd name="T1" fmla="*/ 11915 h 21282"/>
              <a:gd name="T2" fmla="*/ 3695 w 18016"/>
              <a:gd name="T3" fmla="*/ 21282 h 21282"/>
              <a:gd name="T4" fmla="*/ 0 w 18016"/>
              <a:gd name="T5" fmla="*/ 0 h 21282"/>
            </a:gdLst>
            <a:ahLst/>
            <a:cxnLst>
              <a:cxn ang="0">
                <a:pos x="T0" y="T1"/>
              </a:cxn>
              <a:cxn ang="0">
                <a:pos x="T2" y="T3"/>
              </a:cxn>
              <a:cxn ang="0">
                <a:pos x="T4" y="T5"/>
              </a:cxn>
            </a:cxnLst>
            <a:rect l="0" t="0" r="r" b="b"/>
            <a:pathLst>
              <a:path w="18016" h="21282" fill="none" extrusionOk="0">
                <a:moveTo>
                  <a:pt x="18016" y="11915"/>
                </a:moveTo>
                <a:cubicBezTo>
                  <a:pt x="14735" y="16875"/>
                  <a:pt x="9554" y="20264"/>
                  <a:pt x="3694" y="21281"/>
                </a:cubicBezTo>
              </a:path>
              <a:path w="18016" h="21282" stroke="0" extrusionOk="0">
                <a:moveTo>
                  <a:pt x="18016" y="11915"/>
                </a:moveTo>
                <a:cubicBezTo>
                  <a:pt x="14735" y="16875"/>
                  <a:pt x="9554" y="20264"/>
                  <a:pt x="3694" y="21281"/>
                </a:cubicBezTo>
                <a:lnTo>
                  <a:pt x="0" y="0"/>
                </a:lnTo>
                <a:close/>
              </a:path>
            </a:pathLst>
          </a:custGeom>
          <a:gradFill rotWithShape="1">
            <a:gsLst>
              <a:gs pos="0">
                <a:srgbClr val="800080"/>
              </a:gs>
              <a:gs pos="100000">
                <a:srgbClr val="800080">
                  <a:gamma/>
                  <a:shade val="57647"/>
                  <a:invGamma/>
                </a:srgbClr>
              </a:gs>
            </a:gsLst>
            <a:lin ang="0" scaled="1"/>
          </a:gradFill>
          <a:ln w="12700">
            <a:noFill/>
            <a:round/>
            <a:headEnd type="none" w="sm" len="sm"/>
            <a:tailEnd type="none" w="sm" len="sm"/>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21" name="Oval 20"/>
          <p:cNvSpPr>
            <a:spLocks noChangeArrowheads="1"/>
          </p:cNvSpPr>
          <p:nvPr/>
        </p:nvSpPr>
        <p:spPr bwMode="gray">
          <a:xfrm rot="20601703">
            <a:off x="3032125" y="3212893"/>
            <a:ext cx="2586038" cy="1090613"/>
          </a:xfrm>
          <a:prstGeom prst="ellipse">
            <a:avLst/>
          </a:prstGeom>
          <a:solidFill>
            <a:srgbClr val="FFFFFF"/>
          </a:solidFill>
          <a:ln w="12700">
            <a:noFill/>
            <a:round/>
            <a:headEnd type="none" w="sm" len="sm"/>
            <a:tailEnd type="none" w="sm" len="sm"/>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latin typeface="Calibri" panose="020F0502020204030204" pitchFamily="34" charset="0"/>
            </a:endParaRPr>
          </a:p>
        </p:txBody>
      </p:sp>
      <p:sp>
        <p:nvSpPr>
          <p:cNvPr id="22" name="Text Box 21"/>
          <p:cNvSpPr txBox="1">
            <a:spLocks noChangeArrowheads="1"/>
          </p:cNvSpPr>
          <p:nvPr/>
        </p:nvSpPr>
        <p:spPr bwMode="gray">
          <a:xfrm>
            <a:off x="5105404" y="3761312"/>
            <a:ext cx="1785950" cy="307777"/>
          </a:xfrm>
          <a:prstGeom prst="rect">
            <a:avLst/>
          </a:prstGeom>
          <a:noFill/>
          <a:ln w="9525" algn="ctr">
            <a:noFill/>
            <a:miter lim="800000"/>
            <a:headEnd/>
            <a:tailEnd/>
          </a:ln>
        </p:spPr>
        <p:txBody>
          <a:bodyPr wrap="square">
            <a:spAutoFit/>
          </a:bodyPr>
          <a:lstStyle/>
          <a:p>
            <a:pPr lvl="0" algn="ctr" eaLnBrk="0" hangingPunct="0">
              <a:defRPr/>
            </a:pPr>
            <a:r>
              <a:rPr lang="en-IN" altLang="zh-CN" sz="1400" b="1" kern="0" dirty="0" smtClean="0">
                <a:solidFill>
                  <a:srgbClr val="FFFFFF"/>
                </a:solidFill>
                <a:latin typeface="Calibri" panose="020F0502020204030204" pitchFamily="34" charset="0"/>
              </a:rPr>
              <a:t>Pilot </a:t>
            </a:r>
            <a:r>
              <a:rPr lang="en-IN" altLang="zh-CN" sz="1400" b="1" kern="0" dirty="0">
                <a:solidFill>
                  <a:srgbClr val="FFFFFF"/>
                </a:solidFill>
                <a:latin typeface="Calibri" panose="020F0502020204030204" pitchFamily="34" charset="0"/>
              </a:rPr>
              <a:t>tests</a:t>
            </a:r>
            <a:endParaRPr lang="en-IN" altLang="zh-CN" sz="1400" kern="0" dirty="0">
              <a:solidFill>
                <a:srgbClr val="FFFFFF"/>
              </a:solidFill>
              <a:latin typeface="Calibri" panose="020F0502020204030204" pitchFamily="34" charset="0"/>
            </a:endParaRPr>
          </a:p>
        </p:txBody>
      </p:sp>
      <p:sp>
        <p:nvSpPr>
          <p:cNvPr id="23" name="Text Box 12"/>
          <p:cNvSpPr txBox="1">
            <a:spLocks noChangeArrowheads="1"/>
          </p:cNvSpPr>
          <p:nvPr/>
        </p:nvSpPr>
        <p:spPr bwMode="gray">
          <a:xfrm>
            <a:off x="1741908" y="3449061"/>
            <a:ext cx="1265010" cy="692497"/>
          </a:xfrm>
          <a:prstGeom prst="rect">
            <a:avLst/>
          </a:prstGeom>
          <a:noFill/>
          <a:ln w="9525" algn="ctr">
            <a:noFill/>
            <a:miter lim="800000"/>
            <a:headEnd/>
            <a:tailEnd/>
          </a:ln>
        </p:spPr>
        <p:txBody>
          <a:bodyPr wrap="square">
            <a:spAutoFit/>
          </a:bodyPr>
          <a:lstStyle/>
          <a:p>
            <a:pPr lvl="0" algn="ctr" eaLnBrk="0" hangingPunct="0">
              <a:defRPr/>
            </a:pPr>
            <a:r>
              <a:rPr lang="en-MY" altLang="zh-CN" sz="1300" b="1" kern="0" dirty="0" smtClean="0">
                <a:solidFill>
                  <a:srgbClr val="FFFFFF"/>
                </a:solidFill>
                <a:latin typeface="Calibri" panose="020F0502020204030204" pitchFamily="34" charset="0"/>
              </a:rPr>
              <a:t>Recruitment </a:t>
            </a:r>
            <a:r>
              <a:rPr lang="en-MY" altLang="zh-CN" sz="1300" b="1" kern="0" dirty="0">
                <a:solidFill>
                  <a:srgbClr val="FFFFFF"/>
                </a:solidFill>
                <a:latin typeface="Calibri" panose="020F0502020204030204" pitchFamily="34" charset="0"/>
              </a:rPr>
              <a:t>and training of interviewers</a:t>
            </a:r>
            <a:endParaRPr kumimoji="0" lang="en-US" altLang="zh-CN" sz="1300" b="1" i="0" u="none" strike="noStrike" kern="0" cap="none" spc="0" normalizeH="0" baseline="0" noProof="0" dirty="0">
              <a:ln>
                <a:noFill/>
              </a:ln>
              <a:solidFill>
                <a:srgbClr val="FFFFFF"/>
              </a:solidFill>
              <a:effectLst/>
              <a:uLnTx/>
              <a:uFillTx/>
              <a:latin typeface="Calibri" panose="020F0502020204030204" pitchFamily="34" charset="0"/>
            </a:endParaRPr>
          </a:p>
        </p:txBody>
      </p:sp>
      <p:sp>
        <p:nvSpPr>
          <p:cNvPr id="24" name="Oval 23"/>
          <p:cNvSpPr/>
          <p:nvPr/>
        </p:nvSpPr>
        <p:spPr>
          <a:xfrm>
            <a:off x="3528802" y="5264314"/>
            <a:ext cx="548640" cy="3927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alibri" panose="020F0502020204030204" pitchFamily="34" charset="0"/>
              </a:rPr>
              <a:t>1</a:t>
            </a:r>
            <a:endParaRPr lang="en-MY" dirty="0">
              <a:latin typeface="Calibri" panose="020F0502020204030204" pitchFamily="34" charset="0"/>
            </a:endParaRPr>
          </a:p>
        </p:txBody>
      </p:sp>
      <p:sp>
        <p:nvSpPr>
          <p:cNvPr id="25" name="Oval 24"/>
          <p:cNvSpPr/>
          <p:nvPr/>
        </p:nvSpPr>
        <p:spPr>
          <a:xfrm>
            <a:off x="1297508" y="3166775"/>
            <a:ext cx="548640" cy="3927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alibri" panose="020F0502020204030204" pitchFamily="34" charset="0"/>
              </a:rPr>
              <a:t>2</a:t>
            </a:r>
            <a:endParaRPr lang="en-MY" dirty="0">
              <a:latin typeface="Calibri" panose="020F0502020204030204" pitchFamily="34" charset="0"/>
            </a:endParaRPr>
          </a:p>
        </p:txBody>
      </p:sp>
      <p:sp>
        <p:nvSpPr>
          <p:cNvPr id="26" name="Oval 25"/>
          <p:cNvSpPr/>
          <p:nvPr/>
        </p:nvSpPr>
        <p:spPr>
          <a:xfrm>
            <a:off x="2732598" y="2166880"/>
            <a:ext cx="548640" cy="3927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alibri" panose="020F0502020204030204" pitchFamily="34" charset="0"/>
              </a:rPr>
              <a:t>3</a:t>
            </a:r>
            <a:endParaRPr lang="en-MY" dirty="0">
              <a:latin typeface="Calibri" panose="020F0502020204030204" pitchFamily="34" charset="0"/>
            </a:endParaRPr>
          </a:p>
        </p:txBody>
      </p:sp>
      <p:sp>
        <p:nvSpPr>
          <p:cNvPr id="27" name="Oval 26"/>
          <p:cNvSpPr/>
          <p:nvPr/>
        </p:nvSpPr>
        <p:spPr>
          <a:xfrm>
            <a:off x="5939633" y="1768200"/>
            <a:ext cx="548640" cy="3927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alibri" panose="020F0502020204030204" pitchFamily="34" charset="0"/>
              </a:rPr>
              <a:t>4</a:t>
            </a:r>
            <a:endParaRPr lang="en-MY" dirty="0">
              <a:latin typeface="Calibri" panose="020F0502020204030204" pitchFamily="34" charset="0"/>
            </a:endParaRPr>
          </a:p>
        </p:txBody>
      </p:sp>
      <p:sp>
        <p:nvSpPr>
          <p:cNvPr id="28" name="Text Box 21"/>
          <p:cNvSpPr txBox="1">
            <a:spLocks noChangeArrowheads="1"/>
          </p:cNvSpPr>
          <p:nvPr/>
        </p:nvSpPr>
        <p:spPr bwMode="gray">
          <a:xfrm>
            <a:off x="5105404" y="4508725"/>
            <a:ext cx="1785950" cy="307777"/>
          </a:xfrm>
          <a:prstGeom prst="rect">
            <a:avLst/>
          </a:prstGeom>
          <a:noFill/>
          <a:ln w="9525" algn="ctr">
            <a:noFill/>
            <a:miter lim="800000"/>
            <a:headEnd/>
            <a:tailEnd/>
          </a:ln>
        </p:spPr>
        <p:txBody>
          <a:bodyPr wrap="square">
            <a:spAutoFit/>
          </a:bodyPr>
          <a:lstStyle/>
          <a:p>
            <a:pPr lvl="0" algn="ctr" eaLnBrk="0" hangingPunct="0">
              <a:defRPr/>
            </a:pPr>
            <a:r>
              <a:rPr lang="en-IN" altLang="zh-CN" sz="1400" b="1" kern="0" dirty="0" smtClean="0">
                <a:solidFill>
                  <a:srgbClr val="FFFFFF"/>
                </a:solidFill>
                <a:latin typeface="Calibri" panose="020F0502020204030204" pitchFamily="34" charset="0"/>
              </a:rPr>
              <a:t>Survey</a:t>
            </a:r>
            <a:endParaRPr lang="en-IN" altLang="zh-CN" sz="1400" kern="0" dirty="0">
              <a:solidFill>
                <a:srgbClr val="FFFFFF"/>
              </a:solidFill>
              <a:latin typeface="Calibri" panose="020F0502020204030204" pitchFamily="34" charset="0"/>
            </a:endParaRPr>
          </a:p>
        </p:txBody>
      </p:sp>
      <p:sp>
        <p:nvSpPr>
          <p:cNvPr id="29" name="Down Arrow 28"/>
          <p:cNvSpPr/>
          <p:nvPr/>
        </p:nvSpPr>
        <p:spPr>
          <a:xfrm>
            <a:off x="5904008" y="4078753"/>
            <a:ext cx="147264" cy="37059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3979333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and Issues for the Survey</a:t>
            </a:r>
            <a:endParaRPr lang="en-MY" dirty="0"/>
          </a:p>
        </p:txBody>
      </p:sp>
      <p:sp>
        <p:nvSpPr>
          <p:cNvPr id="3" name="Content Placeholder 2"/>
          <p:cNvSpPr>
            <a:spLocks noGrp="1"/>
          </p:cNvSpPr>
          <p:nvPr>
            <p:ph idx="1"/>
          </p:nvPr>
        </p:nvSpPr>
        <p:spPr/>
        <p:txBody>
          <a:bodyPr/>
          <a:lstStyle/>
          <a:p>
            <a:r>
              <a:rPr lang="en-GB" dirty="0"/>
              <a:t>Due to the delay in shipments of the tablets, the survey period, which was initially scheduled to take place in May/June 2015, was postponed to August/September 2015. </a:t>
            </a:r>
            <a:endParaRPr lang="en-GB" dirty="0" smtClean="0"/>
          </a:p>
          <a:p>
            <a:r>
              <a:rPr lang="en-GB" dirty="0" smtClean="0"/>
              <a:t>In </a:t>
            </a:r>
            <a:r>
              <a:rPr lang="en-GB" dirty="0"/>
              <a:t>addition, as more issues were found with the questionnaire on the CAPI system after the pilot test was run, the fieldwork could only take place after these issues were resolved.</a:t>
            </a:r>
            <a:endParaRPr lang="en-MY"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28</a:t>
            </a:fld>
            <a:endParaRPr lang="en-MY"/>
          </a:p>
        </p:txBody>
      </p:sp>
    </p:spTree>
    <p:extLst>
      <p:ext uri="{BB962C8B-B14F-4D97-AF65-F5344CB8AC3E}">
        <p14:creationId xmlns:p14="http://schemas.microsoft.com/office/powerpoint/2010/main" val="364011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dirty="0"/>
              <a:t>In this survey, we have held a debriefing session among the interviewers in order to get a more thorough understanding of the data collection process towards the end of the </a:t>
            </a:r>
            <a:r>
              <a:rPr lang="en-GB" sz="1800" dirty="0" smtClean="0"/>
              <a:t>fieldwork</a:t>
            </a:r>
            <a:endParaRPr lang="en-MY" sz="1800" dirty="0"/>
          </a:p>
        </p:txBody>
      </p:sp>
      <p:sp>
        <p:nvSpPr>
          <p:cNvPr id="3" name="Content Placeholder 2"/>
          <p:cNvSpPr>
            <a:spLocks noGrp="1"/>
          </p:cNvSpPr>
          <p:nvPr>
            <p:ph idx="1"/>
          </p:nvPr>
        </p:nvSpPr>
        <p:spPr/>
        <p:txBody>
          <a:bodyPr/>
          <a:lstStyle/>
          <a:p>
            <a:r>
              <a:rPr lang="en-MY" dirty="0"/>
              <a:t>The session was proven to be greatly helpful, as we were able to collect more qualitative data, such as the difference in response of the workers according to locations, most common answers received, and challenges faced during the interviews. </a:t>
            </a:r>
            <a:endParaRPr lang="en-MY" dirty="0" smtClean="0"/>
          </a:p>
          <a:p>
            <a:r>
              <a:rPr lang="en-MY" dirty="0" smtClean="0"/>
              <a:t>In </a:t>
            </a:r>
            <a:r>
              <a:rPr lang="en-MY" dirty="0"/>
              <a:t>this way, we managed to get a more comprehensive understanding based on collective sharing. We have also found that among the fieldworkers, some have a slightly different outlook from one another based on the circumstances of the respondents they met. </a:t>
            </a:r>
          </a:p>
        </p:txBody>
      </p:sp>
      <p:sp>
        <p:nvSpPr>
          <p:cNvPr id="4" name="Slide Number Placeholder 3"/>
          <p:cNvSpPr>
            <a:spLocks noGrp="1"/>
          </p:cNvSpPr>
          <p:nvPr>
            <p:ph type="sldNum" sz="quarter" idx="12"/>
          </p:nvPr>
        </p:nvSpPr>
        <p:spPr/>
        <p:txBody>
          <a:bodyPr/>
          <a:lstStyle/>
          <a:p>
            <a:fld id="{0FF54DE5-C571-48E8-A5BC-B369434E2F44}" type="slidenum">
              <a:rPr lang="en-MY" smtClean="0"/>
              <a:pPr/>
              <a:t>29</a:t>
            </a:fld>
            <a:endParaRPr lang="en-MY"/>
          </a:p>
        </p:txBody>
      </p:sp>
    </p:spTree>
    <p:extLst>
      <p:ext uri="{BB962C8B-B14F-4D97-AF65-F5344CB8AC3E}">
        <p14:creationId xmlns:p14="http://schemas.microsoft.com/office/powerpoint/2010/main" val="298427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000" dirty="0"/>
              <a:t>As of June 2015, there are 2.25 million foreign workers  registered under the temporary employment visa scheme (</a:t>
            </a:r>
            <a:r>
              <a:rPr lang="en-MY" sz="1800" i="1" dirty="0"/>
              <a:t>Pas </a:t>
            </a:r>
            <a:r>
              <a:rPr lang="en-MY" sz="1800" i="1" dirty="0" err="1"/>
              <a:t>Lawatan</a:t>
            </a:r>
            <a:r>
              <a:rPr lang="en-MY" sz="1800" i="1" dirty="0"/>
              <a:t> </a:t>
            </a:r>
            <a:r>
              <a:rPr lang="en-MY" sz="1800" i="1" dirty="0" err="1"/>
              <a:t>Kerja</a:t>
            </a:r>
            <a:r>
              <a:rPr lang="en-MY" sz="1800" i="1" dirty="0"/>
              <a:t> </a:t>
            </a:r>
            <a:r>
              <a:rPr lang="en-MY" sz="1800" i="1" dirty="0" err="1"/>
              <a:t>Sementara</a:t>
            </a:r>
            <a:r>
              <a:rPr lang="en-MY" sz="1800" i="1" dirty="0"/>
              <a:t> – PLKS</a:t>
            </a:r>
            <a:r>
              <a:rPr lang="en-MY" sz="2000" dirty="0" smtClean="0"/>
              <a:t>) in Malaysia</a:t>
            </a:r>
            <a:endParaRPr lang="en-MY" sz="2000"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3</a:t>
            </a:fld>
            <a:endParaRPr lang="en-MY"/>
          </a:p>
        </p:txBody>
      </p:sp>
      <p:graphicFrame>
        <p:nvGraphicFramePr>
          <p:cNvPr id="5" name="Chart 4"/>
          <p:cNvGraphicFramePr>
            <a:graphicFrameLocks/>
          </p:cNvGraphicFramePr>
          <p:nvPr>
            <p:extLst>
              <p:ext uri="{D42A27DB-BD31-4B8C-83A1-F6EECF244321}">
                <p14:modId xmlns:p14="http://schemas.microsoft.com/office/powerpoint/2010/main" val="2892093634"/>
              </p:ext>
            </p:extLst>
          </p:nvPr>
        </p:nvGraphicFramePr>
        <p:xfrm>
          <a:off x="653390" y="1714840"/>
          <a:ext cx="7659338" cy="4353452"/>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302821" y="6231415"/>
            <a:ext cx="8550234" cy="276999"/>
          </a:xfrm>
          <a:prstGeom prst="rect">
            <a:avLst/>
          </a:prstGeom>
        </p:spPr>
        <p:txBody>
          <a:bodyPr wrap="square">
            <a:spAutoFit/>
          </a:bodyPr>
          <a:lstStyle/>
          <a:p>
            <a:r>
              <a:rPr lang="en-MY" sz="1200" i="1" dirty="0" smtClean="0">
                <a:latin typeface="Calibri" panose="020F0502020204030204" pitchFamily="34" charset="0"/>
              </a:rPr>
              <a:t>Source: </a:t>
            </a:r>
            <a:r>
              <a:rPr lang="en-MY" sz="1200" i="1" dirty="0" smtClean="0">
                <a:latin typeface="Calibri" panose="020F0502020204030204" pitchFamily="34" charset="0"/>
                <a:hlinkClick r:id="rId4"/>
              </a:rPr>
              <a:t>http</a:t>
            </a:r>
            <a:r>
              <a:rPr lang="en-MY" sz="1200" i="1" dirty="0">
                <a:latin typeface="Calibri" panose="020F0502020204030204" pitchFamily="34" charset="0"/>
                <a:hlinkClick r:id="rId4"/>
              </a:rPr>
              <a:t>://</a:t>
            </a:r>
            <a:r>
              <a:rPr lang="en-MY" sz="1200" i="1" dirty="0" smtClean="0">
                <a:latin typeface="Calibri" panose="020F0502020204030204" pitchFamily="34" charset="0"/>
                <a:hlinkClick r:id="rId4"/>
              </a:rPr>
              <a:t>myhos.mohr.gov.my/ebook/istatistik3_2015/bil3_2015.pdf</a:t>
            </a:r>
            <a:r>
              <a:rPr lang="en-MY" sz="1200" i="1" dirty="0" smtClean="0">
                <a:latin typeface="Calibri" panose="020F0502020204030204" pitchFamily="34" charset="0"/>
              </a:rPr>
              <a:t> </a:t>
            </a:r>
            <a:endParaRPr lang="en-MY" sz="1200" i="1" dirty="0">
              <a:latin typeface="Calibri" panose="020F0502020204030204" pitchFamily="34" charset="0"/>
            </a:endParaRPr>
          </a:p>
        </p:txBody>
      </p:sp>
    </p:spTree>
    <p:extLst>
      <p:ext uri="{BB962C8B-B14F-4D97-AF65-F5344CB8AC3E}">
        <p14:creationId xmlns:p14="http://schemas.microsoft.com/office/powerpoint/2010/main" val="2383073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45720" rIns="0" bIns="45720" rtlCol="0" anchor="ctr">
            <a:normAutofit/>
          </a:bodyPr>
          <a:lstStyle/>
          <a:p>
            <a:r>
              <a:rPr lang="en-US" dirty="0"/>
              <a:t>Recommendation: </a:t>
            </a:r>
            <a:r>
              <a:rPr lang="en-MY" dirty="0"/>
              <a:t>Greater Flexibility for the Questionnaire</a:t>
            </a:r>
          </a:p>
        </p:txBody>
      </p:sp>
      <p:sp>
        <p:nvSpPr>
          <p:cNvPr id="3" name="Content Placeholder 2"/>
          <p:cNvSpPr>
            <a:spLocks noGrp="1"/>
          </p:cNvSpPr>
          <p:nvPr>
            <p:ph idx="1"/>
          </p:nvPr>
        </p:nvSpPr>
        <p:spPr>
          <a:xfrm>
            <a:off x="828675" y="1600199"/>
            <a:ext cx="7840312" cy="4892675"/>
          </a:xfrm>
        </p:spPr>
        <p:txBody>
          <a:bodyPr>
            <a:normAutofit/>
          </a:bodyPr>
          <a:lstStyle/>
          <a:p>
            <a:r>
              <a:rPr lang="en-MY" dirty="0"/>
              <a:t>While structure and standardisation is good for international comparison, there is a lot of the variation in different migration corridors. </a:t>
            </a:r>
            <a:endParaRPr lang="en-MY" dirty="0" smtClean="0"/>
          </a:p>
          <a:p>
            <a:r>
              <a:rPr lang="en-MY" dirty="0" smtClean="0"/>
              <a:t>In </a:t>
            </a:r>
            <a:r>
              <a:rPr lang="en-MY" dirty="0"/>
              <a:t>this case, the Malaysian-Vietnamese migration corridor has its own characteristics that are important but were not captured within this kind of rigidity. </a:t>
            </a:r>
            <a:endParaRPr lang="en-MY" dirty="0" smtClean="0"/>
          </a:p>
          <a:p>
            <a:r>
              <a:rPr lang="en-MY" dirty="0" smtClean="0"/>
              <a:t>Nonetheless</a:t>
            </a:r>
            <a:r>
              <a:rPr lang="en-MY" dirty="0"/>
              <a:t>, it fails to distinguish situations where the workers don’t know because he or she have forgotten about the amount due to memory lapse; cannot provide a detailed breakdown because it is included in the broker fee; or simply have no knowledge of the amount. </a:t>
            </a:r>
            <a:endParaRPr lang="en-MY" dirty="0" smtClean="0"/>
          </a:p>
          <a:p>
            <a:r>
              <a:rPr lang="en-MY" dirty="0"/>
              <a:t>In particular, we have also faced a problem with the interest rates, as some respondents who borrowed from more than one source have also more than one interest rates to pay. </a:t>
            </a:r>
            <a:endParaRPr lang="en-MY" dirty="0" smtClean="0"/>
          </a:p>
          <a:p>
            <a:r>
              <a:rPr lang="en-MY" dirty="0" smtClean="0"/>
              <a:t>Similarly</a:t>
            </a:r>
            <a:r>
              <a:rPr lang="en-MY" dirty="0"/>
              <a:t>, some respondents recall the total of their migration costs in different currencies, but only one currency is allowed in the system. </a:t>
            </a:r>
          </a:p>
        </p:txBody>
      </p:sp>
      <p:sp>
        <p:nvSpPr>
          <p:cNvPr id="4" name="Slide Number Placeholder 3"/>
          <p:cNvSpPr>
            <a:spLocks noGrp="1"/>
          </p:cNvSpPr>
          <p:nvPr>
            <p:ph type="sldNum" sz="quarter" idx="12"/>
          </p:nvPr>
        </p:nvSpPr>
        <p:spPr/>
        <p:txBody>
          <a:bodyPr/>
          <a:lstStyle/>
          <a:p>
            <a:fld id="{0FF54DE5-C571-48E8-A5BC-B369434E2F44}" type="slidenum">
              <a:rPr lang="en-MY" smtClean="0"/>
              <a:pPr/>
              <a:t>30</a:t>
            </a:fld>
            <a:endParaRPr lang="en-MY"/>
          </a:p>
        </p:txBody>
      </p:sp>
    </p:spTree>
    <p:extLst>
      <p:ext uri="{BB962C8B-B14F-4D97-AF65-F5344CB8AC3E}">
        <p14:creationId xmlns:p14="http://schemas.microsoft.com/office/powerpoint/2010/main" val="77500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MY" dirty="0"/>
          </a:p>
        </p:txBody>
      </p:sp>
      <p:sp>
        <p:nvSpPr>
          <p:cNvPr id="3" name="Subtitle 2"/>
          <p:cNvSpPr>
            <a:spLocks noGrp="1"/>
          </p:cNvSpPr>
          <p:nvPr>
            <p:ph type="subTitle" idx="1"/>
          </p:nvPr>
        </p:nvSpPr>
        <p:spPr/>
        <p:txBody>
          <a:bodyPr/>
          <a:lstStyle/>
          <a:p>
            <a:r>
              <a:rPr lang="en-US" sz="2800" b="1" dirty="0" smtClean="0"/>
              <a:t>PE RESEARCH SDN BHD</a:t>
            </a:r>
          </a:p>
          <a:p>
            <a:r>
              <a:rPr lang="en-US" dirty="0" smtClean="0">
                <a:hlinkClick r:id="rId3"/>
              </a:rPr>
              <a:t>www.peresearch.com.my</a:t>
            </a:r>
            <a:r>
              <a:rPr lang="en-US" dirty="0" smtClean="0"/>
              <a:t> </a:t>
            </a:r>
            <a:endParaRPr lang="en-MY" dirty="0"/>
          </a:p>
        </p:txBody>
      </p:sp>
    </p:spTree>
    <p:extLst>
      <p:ext uri="{BB962C8B-B14F-4D97-AF65-F5344CB8AC3E}">
        <p14:creationId xmlns:p14="http://schemas.microsoft.com/office/powerpoint/2010/main" val="3929128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56,591 Vietnamese </a:t>
            </a:r>
            <a:r>
              <a:rPr lang="en-MY" dirty="0" smtClean="0"/>
              <a:t>workers </a:t>
            </a:r>
            <a:r>
              <a:rPr lang="en-MY" dirty="0"/>
              <a:t>registered under </a:t>
            </a:r>
            <a:r>
              <a:rPr lang="en-MY" dirty="0" smtClean="0"/>
              <a:t>PLKS the </a:t>
            </a:r>
            <a:r>
              <a:rPr lang="en-MY" dirty="0"/>
              <a:t>temporary employment </a:t>
            </a:r>
            <a:r>
              <a:rPr lang="en-MY" dirty="0" smtClean="0"/>
              <a:t>visa as </a:t>
            </a:r>
            <a:r>
              <a:rPr lang="en-MY" dirty="0"/>
              <a:t>of June 2015</a:t>
            </a:r>
          </a:p>
        </p:txBody>
      </p:sp>
      <p:sp>
        <p:nvSpPr>
          <p:cNvPr id="4" name="Slide Number Placeholder 3"/>
          <p:cNvSpPr>
            <a:spLocks noGrp="1"/>
          </p:cNvSpPr>
          <p:nvPr>
            <p:ph type="sldNum" sz="quarter" idx="12"/>
          </p:nvPr>
        </p:nvSpPr>
        <p:spPr/>
        <p:txBody>
          <a:bodyPr/>
          <a:lstStyle/>
          <a:p>
            <a:fld id="{0FF54DE5-C571-48E8-A5BC-B369434E2F44}" type="slidenum">
              <a:rPr lang="en-MY" smtClean="0"/>
              <a:pPr/>
              <a:t>4</a:t>
            </a:fld>
            <a:endParaRPr lang="en-MY"/>
          </a:p>
        </p:txBody>
      </p:sp>
      <p:graphicFrame>
        <p:nvGraphicFramePr>
          <p:cNvPr id="5" name="Table 4"/>
          <p:cNvGraphicFramePr>
            <a:graphicFrameLocks noGrp="1"/>
          </p:cNvGraphicFramePr>
          <p:nvPr>
            <p:extLst>
              <p:ext uri="{D42A27DB-BD31-4B8C-83A1-F6EECF244321}">
                <p14:modId xmlns:p14="http://schemas.microsoft.com/office/powerpoint/2010/main" val="1813485665"/>
              </p:ext>
            </p:extLst>
          </p:nvPr>
        </p:nvGraphicFramePr>
        <p:xfrm>
          <a:off x="326541" y="1966019"/>
          <a:ext cx="8478980" cy="4143253"/>
        </p:xfrm>
        <a:graphic>
          <a:graphicData uri="http://schemas.openxmlformats.org/drawingml/2006/table">
            <a:tbl>
              <a:tblPr firstRow="1" bandRow="1">
                <a:tableStyleId>{BDBED569-4797-4DF1-A0F4-6AAB3CD982D8}</a:tableStyleId>
              </a:tblPr>
              <a:tblGrid>
                <a:gridCol w="974181"/>
                <a:gridCol w="1046342"/>
                <a:gridCol w="1046342"/>
                <a:gridCol w="1226747"/>
                <a:gridCol w="1046342"/>
                <a:gridCol w="1046342"/>
                <a:gridCol w="1046342"/>
                <a:gridCol w="1046342"/>
              </a:tblGrid>
              <a:tr h="387477">
                <a:tc>
                  <a:txBody>
                    <a:bodyPr/>
                    <a:lstStyle/>
                    <a:p>
                      <a:pPr algn="ctr">
                        <a:spcAft>
                          <a:spcPts val="0"/>
                        </a:spcAft>
                      </a:pPr>
                      <a:r>
                        <a:rPr lang="en-GB" sz="1200" dirty="0">
                          <a:effectLst/>
                          <a:latin typeface="Calibri" panose="020F0502020204030204" pitchFamily="34" charset="0"/>
                        </a:rPr>
                        <a:t>Nationality</a:t>
                      </a:r>
                      <a:endParaRPr lang="en-MY" sz="1800" dirty="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Domestic Workers</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Construction</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Manufacturing</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Services</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Plantation</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Agriculture</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GB" sz="1200">
                          <a:effectLst/>
                          <a:latin typeface="Calibri" panose="020F0502020204030204" pitchFamily="34" charset="0"/>
                        </a:rPr>
                        <a:t>Total</a:t>
                      </a:r>
                      <a:endParaRPr lang="en-MY" sz="1800">
                        <a:effectLst/>
                        <a:latin typeface="Calibri" panose="020F0502020204030204" pitchFamily="34" charset="0"/>
                        <a:ea typeface="SimSun"/>
                        <a:cs typeface="Times New Roman"/>
                      </a:endParaRPr>
                    </a:p>
                  </a:txBody>
                  <a:tcPr marL="68580" marR="68580" marT="0" marB="0" anchor="ctr"/>
                </a:tc>
              </a:tr>
              <a:tr h="365340">
                <a:tc>
                  <a:txBody>
                    <a:bodyPr/>
                    <a:lstStyle/>
                    <a:p>
                      <a:pPr algn="l">
                        <a:spcAft>
                          <a:spcPts val="0"/>
                        </a:spcAft>
                      </a:pPr>
                      <a:r>
                        <a:rPr lang="en-GB" sz="1200">
                          <a:effectLst/>
                          <a:latin typeface="Calibri" panose="020F0502020204030204" pitchFamily="34" charset="0"/>
                        </a:rPr>
                        <a:t>Bangladesh</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133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105,960</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106,350</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30,284</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19,626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14,665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277,018</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Cambodia</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4,045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268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3,539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1,048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274</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350</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9,524</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China</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231</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4,475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527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7,114</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30</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12,422</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India</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949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9,893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4,007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61,196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24,333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39,246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139,624</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Indonesia</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106,788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248,790</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128,553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42,732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259,561</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89,915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876,339</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Laos</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74</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Myanmar</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130</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20,852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98,332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17,653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2,615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5,979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145,561</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Nepal</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18,886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403,675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116,148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7,223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20,174</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566,184</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Pakistan</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53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29,849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3,828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6,245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8,846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24,393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73,214</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Filipina</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42,186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4,122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4,663</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5,839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4,876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4,835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66,521</a:t>
                      </a:r>
                      <a:endParaRPr lang="en-MY" sz="180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Sri Lanka</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1,709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177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3,926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1,072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305</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297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7,486</a:t>
                      </a:r>
                      <a:endParaRPr lang="en-MY" sz="1800" dirty="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dirty="0">
                          <a:effectLst/>
                          <a:latin typeface="Calibri" panose="020F0502020204030204" pitchFamily="34" charset="0"/>
                        </a:rPr>
                        <a:t>Thailand</a:t>
                      </a:r>
                      <a:endParaRPr lang="en-MY" sz="1800" dirty="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352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927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358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10,011</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557</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1,831</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14,036</a:t>
                      </a:r>
                      <a:endParaRPr lang="en-MY" sz="1800" dirty="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b="1" dirty="0">
                          <a:solidFill>
                            <a:srgbClr val="FF0000"/>
                          </a:solidFill>
                          <a:effectLst/>
                          <a:latin typeface="Calibri" panose="020F0502020204030204" pitchFamily="34" charset="0"/>
                        </a:rPr>
                        <a:t>Vietnam</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895</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5,533</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47,626</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1,830</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114</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593</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b="1" dirty="0">
                          <a:solidFill>
                            <a:srgbClr val="FF0000"/>
                          </a:solidFill>
                          <a:effectLst/>
                          <a:latin typeface="Calibri" panose="020F0502020204030204" pitchFamily="34" charset="0"/>
                        </a:rPr>
                        <a:t>56,591</a:t>
                      </a:r>
                      <a:endParaRPr lang="en-MY" sz="1800" b="1" dirty="0">
                        <a:solidFill>
                          <a:srgbClr val="FF0000"/>
                        </a:solidFill>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Others</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76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346</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142</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309</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34</a:t>
                      </a:r>
                      <a:endParaRPr lang="en-MY" sz="1800" dirty="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12</a:t>
                      </a:r>
                      <a:endParaRPr lang="en-MY" sz="1800" dirty="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919</a:t>
                      </a:r>
                      <a:endParaRPr lang="en-MY" sz="1800" dirty="0">
                        <a:effectLst/>
                        <a:latin typeface="Calibri" panose="020F0502020204030204" pitchFamily="34" charset="0"/>
                        <a:ea typeface="SimSun"/>
                        <a:cs typeface="Times New Roman"/>
                      </a:endParaRPr>
                    </a:p>
                  </a:txBody>
                  <a:tcPr marL="68580" marR="68580" marT="0" marB="0" anchor="ctr"/>
                </a:tc>
              </a:tr>
              <a:tr h="242174">
                <a:tc>
                  <a:txBody>
                    <a:bodyPr/>
                    <a:lstStyle/>
                    <a:p>
                      <a:pPr algn="l">
                        <a:spcAft>
                          <a:spcPts val="0"/>
                        </a:spcAft>
                      </a:pPr>
                      <a:r>
                        <a:rPr lang="en-GB" sz="1200">
                          <a:effectLst/>
                          <a:latin typeface="Calibri" panose="020F0502020204030204" pitchFamily="34" charset="0"/>
                        </a:rPr>
                        <a:t>Total</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157,661</a:t>
                      </a:r>
                      <a:endParaRPr lang="en-MY" sz="1800" dirty="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450,081</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805,548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301,488</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328,411</a:t>
                      </a:r>
                      <a:endParaRPr lang="en-MY" sz="1800" dirty="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a:effectLst/>
                          <a:latin typeface="Calibri" panose="020F0502020204030204" pitchFamily="34" charset="0"/>
                        </a:rPr>
                        <a:t>202,324</a:t>
                      </a:r>
                      <a:endParaRPr lang="en-MY" sz="1800">
                        <a:effectLst/>
                        <a:latin typeface="Calibri" panose="020F0502020204030204" pitchFamily="34" charset="0"/>
                        <a:ea typeface="SimSun"/>
                        <a:cs typeface="Times New Roman"/>
                      </a:endParaRPr>
                    </a:p>
                  </a:txBody>
                  <a:tcPr marL="68580" marR="68580" marT="0" marB="0" anchor="ctr"/>
                </a:tc>
                <a:tc>
                  <a:txBody>
                    <a:bodyPr/>
                    <a:lstStyle/>
                    <a:p>
                      <a:pPr algn="ctr">
                        <a:spcAft>
                          <a:spcPts val="0"/>
                        </a:spcAft>
                      </a:pPr>
                      <a:r>
                        <a:rPr lang="en-MY" sz="1200" dirty="0">
                          <a:effectLst/>
                          <a:latin typeface="Calibri" panose="020F0502020204030204" pitchFamily="34" charset="0"/>
                        </a:rPr>
                        <a:t>2,245,513</a:t>
                      </a:r>
                      <a:endParaRPr lang="en-MY" sz="1800" dirty="0">
                        <a:effectLst/>
                        <a:latin typeface="Calibri" panose="020F0502020204030204" pitchFamily="34" charset="0"/>
                        <a:ea typeface="SimSun"/>
                        <a:cs typeface="Times New Roman"/>
                      </a:endParaRPr>
                    </a:p>
                  </a:txBody>
                  <a:tcPr marL="68580" marR="68580" marT="0" marB="0" anchor="ctr"/>
                </a:tc>
              </a:tr>
            </a:tbl>
          </a:graphicData>
        </a:graphic>
      </p:graphicFrame>
      <p:sp>
        <p:nvSpPr>
          <p:cNvPr id="6" name="Rectangle 5"/>
          <p:cNvSpPr/>
          <p:nvPr/>
        </p:nvSpPr>
        <p:spPr>
          <a:xfrm>
            <a:off x="302821" y="1347799"/>
            <a:ext cx="8686800" cy="523220"/>
          </a:xfrm>
          <a:prstGeom prst="rect">
            <a:avLst/>
          </a:prstGeom>
        </p:spPr>
        <p:txBody>
          <a:bodyPr wrap="square">
            <a:spAutoFit/>
          </a:bodyPr>
          <a:lstStyle/>
          <a:p>
            <a:r>
              <a:rPr lang="en-GB" sz="1400" b="1" dirty="0">
                <a:latin typeface="Calibri" panose="020F0502020204030204" pitchFamily="34" charset="0"/>
              </a:rPr>
              <a:t>Number of foreign workers registered under the temporary employment visa </a:t>
            </a:r>
            <a:r>
              <a:rPr lang="en-MY" sz="1400" b="1" dirty="0">
                <a:latin typeface="Calibri" panose="020F0502020204030204" pitchFamily="34" charset="0"/>
              </a:rPr>
              <a:t>by sector and nationality as of </a:t>
            </a:r>
            <a:r>
              <a:rPr lang="en-MY" sz="1400" b="1" dirty="0" smtClean="0">
                <a:latin typeface="Calibri" panose="020F0502020204030204" pitchFamily="34" charset="0"/>
              </a:rPr>
              <a:t>June 2015</a:t>
            </a:r>
            <a:r>
              <a:rPr lang="en-MY" sz="1400" b="1" dirty="0">
                <a:latin typeface="Calibri" panose="020F0502020204030204" pitchFamily="34" charset="0"/>
              </a:rPr>
              <a:t>, </a:t>
            </a:r>
            <a:r>
              <a:rPr lang="en-MY" sz="1400" b="1" dirty="0" smtClean="0">
                <a:latin typeface="Calibri" panose="020F0502020204030204" pitchFamily="34" charset="0"/>
              </a:rPr>
              <a:t>Malaysia</a:t>
            </a:r>
            <a:endParaRPr lang="en-MY" sz="1400" b="1" dirty="0">
              <a:latin typeface="Calibri" panose="020F0502020204030204" pitchFamily="34" charset="0"/>
            </a:endParaRPr>
          </a:p>
        </p:txBody>
      </p:sp>
      <p:sp>
        <p:nvSpPr>
          <p:cNvPr id="7" name="Rectangle 6"/>
          <p:cNvSpPr/>
          <p:nvPr/>
        </p:nvSpPr>
        <p:spPr>
          <a:xfrm>
            <a:off x="302821" y="6231415"/>
            <a:ext cx="8550234" cy="276999"/>
          </a:xfrm>
          <a:prstGeom prst="rect">
            <a:avLst/>
          </a:prstGeom>
        </p:spPr>
        <p:txBody>
          <a:bodyPr wrap="square">
            <a:spAutoFit/>
          </a:bodyPr>
          <a:lstStyle/>
          <a:p>
            <a:r>
              <a:rPr lang="en-MY" sz="1200" i="1" dirty="0" smtClean="0">
                <a:latin typeface="Calibri" panose="020F0502020204030204" pitchFamily="34" charset="0"/>
              </a:rPr>
              <a:t>Source: </a:t>
            </a:r>
            <a:r>
              <a:rPr lang="en-MY" sz="1200" i="1" dirty="0" smtClean="0">
                <a:latin typeface="Calibri" panose="020F0502020204030204" pitchFamily="34" charset="0"/>
                <a:hlinkClick r:id="rId3"/>
              </a:rPr>
              <a:t>http</a:t>
            </a:r>
            <a:r>
              <a:rPr lang="en-MY" sz="1200" i="1" dirty="0">
                <a:latin typeface="Calibri" panose="020F0502020204030204" pitchFamily="34" charset="0"/>
                <a:hlinkClick r:id="rId3"/>
              </a:rPr>
              <a:t>://</a:t>
            </a:r>
            <a:r>
              <a:rPr lang="en-MY" sz="1200" i="1" dirty="0" smtClean="0">
                <a:latin typeface="Calibri" panose="020F0502020204030204" pitchFamily="34" charset="0"/>
                <a:hlinkClick r:id="rId3"/>
              </a:rPr>
              <a:t>myhos.mohr.gov.my/ebook/istatistik3_2015/bil3_2015.pdf</a:t>
            </a:r>
            <a:r>
              <a:rPr lang="en-MY" sz="1200" i="1" dirty="0" smtClean="0">
                <a:latin typeface="Calibri" panose="020F0502020204030204" pitchFamily="34" charset="0"/>
              </a:rPr>
              <a:t> </a:t>
            </a:r>
            <a:endParaRPr lang="en-MY" sz="1200" i="1" dirty="0">
              <a:latin typeface="Calibri" panose="020F0502020204030204" pitchFamily="34" charset="0"/>
            </a:endParaRPr>
          </a:p>
        </p:txBody>
      </p:sp>
      <p:sp>
        <p:nvSpPr>
          <p:cNvPr id="8" name="Oval 7"/>
          <p:cNvSpPr/>
          <p:nvPr/>
        </p:nvSpPr>
        <p:spPr>
          <a:xfrm>
            <a:off x="7861465" y="6231415"/>
            <a:ext cx="771896" cy="62658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400" b="1" dirty="0" smtClean="0">
                <a:latin typeface="Calibri" panose="020F0502020204030204" pitchFamily="34" charset="0"/>
              </a:rPr>
              <a:t>2.52%</a:t>
            </a:r>
            <a:endParaRPr lang="en-MY" sz="1400" b="1" dirty="0">
              <a:latin typeface="Calibri" panose="020F0502020204030204" pitchFamily="34" charset="0"/>
            </a:endParaRPr>
          </a:p>
        </p:txBody>
      </p:sp>
      <p:sp>
        <p:nvSpPr>
          <p:cNvPr id="11" name="TextBox 10"/>
          <p:cNvSpPr txBox="1"/>
          <p:nvPr/>
        </p:nvSpPr>
        <p:spPr>
          <a:xfrm>
            <a:off x="7855528" y="5332023"/>
            <a:ext cx="997527" cy="369332"/>
          </a:xfrm>
          <a:prstGeom prst="rect">
            <a:avLst/>
          </a:prstGeom>
          <a:noFill/>
        </p:spPr>
        <p:txBody>
          <a:bodyPr wrap="square" rtlCol="0">
            <a:spAutoFit/>
          </a:bodyPr>
          <a:lstStyle/>
          <a:p>
            <a:endParaRPr lang="en-MY" dirty="0"/>
          </a:p>
        </p:txBody>
      </p:sp>
      <p:cxnSp>
        <p:nvCxnSpPr>
          <p:cNvPr id="15" name="Curved Connector 14"/>
          <p:cNvCxnSpPr>
            <a:stCxn id="8" idx="6"/>
            <a:endCxn id="11" idx="3"/>
          </p:cNvCxnSpPr>
          <p:nvPr/>
        </p:nvCxnSpPr>
        <p:spPr>
          <a:xfrm flipV="1">
            <a:off x="8633361" y="5516689"/>
            <a:ext cx="219694" cy="1028019"/>
          </a:xfrm>
          <a:prstGeom prst="curvedConnector3">
            <a:avLst>
              <a:gd name="adj1" fmla="val 204054"/>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21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000" dirty="0" smtClean="0"/>
              <a:t>Out of the 56,591 </a:t>
            </a:r>
            <a:r>
              <a:rPr lang="en-MY" sz="2000" dirty="0"/>
              <a:t>Vietnamese </a:t>
            </a:r>
            <a:r>
              <a:rPr lang="en-MY" sz="2000" dirty="0" smtClean="0"/>
              <a:t>workers registered </a:t>
            </a:r>
            <a:r>
              <a:rPr lang="en-MY" sz="2000" dirty="0"/>
              <a:t>under </a:t>
            </a:r>
            <a:r>
              <a:rPr lang="en-MY" sz="2000" dirty="0" smtClean="0"/>
              <a:t>the </a:t>
            </a:r>
            <a:r>
              <a:rPr lang="en-MY" sz="2000" dirty="0"/>
              <a:t>temporary employment </a:t>
            </a:r>
            <a:r>
              <a:rPr lang="en-MY" sz="2000" dirty="0" smtClean="0"/>
              <a:t>visa, 84% are in the manufacturing sector, 10% in construction…  </a:t>
            </a:r>
            <a:endParaRPr lang="en-MY" sz="2000"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5</a:t>
            </a:fld>
            <a:endParaRPr lang="en-MY"/>
          </a:p>
        </p:txBody>
      </p:sp>
      <p:graphicFrame>
        <p:nvGraphicFramePr>
          <p:cNvPr id="5" name="Chart 4"/>
          <p:cNvGraphicFramePr>
            <a:graphicFrameLocks/>
          </p:cNvGraphicFramePr>
          <p:nvPr>
            <p:extLst>
              <p:ext uri="{D42A27DB-BD31-4B8C-83A1-F6EECF244321}">
                <p14:modId xmlns:p14="http://schemas.microsoft.com/office/powerpoint/2010/main" val="235341877"/>
              </p:ext>
            </p:extLst>
          </p:nvPr>
        </p:nvGraphicFramePr>
        <p:xfrm>
          <a:off x="1158215" y="1603170"/>
          <a:ext cx="6584497" cy="4346368"/>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302821" y="6231415"/>
            <a:ext cx="8550234" cy="276999"/>
          </a:xfrm>
          <a:prstGeom prst="rect">
            <a:avLst/>
          </a:prstGeom>
        </p:spPr>
        <p:txBody>
          <a:bodyPr wrap="square">
            <a:spAutoFit/>
          </a:bodyPr>
          <a:lstStyle/>
          <a:p>
            <a:r>
              <a:rPr lang="en-MY" sz="1200" i="1" dirty="0" smtClean="0">
                <a:latin typeface="Calibri" panose="020F0502020204030204" pitchFamily="34" charset="0"/>
              </a:rPr>
              <a:t>Source: </a:t>
            </a:r>
            <a:r>
              <a:rPr lang="en-MY" sz="1200" i="1" dirty="0" smtClean="0">
                <a:latin typeface="Calibri" panose="020F0502020204030204" pitchFamily="34" charset="0"/>
                <a:hlinkClick r:id="rId3"/>
              </a:rPr>
              <a:t>http</a:t>
            </a:r>
            <a:r>
              <a:rPr lang="en-MY" sz="1200" i="1" dirty="0">
                <a:latin typeface="Calibri" panose="020F0502020204030204" pitchFamily="34" charset="0"/>
                <a:hlinkClick r:id="rId3"/>
              </a:rPr>
              <a:t>://</a:t>
            </a:r>
            <a:r>
              <a:rPr lang="en-MY" sz="1200" i="1" dirty="0" smtClean="0">
                <a:latin typeface="Calibri" panose="020F0502020204030204" pitchFamily="34" charset="0"/>
                <a:hlinkClick r:id="rId3"/>
              </a:rPr>
              <a:t>myhos.mohr.gov.my/ebook/istatistik3_2015/bil3_2015.pdf</a:t>
            </a:r>
            <a:r>
              <a:rPr lang="en-MY" sz="1200" i="1" dirty="0" smtClean="0">
                <a:latin typeface="Calibri" panose="020F0502020204030204" pitchFamily="34" charset="0"/>
              </a:rPr>
              <a:t> </a:t>
            </a:r>
            <a:endParaRPr lang="en-MY" sz="1200" i="1" dirty="0">
              <a:latin typeface="Calibri" panose="020F0502020204030204" pitchFamily="34" charset="0"/>
            </a:endParaRPr>
          </a:p>
        </p:txBody>
      </p:sp>
    </p:spTree>
    <p:extLst>
      <p:ext uri="{BB962C8B-B14F-4D97-AF65-F5344CB8AC3E}">
        <p14:creationId xmlns:p14="http://schemas.microsoft.com/office/powerpoint/2010/main" val="4125123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200" dirty="0"/>
              <a:t>Malaysian Legislation Relating to Migrant </a:t>
            </a:r>
            <a:r>
              <a:rPr lang="en-MY" sz="2200" dirty="0" smtClean="0"/>
              <a:t>Workers (1)</a:t>
            </a:r>
            <a:endParaRPr lang="en-MY" sz="2200"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6</a:t>
            </a:fld>
            <a:endParaRPr lang="en-MY"/>
          </a:p>
        </p:txBody>
      </p:sp>
      <p:sp>
        <p:nvSpPr>
          <p:cNvPr id="6" name="Rectangle 5"/>
          <p:cNvSpPr/>
          <p:nvPr/>
        </p:nvSpPr>
        <p:spPr>
          <a:xfrm>
            <a:off x="2256311" y="1457259"/>
            <a:ext cx="6377049" cy="19390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Article </a:t>
            </a:r>
            <a:r>
              <a:rPr lang="en-MY" sz="1500" dirty="0">
                <a:effectLst>
                  <a:outerShdw blurRad="38100" dist="38100" dir="2700000" algn="tl">
                    <a:srgbClr val="000000">
                      <a:alpha val="43137"/>
                    </a:srgbClr>
                  </a:outerShdw>
                </a:effectLst>
                <a:latin typeface="Calibri" panose="020F0502020204030204" pitchFamily="34" charset="0"/>
              </a:rPr>
              <a:t>60L (1) provides an avenue where the </a:t>
            </a:r>
            <a:r>
              <a:rPr lang="en-MY" sz="1500" b="1" dirty="0">
                <a:effectLst>
                  <a:outerShdw blurRad="38100" dist="38100" dir="2700000" algn="tl">
                    <a:srgbClr val="000000">
                      <a:alpha val="43137"/>
                    </a:srgbClr>
                  </a:outerShdw>
                </a:effectLst>
                <a:latin typeface="Calibri" panose="020F0502020204030204" pitchFamily="34" charset="0"/>
              </a:rPr>
              <a:t>foreign worker have the right to file a complaint to the Director-General of the Labour Department in the event where “foreign employee is being discriminated against in relation to a local employee by his employer in respect of the terms and conditions of employment</a:t>
            </a:r>
            <a:r>
              <a:rPr lang="en-MY" sz="1500" dirty="0">
                <a:effectLst>
                  <a:outerShdw blurRad="38100" dist="38100" dir="2700000" algn="tl">
                    <a:srgbClr val="000000">
                      <a:alpha val="43137"/>
                    </a:srgbClr>
                  </a:outerShdw>
                </a:effectLst>
                <a:latin typeface="Calibri" panose="020F0502020204030204" pitchFamily="34" charset="0"/>
              </a:rPr>
              <a:t>.”</a:t>
            </a:r>
          </a:p>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Article </a:t>
            </a:r>
            <a:r>
              <a:rPr lang="en-MY" sz="1500" dirty="0">
                <a:effectLst>
                  <a:outerShdw blurRad="38100" dist="38100" dir="2700000" algn="tl">
                    <a:srgbClr val="000000">
                      <a:alpha val="43137"/>
                    </a:srgbClr>
                  </a:outerShdw>
                </a:effectLst>
                <a:latin typeface="Calibri" panose="020F0502020204030204" pitchFamily="34" charset="0"/>
              </a:rPr>
              <a:t>69 of the Employment Act provides authority for the Director-General to </a:t>
            </a:r>
            <a:r>
              <a:rPr lang="en-MY" sz="1500" b="1" dirty="0">
                <a:effectLst>
                  <a:outerShdw blurRad="38100" dist="38100" dir="2700000" algn="tl">
                    <a:srgbClr val="000000">
                      <a:alpha val="43137"/>
                    </a:srgbClr>
                  </a:outerShdw>
                </a:effectLst>
                <a:latin typeface="Calibri" panose="020F0502020204030204" pitchFamily="34" charset="0"/>
              </a:rPr>
              <a:t>investigate and issue orders based on terms and conditions of contracts, wages, and provisions of the Employment Act</a:t>
            </a:r>
          </a:p>
        </p:txBody>
      </p:sp>
      <p:sp>
        <p:nvSpPr>
          <p:cNvPr id="7" name="TextBox 6"/>
          <p:cNvSpPr txBox="1"/>
          <p:nvPr/>
        </p:nvSpPr>
        <p:spPr>
          <a:xfrm>
            <a:off x="463136" y="1457259"/>
            <a:ext cx="1638795" cy="523220"/>
          </a:xfrm>
          <a:prstGeom prst="rect">
            <a:avLst/>
          </a:prstGeom>
          <a:noFill/>
        </p:spPr>
        <p:txBody>
          <a:bodyPr wrap="square" rtlCol="0">
            <a:spAutoFit/>
          </a:bodyPr>
          <a:lstStyle/>
          <a:p>
            <a:r>
              <a:rPr lang="en-US" sz="1400" b="1" dirty="0">
                <a:effectLst>
                  <a:outerShdw blurRad="38100" dist="38100" dir="2700000" algn="tl">
                    <a:srgbClr val="000000">
                      <a:alpha val="43137"/>
                    </a:srgbClr>
                  </a:outerShdw>
                </a:effectLst>
              </a:rPr>
              <a:t>Employment Act 1955</a:t>
            </a:r>
            <a:endParaRPr lang="en-MY" sz="1400" b="1" dirty="0">
              <a:effectLst>
                <a:outerShdw blurRad="38100" dist="38100" dir="2700000" algn="tl">
                  <a:srgbClr val="000000">
                    <a:alpha val="43137"/>
                  </a:srgbClr>
                </a:outerShdw>
              </a:effectLst>
            </a:endParaRPr>
          </a:p>
        </p:txBody>
      </p:sp>
      <p:sp>
        <p:nvSpPr>
          <p:cNvPr id="8" name="Rectangle 7"/>
          <p:cNvSpPr/>
          <p:nvPr/>
        </p:nvSpPr>
        <p:spPr>
          <a:xfrm>
            <a:off x="2256310" y="3628464"/>
            <a:ext cx="6377049" cy="7297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Provision </a:t>
            </a:r>
            <a:r>
              <a:rPr lang="en-MY" sz="1500" dirty="0">
                <a:effectLst>
                  <a:outerShdw blurRad="38100" dist="38100" dir="2700000" algn="tl">
                    <a:srgbClr val="000000">
                      <a:alpha val="43137"/>
                    </a:srgbClr>
                  </a:outerShdw>
                </a:effectLst>
                <a:latin typeface="Calibri" panose="020F0502020204030204" pitchFamily="34" charset="0"/>
              </a:rPr>
              <a:t>of the institution of the Industrial Court for disputes and regulation of collective bargaining </a:t>
            </a:r>
          </a:p>
        </p:txBody>
      </p:sp>
      <p:sp>
        <p:nvSpPr>
          <p:cNvPr id="9" name="TextBox 8"/>
          <p:cNvSpPr txBox="1"/>
          <p:nvPr/>
        </p:nvSpPr>
        <p:spPr>
          <a:xfrm>
            <a:off x="463135" y="3628464"/>
            <a:ext cx="1638795" cy="523220"/>
          </a:xfrm>
          <a:prstGeom prst="rect">
            <a:avLst/>
          </a:prstGeom>
          <a:noFill/>
        </p:spPr>
        <p:txBody>
          <a:bodyPr wrap="square" rtlCol="0">
            <a:spAutoFit/>
          </a:bodyPr>
          <a:lstStyle/>
          <a:p>
            <a:r>
              <a:rPr lang="en-US" sz="1400" b="1" dirty="0">
                <a:effectLst>
                  <a:outerShdw blurRad="38100" dist="38100" dir="2700000" algn="tl">
                    <a:srgbClr val="000000">
                      <a:alpha val="43137"/>
                    </a:srgbClr>
                  </a:outerShdw>
                </a:effectLst>
              </a:rPr>
              <a:t>Trade Union Act 1959</a:t>
            </a:r>
            <a:endParaRPr lang="en-MY" sz="1400" b="1" dirty="0">
              <a:effectLst>
                <a:outerShdw blurRad="38100" dist="38100" dir="2700000" algn="tl">
                  <a:srgbClr val="000000">
                    <a:alpha val="43137"/>
                  </a:srgbClr>
                </a:outerShdw>
              </a:effectLst>
            </a:endParaRPr>
          </a:p>
        </p:txBody>
      </p:sp>
      <p:sp>
        <p:nvSpPr>
          <p:cNvPr id="10" name="Rectangle 9"/>
          <p:cNvSpPr/>
          <p:nvPr/>
        </p:nvSpPr>
        <p:spPr>
          <a:xfrm>
            <a:off x="2256311" y="4766516"/>
            <a:ext cx="6377049" cy="7297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b="1" dirty="0" smtClean="0">
                <a:effectLst>
                  <a:outerShdw blurRad="38100" dist="38100" dir="2700000" algn="tl">
                    <a:srgbClr val="000000">
                      <a:alpha val="43137"/>
                    </a:srgbClr>
                  </a:outerShdw>
                </a:effectLst>
                <a:latin typeface="Calibri" panose="020F0502020204030204" pitchFamily="34" charset="0"/>
              </a:rPr>
              <a:t>Disallow </a:t>
            </a:r>
            <a:r>
              <a:rPr lang="en-MY" sz="1500" b="1" dirty="0">
                <a:effectLst>
                  <a:outerShdw blurRad="38100" dist="38100" dir="2700000" algn="tl">
                    <a:srgbClr val="000000">
                      <a:alpha val="43137"/>
                    </a:srgbClr>
                  </a:outerShdw>
                </a:effectLst>
                <a:latin typeface="Calibri" panose="020F0502020204030204" pitchFamily="34" charset="0"/>
              </a:rPr>
              <a:t>foreign workers from becoming an office bearer of the trade union, nor forming one</a:t>
            </a:r>
            <a:r>
              <a:rPr lang="en-MY" sz="1500" dirty="0">
                <a:effectLst>
                  <a:outerShdw blurRad="38100" dist="38100" dir="2700000" algn="tl">
                    <a:srgbClr val="000000">
                      <a:alpha val="43137"/>
                    </a:srgbClr>
                  </a:outerShdw>
                </a:effectLst>
                <a:latin typeface="Calibri" panose="020F0502020204030204" pitchFamily="34" charset="0"/>
              </a:rPr>
              <a:t>. However, it does not forbid them from joining an existing trade union. </a:t>
            </a:r>
          </a:p>
        </p:txBody>
      </p:sp>
      <p:sp>
        <p:nvSpPr>
          <p:cNvPr id="11" name="TextBox 10"/>
          <p:cNvSpPr txBox="1"/>
          <p:nvPr/>
        </p:nvSpPr>
        <p:spPr>
          <a:xfrm>
            <a:off x="463136" y="4766516"/>
            <a:ext cx="1638795" cy="738664"/>
          </a:xfrm>
          <a:prstGeom prst="rect">
            <a:avLst/>
          </a:prstGeom>
          <a:noFill/>
        </p:spPr>
        <p:txBody>
          <a:bodyPr wrap="square" rtlCol="0">
            <a:spAutoFit/>
          </a:bodyPr>
          <a:lstStyle/>
          <a:p>
            <a:r>
              <a:rPr lang="en-US" sz="1400" b="1" dirty="0">
                <a:effectLst>
                  <a:outerShdw blurRad="38100" dist="38100" dir="2700000" algn="tl">
                    <a:srgbClr val="000000">
                      <a:alpha val="43137"/>
                    </a:srgbClr>
                  </a:outerShdw>
                </a:effectLst>
              </a:rPr>
              <a:t>Industrial Relations Act 1967</a:t>
            </a:r>
            <a:endParaRPr lang="en-MY" sz="1400" b="1" dirty="0">
              <a:effectLst>
                <a:outerShdw blurRad="38100" dist="38100" dir="2700000" algn="tl">
                  <a:srgbClr val="000000">
                    <a:alpha val="43137"/>
                  </a:srgbClr>
                </a:outerShdw>
              </a:effectLst>
            </a:endParaRPr>
          </a:p>
        </p:txBody>
      </p:sp>
      <p:sp>
        <p:nvSpPr>
          <p:cNvPr id="12" name="Rectangle 11"/>
          <p:cNvSpPr/>
          <p:nvPr/>
        </p:nvSpPr>
        <p:spPr>
          <a:xfrm>
            <a:off x="896583" y="6550544"/>
            <a:ext cx="6964882" cy="276999"/>
          </a:xfrm>
          <a:prstGeom prst="rect">
            <a:avLst/>
          </a:prstGeom>
        </p:spPr>
        <p:txBody>
          <a:bodyPr wrap="square">
            <a:spAutoFit/>
          </a:bodyPr>
          <a:lstStyle/>
          <a:p>
            <a:r>
              <a:rPr lang="en-US" sz="1200" i="1" dirty="0">
                <a:latin typeface="Calibri" panose="020F0502020204030204" pitchFamily="34" charset="0"/>
              </a:rPr>
              <a:t>Source: Malaysian Employers Federation, 2014</a:t>
            </a:r>
            <a:endParaRPr lang="en-MY" sz="1200" i="1" dirty="0">
              <a:latin typeface="Calibri" panose="020F0502020204030204" pitchFamily="34" charset="0"/>
            </a:endParaRPr>
          </a:p>
        </p:txBody>
      </p:sp>
    </p:spTree>
    <p:extLst>
      <p:ext uri="{BB962C8B-B14F-4D97-AF65-F5344CB8AC3E}">
        <p14:creationId xmlns:p14="http://schemas.microsoft.com/office/powerpoint/2010/main" val="3773051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200" dirty="0"/>
              <a:t>Malaysian Legislation Relating to Migrant </a:t>
            </a:r>
            <a:r>
              <a:rPr lang="en-MY" sz="2200" dirty="0" smtClean="0"/>
              <a:t>Workers (2)</a:t>
            </a:r>
            <a:endParaRPr lang="en-MY" sz="2200"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7</a:t>
            </a:fld>
            <a:endParaRPr lang="en-MY"/>
          </a:p>
        </p:txBody>
      </p:sp>
      <p:sp>
        <p:nvSpPr>
          <p:cNvPr id="6" name="Rectangle 5"/>
          <p:cNvSpPr/>
          <p:nvPr/>
        </p:nvSpPr>
        <p:spPr>
          <a:xfrm>
            <a:off x="2256311" y="1457259"/>
            <a:ext cx="6377049" cy="193908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Section </a:t>
            </a:r>
            <a:r>
              <a:rPr lang="en-MY" sz="1500" dirty="0">
                <a:effectLst>
                  <a:outerShdw blurRad="38100" dist="38100" dir="2700000" algn="tl">
                    <a:srgbClr val="000000">
                      <a:alpha val="43137"/>
                    </a:srgbClr>
                  </a:outerShdw>
                </a:effectLst>
                <a:latin typeface="Calibri" panose="020F0502020204030204" pitchFamily="34" charset="0"/>
              </a:rPr>
              <a:t>55B laid out the </a:t>
            </a:r>
            <a:r>
              <a:rPr lang="en-MY" sz="1500" b="1" dirty="0">
                <a:effectLst>
                  <a:outerShdw blurRad="38100" dist="38100" dir="2700000" algn="tl">
                    <a:srgbClr val="000000">
                      <a:alpha val="43137"/>
                    </a:srgbClr>
                  </a:outerShdw>
                </a:effectLst>
                <a:latin typeface="Calibri" panose="020F0502020204030204" pitchFamily="34" charset="0"/>
              </a:rPr>
              <a:t>penalties to employer who is found to be hiring foreign workers illegally</a:t>
            </a:r>
            <a:r>
              <a:rPr lang="en-MY" sz="1500" dirty="0">
                <a:effectLst>
                  <a:outerShdw blurRad="38100" dist="38100" dir="2700000" algn="tl">
                    <a:srgbClr val="000000">
                      <a:alpha val="43137"/>
                    </a:srgbClr>
                  </a:outerShdw>
                </a:effectLst>
                <a:latin typeface="Calibri" panose="020F0502020204030204" pitchFamily="34" charset="0"/>
              </a:rPr>
              <a:t>, which include fine no less than RM10,000 and no more than RM50,000 and/or imprisonment of no more than 12 months for each such worker</a:t>
            </a:r>
          </a:p>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Section </a:t>
            </a:r>
            <a:r>
              <a:rPr lang="en-MY" sz="1500" dirty="0">
                <a:effectLst>
                  <a:outerShdw blurRad="38100" dist="38100" dir="2700000" algn="tl">
                    <a:srgbClr val="000000">
                      <a:alpha val="43137"/>
                    </a:srgbClr>
                  </a:outerShdw>
                </a:effectLst>
                <a:latin typeface="Calibri" panose="020F0502020204030204" pitchFamily="34" charset="0"/>
              </a:rPr>
              <a:t>6(3) stated that </a:t>
            </a:r>
            <a:r>
              <a:rPr lang="en-MY" sz="1500" b="1" dirty="0">
                <a:effectLst>
                  <a:outerShdw blurRad="38100" dist="38100" dir="2700000" algn="tl">
                    <a:srgbClr val="000000">
                      <a:alpha val="43137"/>
                    </a:srgbClr>
                  </a:outerShdw>
                </a:effectLst>
                <a:latin typeface="Calibri" panose="020F0502020204030204" pitchFamily="34" charset="0"/>
              </a:rPr>
              <a:t>an convicted illegal foreign workers shall be liable to a fine not exceeding RM10,000 and/or imprisonment of no more than five years with whipping no more than six strokes</a:t>
            </a:r>
          </a:p>
        </p:txBody>
      </p:sp>
      <p:sp>
        <p:nvSpPr>
          <p:cNvPr id="7" name="TextBox 6"/>
          <p:cNvSpPr txBox="1"/>
          <p:nvPr/>
        </p:nvSpPr>
        <p:spPr>
          <a:xfrm>
            <a:off x="463136" y="1457259"/>
            <a:ext cx="1638795" cy="523220"/>
          </a:xfrm>
          <a:prstGeom prst="rect">
            <a:avLst/>
          </a:prstGeom>
          <a:noFill/>
        </p:spPr>
        <p:txBody>
          <a:bodyPr wrap="square" rtlCol="0">
            <a:spAutoFit/>
          </a:bodyPr>
          <a:lstStyle/>
          <a:p>
            <a:r>
              <a:rPr lang="en-US" sz="1400" b="1" dirty="0">
                <a:effectLst>
                  <a:outerShdw blurRad="38100" dist="38100" dir="2700000" algn="tl">
                    <a:srgbClr val="000000">
                      <a:alpha val="43137"/>
                    </a:srgbClr>
                  </a:outerShdw>
                </a:effectLst>
              </a:rPr>
              <a:t>Immigration Act 1959/63</a:t>
            </a:r>
            <a:endParaRPr lang="en-MY" sz="1400" b="1" dirty="0">
              <a:effectLst>
                <a:outerShdw blurRad="38100" dist="38100" dir="2700000" algn="tl">
                  <a:srgbClr val="000000">
                    <a:alpha val="43137"/>
                  </a:srgbClr>
                </a:outerShdw>
              </a:effectLst>
            </a:endParaRPr>
          </a:p>
        </p:txBody>
      </p:sp>
      <p:sp>
        <p:nvSpPr>
          <p:cNvPr id="8" name="Rectangle 7"/>
          <p:cNvSpPr/>
          <p:nvPr/>
        </p:nvSpPr>
        <p:spPr>
          <a:xfrm>
            <a:off x="2256310" y="3806589"/>
            <a:ext cx="6377049" cy="55165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Mandatory </a:t>
            </a:r>
            <a:r>
              <a:rPr lang="en-MY" sz="1500" dirty="0">
                <a:effectLst>
                  <a:outerShdw blurRad="38100" dist="38100" dir="2700000" algn="tl">
                    <a:srgbClr val="000000">
                      <a:alpha val="43137"/>
                    </a:srgbClr>
                  </a:outerShdw>
                </a:effectLst>
                <a:latin typeface="Calibri" panose="020F0502020204030204" pitchFamily="34" charset="0"/>
              </a:rPr>
              <a:t>for employers to insure all workers under an approved scheme</a:t>
            </a:r>
          </a:p>
        </p:txBody>
      </p:sp>
      <p:sp>
        <p:nvSpPr>
          <p:cNvPr id="9" name="TextBox 8"/>
          <p:cNvSpPr txBox="1"/>
          <p:nvPr/>
        </p:nvSpPr>
        <p:spPr>
          <a:xfrm>
            <a:off x="463135" y="3806589"/>
            <a:ext cx="1638795" cy="738664"/>
          </a:xfrm>
          <a:prstGeom prst="rect">
            <a:avLst/>
          </a:prstGeom>
          <a:noFill/>
        </p:spPr>
        <p:txBody>
          <a:bodyPr wrap="square" rtlCol="0">
            <a:spAutoFit/>
          </a:bodyPr>
          <a:lstStyle/>
          <a:p>
            <a:r>
              <a:rPr lang="en-US" sz="1400" b="1" dirty="0">
                <a:effectLst>
                  <a:outerShdw blurRad="38100" dist="38100" dir="2700000" algn="tl">
                    <a:srgbClr val="000000">
                      <a:alpha val="43137"/>
                    </a:srgbClr>
                  </a:outerShdw>
                </a:effectLst>
              </a:rPr>
              <a:t>Workmen Compensation Act 1952</a:t>
            </a:r>
            <a:endParaRPr lang="en-MY" sz="1400" b="1" dirty="0">
              <a:effectLst>
                <a:outerShdw blurRad="38100" dist="38100" dir="2700000" algn="tl">
                  <a:srgbClr val="000000">
                    <a:alpha val="43137"/>
                  </a:srgbClr>
                </a:outerShdw>
              </a:effectLst>
            </a:endParaRPr>
          </a:p>
        </p:txBody>
      </p:sp>
      <p:sp>
        <p:nvSpPr>
          <p:cNvPr id="10" name="Rectangle 9"/>
          <p:cNvSpPr/>
          <p:nvPr/>
        </p:nvSpPr>
        <p:spPr>
          <a:xfrm>
            <a:off x="2256311" y="4861516"/>
            <a:ext cx="6377049" cy="7297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All </a:t>
            </a:r>
            <a:r>
              <a:rPr lang="en-MY" sz="1500" dirty="0">
                <a:effectLst>
                  <a:outerShdw blurRad="38100" dist="38100" dir="2700000" algn="tl">
                    <a:srgbClr val="000000">
                      <a:alpha val="43137"/>
                    </a:srgbClr>
                  </a:outerShdw>
                </a:effectLst>
                <a:latin typeface="Calibri" panose="020F0502020204030204" pitchFamily="34" charset="0"/>
              </a:rPr>
              <a:t>employers with more than 5 employees are required to formulate a written Safety and Health Policy of their </a:t>
            </a:r>
            <a:r>
              <a:rPr lang="en-MY" sz="1500" dirty="0" smtClean="0">
                <a:effectLst>
                  <a:outerShdw blurRad="38100" dist="38100" dir="2700000" algn="tl">
                    <a:srgbClr val="000000">
                      <a:alpha val="43137"/>
                    </a:srgbClr>
                  </a:outerShdw>
                </a:effectLst>
                <a:latin typeface="Calibri" panose="020F0502020204030204" pitchFamily="34" charset="0"/>
              </a:rPr>
              <a:t>workplaces </a:t>
            </a:r>
            <a:endParaRPr lang="en-MY" sz="1500" dirty="0">
              <a:effectLst>
                <a:outerShdw blurRad="38100" dist="38100" dir="2700000" algn="tl">
                  <a:srgbClr val="000000">
                    <a:alpha val="43137"/>
                  </a:srgbClr>
                </a:outerShdw>
              </a:effectLst>
              <a:latin typeface="Calibri" panose="020F0502020204030204" pitchFamily="34" charset="0"/>
            </a:endParaRPr>
          </a:p>
        </p:txBody>
      </p:sp>
      <p:sp>
        <p:nvSpPr>
          <p:cNvPr id="11" name="TextBox 10"/>
          <p:cNvSpPr txBox="1"/>
          <p:nvPr/>
        </p:nvSpPr>
        <p:spPr>
          <a:xfrm>
            <a:off x="463136" y="4861516"/>
            <a:ext cx="1638795" cy="738664"/>
          </a:xfrm>
          <a:prstGeom prst="rect">
            <a:avLst/>
          </a:prstGeom>
          <a:noFill/>
        </p:spPr>
        <p:txBody>
          <a:bodyPr wrap="square" rtlCol="0">
            <a:spAutoFit/>
          </a:bodyPr>
          <a:lstStyle/>
          <a:p>
            <a:r>
              <a:rPr lang="en-MY" sz="1400" b="1" dirty="0">
                <a:effectLst>
                  <a:outerShdw blurRad="38100" dist="38100" dir="2700000" algn="tl">
                    <a:srgbClr val="000000">
                      <a:alpha val="43137"/>
                    </a:srgbClr>
                  </a:outerShdw>
                </a:effectLst>
              </a:rPr>
              <a:t>Occupational Safety and Health Act 1994</a:t>
            </a:r>
          </a:p>
        </p:txBody>
      </p:sp>
      <p:sp>
        <p:nvSpPr>
          <p:cNvPr id="3" name="Rectangle 2"/>
          <p:cNvSpPr/>
          <p:nvPr/>
        </p:nvSpPr>
        <p:spPr>
          <a:xfrm>
            <a:off x="896583" y="6550544"/>
            <a:ext cx="6964882" cy="276999"/>
          </a:xfrm>
          <a:prstGeom prst="rect">
            <a:avLst/>
          </a:prstGeom>
        </p:spPr>
        <p:txBody>
          <a:bodyPr wrap="square">
            <a:spAutoFit/>
          </a:bodyPr>
          <a:lstStyle/>
          <a:p>
            <a:r>
              <a:rPr lang="en-US" sz="1200" i="1" dirty="0">
                <a:latin typeface="Calibri" panose="020F0502020204030204" pitchFamily="34" charset="0"/>
              </a:rPr>
              <a:t>Source: Malaysian Employers Federation, 2014</a:t>
            </a:r>
            <a:endParaRPr lang="en-MY" sz="1200" i="1" dirty="0">
              <a:latin typeface="Calibri" panose="020F0502020204030204" pitchFamily="34" charset="0"/>
            </a:endParaRPr>
          </a:p>
        </p:txBody>
      </p:sp>
    </p:spTree>
    <p:extLst>
      <p:ext uri="{BB962C8B-B14F-4D97-AF65-F5344CB8AC3E}">
        <p14:creationId xmlns:p14="http://schemas.microsoft.com/office/powerpoint/2010/main" val="465641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200" dirty="0"/>
              <a:t>Malaysian Legislation Relating to Migrant </a:t>
            </a:r>
            <a:r>
              <a:rPr lang="en-MY" sz="2200" dirty="0" smtClean="0"/>
              <a:t>Workers (3)</a:t>
            </a:r>
            <a:endParaRPr lang="en-MY" sz="2200" dirty="0"/>
          </a:p>
        </p:txBody>
      </p:sp>
      <p:sp>
        <p:nvSpPr>
          <p:cNvPr id="4" name="Slide Number Placeholder 3"/>
          <p:cNvSpPr>
            <a:spLocks noGrp="1"/>
          </p:cNvSpPr>
          <p:nvPr>
            <p:ph type="sldNum" sz="quarter" idx="12"/>
          </p:nvPr>
        </p:nvSpPr>
        <p:spPr/>
        <p:txBody>
          <a:bodyPr/>
          <a:lstStyle/>
          <a:p>
            <a:fld id="{0FF54DE5-C571-48E8-A5BC-B369434E2F44}" type="slidenum">
              <a:rPr lang="en-MY" smtClean="0"/>
              <a:pPr/>
              <a:t>8</a:t>
            </a:fld>
            <a:endParaRPr lang="en-MY"/>
          </a:p>
        </p:txBody>
      </p:sp>
      <p:sp>
        <p:nvSpPr>
          <p:cNvPr id="12" name="Rectangle 11"/>
          <p:cNvSpPr/>
          <p:nvPr/>
        </p:nvSpPr>
        <p:spPr>
          <a:xfrm>
            <a:off x="2256308" y="1570094"/>
            <a:ext cx="6377049" cy="86434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Section </a:t>
            </a:r>
            <a:r>
              <a:rPr lang="en-MY" sz="1500" dirty="0">
                <a:effectLst>
                  <a:outerShdw blurRad="38100" dist="38100" dir="2700000" algn="tl">
                    <a:srgbClr val="000000">
                      <a:alpha val="43137"/>
                    </a:srgbClr>
                  </a:outerShdw>
                </a:effectLst>
                <a:latin typeface="Calibri" panose="020F0502020204030204" pitchFamily="34" charset="0"/>
              </a:rPr>
              <a:t>12 (1) consider it </a:t>
            </a:r>
            <a:r>
              <a:rPr lang="en-MY" sz="1500" b="1" dirty="0">
                <a:effectLst>
                  <a:outerShdw blurRad="38100" dist="38100" dir="2700000" algn="tl">
                    <a:srgbClr val="000000">
                      <a:alpha val="43137"/>
                    </a:srgbClr>
                  </a:outerShdw>
                </a:effectLst>
                <a:latin typeface="Calibri" panose="020F0502020204030204" pitchFamily="34" charset="0"/>
              </a:rPr>
              <a:t>an offence for any person without lawful authority to have in his possession any passport issued for the use of some person other than himself </a:t>
            </a:r>
          </a:p>
        </p:txBody>
      </p:sp>
      <p:sp>
        <p:nvSpPr>
          <p:cNvPr id="13" name="TextBox 12"/>
          <p:cNvSpPr txBox="1"/>
          <p:nvPr/>
        </p:nvSpPr>
        <p:spPr>
          <a:xfrm>
            <a:off x="463133" y="1570094"/>
            <a:ext cx="1638795" cy="523220"/>
          </a:xfrm>
          <a:prstGeom prst="rect">
            <a:avLst/>
          </a:prstGeom>
          <a:noFill/>
        </p:spPr>
        <p:txBody>
          <a:bodyPr wrap="square" rtlCol="0">
            <a:spAutoFit/>
          </a:bodyPr>
          <a:lstStyle/>
          <a:p>
            <a:r>
              <a:rPr lang="en-MY" sz="1400" b="1" dirty="0">
                <a:effectLst>
                  <a:outerShdw blurRad="38100" dist="38100" dir="2700000" algn="tl">
                    <a:srgbClr val="000000">
                      <a:alpha val="43137"/>
                    </a:srgbClr>
                  </a:outerShdw>
                </a:effectLst>
              </a:rPr>
              <a:t>Passports Act of 1955</a:t>
            </a:r>
          </a:p>
        </p:txBody>
      </p:sp>
      <p:sp>
        <p:nvSpPr>
          <p:cNvPr id="14" name="Rectangle 13"/>
          <p:cNvSpPr/>
          <p:nvPr/>
        </p:nvSpPr>
        <p:spPr>
          <a:xfrm>
            <a:off x="2266208" y="2755619"/>
            <a:ext cx="6377049" cy="72978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buFont typeface="Wingdings" panose="05000000000000000000" pitchFamily="2" charset="2"/>
              <a:buChar char="§"/>
            </a:pPr>
            <a:r>
              <a:rPr lang="en-MY" sz="1500" dirty="0" smtClean="0">
                <a:effectLst>
                  <a:outerShdw blurRad="38100" dist="38100" dir="2700000" algn="tl">
                    <a:srgbClr val="000000">
                      <a:alpha val="43137"/>
                    </a:srgbClr>
                  </a:outerShdw>
                </a:effectLst>
                <a:latin typeface="Calibri" panose="020F0502020204030204" pitchFamily="34" charset="0"/>
              </a:rPr>
              <a:t>Extended </a:t>
            </a:r>
            <a:r>
              <a:rPr lang="en-MY" sz="1500" dirty="0">
                <a:effectLst>
                  <a:outerShdw blurRad="38100" dist="38100" dir="2700000" algn="tl">
                    <a:srgbClr val="000000">
                      <a:alpha val="43137"/>
                    </a:srgbClr>
                  </a:outerShdw>
                </a:effectLst>
                <a:latin typeface="Calibri" panose="020F0502020204030204" pitchFamily="34" charset="0"/>
              </a:rPr>
              <a:t>to include all migrant workers in December 2013, where workers will enjoy a minimum wage of RM900 in Peninsular Malaysia</a:t>
            </a:r>
          </a:p>
        </p:txBody>
      </p:sp>
      <p:sp>
        <p:nvSpPr>
          <p:cNvPr id="15" name="TextBox 14"/>
          <p:cNvSpPr txBox="1"/>
          <p:nvPr/>
        </p:nvSpPr>
        <p:spPr>
          <a:xfrm>
            <a:off x="473033" y="2755619"/>
            <a:ext cx="1638795" cy="738664"/>
          </a:xfrm>
          <a:prstGeom prst="rect">
            <a:avLst/>
          </a:prstGeom>
          <a:noFill/>
        </p:spPr>
        <p:txBody>
          <a:bodyPr wrap="square" rtlCol="0">
            <a:spAutoFit/>
          </a:bodyPr>
          <a:lstStyle/>
          <a:p>
            <a:r>
              <a:rPr lang="en-MY" sz="1400" b="1" dirty="0">
                <a:effectLst>
                  <a:outerShdw blurRad="38100" dist="38100" dir="2700000" algn="tl">
                    <a:srgbClr val="000000">
                      <a:alpha val="43137"/>
                    </a:srgbClr>
                  </a:outerShdw>
                </a:effectLst>
              </a:rPr>
              <a:t>National Minimum Wage Order 2012</a:t>
            </a:r>
          </a:p>
        </p:txBody>
      </p:sp>
      <p:sp>
        <p:nvSpPr>
          <p:cNvPr id="3" name="Rectangle 2"/>
          <p:cNvSpPr/>
          <p:nvPr/>
        </p:nvSpPr>
        <p:spPr>
          <a:xfrm>
            <a:off x="2285999" y="3494283"/>
            <a:ext cx="6347357" cy="830997"/>
          </a:xfrm>
          <a:prstGeom prst="rect">
            <a:avLst/>
          </a:prstGeom>
        </p:spPr>
        <p:txBody>
          <a:bodyPr wrap="square">
            <a:spAutoFit/>
          </a:bodyPr>
          <a:lstStyle/>
          <a:p>
            <a:r>
              <a:rPr lang="en-GB" sz="1200" i="1" dirty="0">
                <a:latin typeface="Calibri" panose="020F0502020204030204" pitchFamily="34" charset="0"/>
              </a:rPr>
              <a:t>Effective from 1 July 2016, the national minimum wage will be increased from RM900 to RM1,000 per month for Peninsular Malaysia and from RM800 to RM920 for Sabah, Sarawak and the Federal Territory of Labuan. The new minimum wage will be implemented in all sectors except for domestic services or domestic maids </a:t>
            </a:r>
            <a:r>
              <a:rPr lang="en-GB" sz="1200" i="1" dirty="0" smtClean="0">
                <a:latin typeface="Calibri" panose="020F0502020204030204" pitchFamily="34" charset="0"/>
              </a:rPr>
              <a:t>. </a:t>
            </a:r>
            <a:endParaRPr lang="en-MY" sz="1200" i="1" dirty="0">
              <a:latin typeface="Calibri" panose="020F0502020204030204" pitchFamily="34" charset="0"/>
            </a:endParaRPr>
          </a:p>
        </p:txBody>
      </p:sp>
      <p:sp>
        <p:nvSpPr>
          <p:cNvPr id="5" name="Rectangle 4"/>
          <p:cNvSpPr/>
          <p:nvPr/>
        </p:nvSpPr>
        <p:spPr>
          <a:xfrm>
            <a:off x="4560126" y="4186780"/>
            <a:ext cx="4083131" cy="276999"/>
          </a:xfrm>
          <a:prstGeom prst="rect">
            <a:avLst/>
          </a:prstGeom>
        </p:spPr>
        <p:txBody>
          <a:bodyPr wrap="square">
            <a:spAutoFit/>
          </a:bodyPr>
          <a:lstStyle/>
          <a:p>
            <a:pPr algn="r"/>
            <a:r>
              <a:rPr lang="en-GB" sz="1200" i="1" dirty="0" smtClean="0">
                <a:latin typeface="Calibri" panose="020F0502020204030204" pitchFamily="34" charset="0"/>
              </a:rPr>
              <a:t>Source: http</a:t>
            </a:r>
            <a:r>
              <a:rPr lang="en-GB" sz="1200" i="1" dirty="0">
                <a:latin typeface="Calibri" panose="020F0502020204030204" pitchFamily="34" charset="0"/>
              </a:rPr>
              <a:t>://www.bajet.com.my/2016-budget-speech</a:t>
            </a:r>
            <a:endParaRPr lang="en-MY" sz="1200" i="1" dirty="0">
              <a:latin typeface="Calibri" panose="020F0502020204030204" pitchFamily="34" charset="0"/>
            </a:endParaRPr>
          </a:p>
        </p:txBody>
      </p:sp>
    </p:spTree>
    <p:extLst>
      <p:ext uri="{BB962C8B-B14F-4D97-AF65-F5344CB8AC3E}">
        <p14:creationId xmlns:p14="http://schemas.microsoft.com/office/powerpoint/2010/main" val="1890996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200" dirty="0"/>
              <a:t>Terms and Conditions of the Recruitment of Foreign Workers by </a:t>
            </a:r>
            <a:r>
              <a:rPr lang="en-MY" sz="2200" dirty="0" smtClean="0"/>
              <a:t>the </a:t>
            </a:r>
            <a:r>
              <a:rPr lang="en-MY" sz="2200" dirty="0"/>
              <a:t>Immigration Department of Malaysia</a:t>
            </a:r>
          </a:p>
        </p:txBody>
      </p:sp>
      <p:sp>
        <p:nvSpPr>
          <p:cNvPr id="3" name="Content Placeholder 2"/>
          <p:cNvSpPr>
            <a:spLocks noGrp="1"/>
          </p:cNvSpPr>
          <p:nvPr>
            <p:ph idx="1"/>
          </p:nvPr>
        </p:nvSpPr>
        <p:spPr>
          <a:xfrm>
            <a:off x="884712" y="1481447"/>
            <a:ext cx="7757185" cy="4572000"/>
          </a:xfrm>
        </p:spPr>
        <p:txBody>
          <a:bodyPr>
            <a:noAutofit/>
          </a:bodyPr>
          <a:lstStyle/>
          <a:p>
            <a:pPr>
              <a:lnSpc>
                <a:spcPct val="100000"/>
              </a:lnSpc>
              <a:spcBef>
                <a:spcPts val="600"/>
              </a:spcBef>
            </a:pPr>
            <a:r>
              <a:rPr lang="en-MY" sz="1700" dirty="0" smtClean="0">
                <a:effectLst>
                  <a:outerShdw blurRad="38100" dist="38100" dir="2700000" algn="tl">
                    <a:srgbClr val="000000">
                      <a:alpha val="43137"/>
                    </a:srgbClr>
                  </a:outerShdw>
                </a:effectLst>
              </a:rPr>
              <a:t>Only </a:t>
            </a:r>
            <a:r>
              <a:rPr lang="en-MY" sz="1700" dirty="0">
                <a:effectLst>
                  <a:outerShdw blurRad="38100" dist="38100" dir="2700000" algn="tl">
                    <a:srgbClr val="000000">
                      <a:alpha val="43137"/>
                    </a:srgbClr>
                  </a:outerShdw>
                </a:effectLst>
              </a:rPr>
              <a:t>permitted to work in these sectors - Manufacturing, Construction, Plantation, Agriculture and Services; </a:t>
            </a:r>
          </a:p>
          <a:p>
            <a:pPr>
              <a:lnSpc>
                <a:spcPct val="100000"/>
              </a:lnSpc>
              <a:spcBef>
                <a:spcPts val="600"/>
              </a:spcBef>
            </a:pPr>
            <a:r>
              <a:rPr lang="en-MY" sz="1700" dirty="0" smtClean="0">
                <a:effectLst>
                  <a:outerShdw blurRad="38100" dist="38100" dir="2700000" algn="tl">
                    <a:srgbClr val="000000">
                      <a:alpha val="43137"/>
                    </a:srgbClr>
                  </a:outerShdw>
                </a:effectLst>
              </a:rPr>
              <a:t>Quota </a:t>
            </a:r>
            <a:r>
              <a:rPr lang="en-MY" sz="1700" dirty="0">
                <a:effectLst>
                  <a:outerShdw blurRad="38100" dist="38100" dir="2700000" algn="tl">
                    <a:srgbClr val="000000">
                      <a:alpha val="43137"/>
                    </a:srgbClr>
                  </a:outerShdw>
                </a:effectLst>
              </a:rPr>
              <a:t>of foreign workers must be obtained by employers / companies from Ministry of Home Affairs, One Stop Centre (OSC); </a:t>
            </a:r>
          </a:p>
          <a:p>
            <a:pPr>
              <a:lnSpc>
                <a:spcPct val="100000"/>
              </a:lnSpc>
              <a:spcBef>
                <a:spcPts val="600"/>
              </a:spcBef>
            </a:pPr>
            <a:r>
              <a:rPr lang="en-MY" sz="1700" dirty="0" smtClean="0">
                <a:effectLst>
                  <a:outerShdw blurRad="38100" dist="38100" dir="2700000" algn="tl">
                    <a:srgbClr val="000000">
                      <a:alpha val="43137"/>
                    </a:srgbClr>
                  </a:outerShdw>
                </a:effectLst>
              </a:rPr>
              <a:t>Age </a:t>
            </a:r>
            <a:r>
              <a:rPr lang="en-MY" sz="1700" dirty="0">
                <a:effectLst>
                  <a:outerShdw blurRad="38100" dist="38100" dir="2700000" algn="tl">
                    <a:srgbClr val="000000">
                      <a:alpha val="43137"/>
                    </a:srgbClr>
                  </a:outerShdw>
                </a:effectLst>
              </a:rPr>
              <a:t>of not less than 18 years and not more than 45 years at the time of application; </a:t>
            </a:r>
          </a:p>
          <a:p>
            <a:pPr>
              <a:lnSpc>
                <a:spcPct val="100000"/>
              </a:lnSpc>
              <a:spcBef>
                <a:spcPts val="600"/>
              </a:spcBef>
            </a:pPr>
            <a:r>
              <a:rPr lang="en-MY" sz="1700" dirty="0" smtClean="0">
                <a:effectLst>
                  <a:outerShdw blurRad="38100" dist="38100" dir="2700000" algn="tl">
                    <a:srgbClr val="000000">
                      <a:alpha val="43137"/>
                    </a:srgbClr>
                  </a:outerShdw>
                </a:effectLst>
              </a:rPr>
              <a:t>Certified </a:t>
            </a:r>
            <a:r>
              <a:rPr lang="en-MY" sz="1700" dirty="0">
                <a:effectLst>
                  <a:outerShdw blurRad="38100" dist="38100" dir="2700000" algn="tl">
                    <a:srgbClr val="000000">
                      <a:alpha val="43137"/>
                    </a:srgbClr>
                  </a:outerShdw>
                </a:effectLst>
              </a:rPr>
              <a:t>as fit and healthy by the approved medical centre in the source countries; </a:t>
            </a:r>
          </a:p>
          <a:p>
            <a:pPr>
              <a:lnSpc>
                <a:spcPct val="100000"/>
              </a:lnSpc>
              <a:spcBef>
                <a:spcPts val="600"/>
              </a:spcBef>
            </a:pPr>
            <a:r>
              <a:rPr lang="en-MY" sz="1700" dirty="0" smtClean="0">
                <a:effectLst>
                  <a:outerShdw blurRad="38100" dist="38100" dir="2700000" algn="tl">
                    <a:srgbClr val="000000">
                      <a:alpha val="43137"/>
                    </a:srgbClr>
                  </a:outerShdw>
                </a:effectLst>
              </a:rPr>
              <a:t>Not </a:t>
            </a:r>
            <a:r>
              <a:rPr lang="en-MY" sz="1700" dirty="0">
                <a:effectLst>
                  <a:outerShdw blurRad="38100" dist="38100" dir="2700000" algn="tl">
                    <a:srgbClr val="000000">
                      <a:alpha val="43137"/>
                    </a:srgbClr>
                  </a:outerShdw>
                </a:effectLst>
              </a:rPr>
              <a:t>listed as foreign individuals who are prohibited from entering this country under Section 8 (3) of the Immigration Act 1959/1963; and </a:t>
            </a:r>
          </a:p>
          <a:p>
            <a:pPr>
              <a:lnSpc>
                <a:spcPct val="100000"/>
              </a:lnSpc>
              <a:spcBef>
                <a:spcPts val="600"/>
              </a:spcBef>
            </a:pPr>
            <a:r>
              <a:rPr lang="en-MY" sz="1700" dirty="0" smtClean="0">
                <a:effectLst>
                  <a:outerShdw blurRad="38100" dist="38100" dir="2700000" algn="tl">
                    <a:srgbClr val="000000">
                      <a:alpha val="43137"/>
                    </a:srgbClr>
                  </a:outerShdw>
                </a:effectLst>
              </a:rPr>
              <a:t>Foreign </a:t>
            </a:r>
            <a:r>
              <a:rPr lang="en-MY" sz="1700" dirty="0">
                <a:effectLst>
                  <a:outerShdw blurRad="38100" dist="38100" dir="2700000" algn="tl">
                    <a:srgbClr val="000000">
                      <a:alpha val="43137"/>
                    </a:srgbClr>
                  </a:outerShdw>
                </a:effectLst>
              </a:rPr>
              <a:t>workers must come from approved source countries.  </a:t>
            </a:r>
          </a:p>
          <a:p>
            <a:pPr>
              <a:lnSpc>
                <a:spcPct val="100000"/>
              </a:lnSpc>
              <a:spcBef>
                <a:spcPts val="600"/>
              </a:spcBef>
            </a:pPr>
            <a:r>
              <a:rPr lang="en-MY" sz="1700" dirty="0" smtClean="0">
                <a:effectLst>
                  <a:outerShdw blurRad="38100" dist="38100" dir="2700000" algn="tl">
                    <a:srgbClr val="000000">
                      <a:alpha val="43137"/>
                    </a:srgbClr>
                  </a:outerShdw>
                </a:effectLst>
              </a:rPr>
              <a:t>Foreign </a:t>
            </a:r>
            <a:r>
              <a:rPr lang="en-MY" sz="1700" dirty="0">
                <a:effectLst>
                  <a:outerShdw blurRad="38100" dist="38100" dir="2700000" algn="tl">
                    <a:srgbClr val="000000">
                      <a:alpha val="43137"/>
                    </a:srgbClr>
                  </a:outerShdw>
                </a:effectLst>
              </a:rPr>
              <a:t>workers are not allowed to bring their family members to accompany or live in this country;</a:t>
            </a:r>
          </a:p>
          <a:p>
            <a:pPr>
              <a:lnSpc>
                <a:spcPct val="100000"/>
              </a:lnSpc>
              <a:spcBef>
                <a:spcPts val="600"/>
              </a:spcBef>
            </a:pPr>
            <a:r>
              <a:rPr lang="en-MY" sz="1700" dirty="0" smtClean="0">
                <a:effectLst>
                  <a:outerShdw blurRad="38100" dist="38100" dir="2700000" algn="tl">
                    <a:srgbClr val="000000">
                      <a:alpha val="43137"/>
                    </a:srgbClr>
                  </a:outerShdw>
                </a:effectLst>
              </a:rPr>
              <a:t>Foreign </a:t>
            </a:r>
            <a:r>
              <a:rPr lang="en-MY" sz="1700" dirty="0">
                <a:effectLst>
                  <a:outerShdw blurRad="38100" dist="38100" dir="2700000" algn="tl">
                    <a:srgbClr val="000000">
                      <a:alpha val="43137"/>
                    </a:srgbClr>
                  </a:outerShdw>
                </a:effectLst>
              </a:rPr>
              <a:t>workers must not work as front liner;</a:t>
            </a:r>
          </a:p>
          <a:p>
            <a:pPr>
              <a:lnSpc>
                <a:spcPct val="100000"/>
              </a:lnSpc>
              <a:spcBef>
                <a:spcPts val="600"/>
              </a:spcBef>
            </a:pPr>
            <a:r>
              <a:rPr lang="en-MY" sz="1700" dirty="0" smtClean="0">
                <a:effectLst>
                  <a:outerShdw blurRad="38100" dist="38100" dir="2700000" algn="tl">
                    <a:srgbClr val="000000">
                      <a:alpha val="43137"/>
                    </a:srgbClr>
                  </a:outerShdw>
                </a:effectLst>
              </a:rPr>
              <a:t>Foreign </a:t>
            </a:r>
            <a:r>
              <a:rPr lang="en-MY" sz="1700" dirty="0">
                <a:effectLst>
                  <a:outerShdw blurRad="38100" dist="38100" dir="2700000" algn="tl">
                    <a:srgbClr val="000000">
                      <a:alpha val="43137"/>
                    </a:srgbClr>
                  </a:outerShdw>
                </a:effectLst>
              </a:rPr>
              <a:t>workers are not allowed to change of employers or employment sectors; and</a:t>
            </a:r>
          </a:p>
          <a:p>
            <a:pPr>
              <a:lnSpc>
                <a:spcPct val="100000"/>
              </a:lnSpc>
              <a:spcBef>
                <a:spcPts val="600"/>
              </a:spcBef>
            </a:pPr>
            <a:r>
              <a:rPr lang="en-MY" sz="1700" dirty="0" smtClean="0">
                <a:effectLst>
                  <a:outerShdw blurRad="38100" dist="38100" dir="2700000" algn="tl">
                    <a:srgbClr val="000000">
                      <a:alpha val="43137"/>
                    </a:srgbClr>
                  </a:outerShdw>
                </a:effectLst>
              </a:rPr>
              <a:t>Foreign </a:t>
            </a:r>
            <a:r>
              <a:rPr lang="en-MY" sz="1700" dirty="0">
                <a:effectLst>
                  <a:outerShdw blurRad="38100" dist="38100" dir="2700000" algn="tl">
                    <a:srgbClr val="000000">
                      <a:alpha val="43137"/>
                    </a:srgbClr>
                  </a:outerShdw>
                </a:effectLst>
              </a:rPr>
              <a:t>workers are prohibited from marriage with local or foreign citizens.</a:t>
            </a:r>
          </a:p>
        </p:txBody>
      </p:sp>
      <p:sp>
        <p:nvSpPr>
          <p:cNvPr id="4" name="Slide Number Placeholder 3"/>
          <p:cNvSpPr>
            <a:spLocks noGrp="1"/>
          </p:cNvSpPr>
          <p:nvPr>
            <p:ph type="sldNum" sz="quarter" idx="12"/>
          </p:nvPr>
        </p:nvSpPr>
        <p:spPr/>
        <p:txBody>
          <a:bodyPr/>
          <a:lstStyle/>
          <a:p>
            <a:fld id="{0FF54DE5-C571-48E8-A5BC-B369434E2F44}" type="slidenum">
              <a:rPr lang="en-MY" smtClean="0"/>
              <a:pPr/>
              <a:t>9</a:t>
            </a:fld>
            <a:endParaRPr lang="en-MY"/>
          </a:p>
        </p:txBody>
      </p:sp>
      <p:sp>
        <p:nvSpPr>
          <p:cNvPr id="5" name="Rectangle 4"/>
          <p:cNvSpPr/>
          <p:nvPr/>
        </p:nvSpPr>
        <p:spPr>
          <a:xfrm>
            <a:off x="884712" y="6514168"/>
            <a:ext cx="7238010" cy="276999"/>
          </a:xfrm>
          <a:prstGeom prst="rect">
            <a:avLst/>
          </a:prstGeom>
        </p:spPr>
        <p:txBody>
          <a:bodyPr wrap="square">
            <a:spAutoFit/>
          </a:bodyPr>
          <a:lstStyle/>
          <a:p>
            <a:r>
              <a:rPr lang="en-US" sz="1200" i="1" dirty="0">
                <a:latin typeface="Calibri" panose="020F0502020204030204" pitchFamily="34" charset="0"/>
              </a:rPr>
              <a:t>Source: Immigration Department of Malaysia, 2015 </a:t>
            </a:r>
            <a:endParaRPr lang="en-MY" sz="1200" i="1" dirty="0">
              <a:latin typeface="Calibri" panose="020F0502020204030204" pitchFamily="34" charset="0"/>
            </a:endParaRPr>
          </a:p>
        </p:txBody>
      </p:sp>
    </p:spTree>
    <p:extLst>
      <p:ext uri="{BB962C8B-B14F-4D97-AF65-F5344CB8AC3E}">
        <p14:creationId xmlns:p14="http://schemas.microsoft.com/office/powerpoint/2010/main" val="3350593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cademic Literature 16x9">
  <a:themeElements>
    <a:clrScheme name="Office 2013">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4066</TotalTime>
  <Words>3612</Words>
  <Application>Microsoft Office PowerPoint</Application>
  <PresentationFormat>On-screen Show (4:3)</PresentationFormat>
  <Paragraphs>488</Paragraphs>
  <Slides>31</Slides>
  <Notes>5</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ＭＳ Ｐゴシック</vt:lpstr>
      <vt:lpstr>SimSun</vt:lpstr>
      <vt:lpstr>Arial</vt:lpstr>
      <vt:lpstr>Calibri</vt:lpstr>
      <vt:lpstr>Century</vt:lpstr>
      <vt:lpstr>Century Gothic</vt:lpstr>
      <vt:lpstr>Euphemia</vt:lpstr>
      <vt:lpstr>Impact</vt:lpstr>
      <vt:lpstr>Times New Roman</vt:lpstr>
      <vt:lpstr>Wingdings</vt:lpstr>
      <vt:lpstr>Academic Literature 16x9</vt:lpstr>
      <vt:lpstr>Migration Cost Survey on Vietnamese Workers in Malaysia</vt:lpstr>
      <vt:lpstr>Outline of presentation</vt:lpstr>
      <vt:lpstr>As of June 2015, there are 2.25 million foreign workers  registered under the temporary employment visa scheme (Pas Lawatan Kerja Sementara – PLKS) in Malaysia</vt:lpstr>
      <vt:lpstr>56,591 Vietnamese workers registered under PLKS the temporary employment visa as of June 2015</vt:lpstr>
      <vt:lpstr>Out of the 56,591 Vietnamese workers registered under the temporary employment visa, 84% are in the manufacturing sector, 10% in construction…  </vt:lpstr>
      <vt:lpstr>Malaysian Legislation Relating to Migrant Workers (1)</vt:lpstr>
      <vt:lpstr>Malaysian Legislation Relating to Migrant Workers (2)</vt:lpstr>
      <vt:lpstr>Malaysian Legislation Relating to Migrant Workers (3)</vt:lpstr>
      <vt:lpstr>Terms and Conditions of the Recruitment of Foreign Workers by the Immigration Department of Malaysia</vt:lpstr>
      <vt:lpstr>Foreign workers must come from approved source countries as below: </vt:lpstr>
      <vt:lpstr>Approved Countries for Foreign Domestic Helper </vt:lpstr>
      <vt:lpstr>Foreign workers will only be allowed to enter the country at the authorized entry points using the Visa with Reference (VDR) issued by the Immigration Department and entry visa issued by the Malaysian Attachés Office in the country of origin</vt:lpstr>
      <vt:lpstr>The rate for the levy varies from sector. On top of that, a visa fee will also be incurred and a bond imposed. The rate for the fees differs according to nationality</vt:lpstr>
      <vt:lpstr>Sampling framework</vt:lpstr>
      <vt:lpstr>Constructing Sampling Framework</vt:lpstr>
      <vt:lpstr>The Construction Labour Exchange Centre Berhad (CLAB), an organisation established by the Construction Industry Development Board (CIDB) gave another list of construction companies which hired Vietnamese workers in Malaysia</vt:lpstr>
      <vt:lpstr>A snowballing and cluster-based approach was employed</vt:lpstr>
      <vt:lpstr>The revised quota was set at 90% of workers from the manufacturing sector with 10% of workers from the construction sector</vt:lpstr>
      <vt:lpstr>A few reasons for the reluctance of the factories to participate in this survey:</vt:lpstr>
      <vt:lpstr>Finding workers that fit the criteria has been no easy task</vt:lpstr>
      <vt:lpstr>In view of the low success rate with the firms, we have approached community groups to assist us in building contacts with the workers</vt:lpstr>
      <vt:lpstr>Below are the various methods we have attempted:</vt:lpstr>
      <vt:lpstr>The execution of the interviews can also spell different challenges depending on where it is conducted</vt:lpstr>
      <vt:lpstr>Apart from location and speed, timing is also key </vt:lpstr>
      <vt:lpstr>As the hostel locations are often isolated and quite inaccessible by the general public, this has also incurred a certain degree of safety risk to the team members</vt:lpstr>
      <vt:lpstr>Methodology and Approach</vt:lpstr>
      <vt:lpstr>Steps for Survey Preparation (March to July 2015)</vt:lpstr>
      <vt:lpstr>Limitation and Issues for the Survey</vt:lpstr>
      <vt:lpstr>In this survey, we have held a debriefing session among the interviewers in order to get a more thorough understanding of the data collection process towards the end of the fieldwork</vt:lpstr>
      <vt:lpstr>Recommendation: Greater Flexibility for the Questionnaire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With Picture Layout</dc:title>
  <dc:creator>ailee</dc:creator>
  <cp:lastModifiedBy>Soonhwa Yi</cp:lastModifiedBy>
  <cp:revision>390</cp:revision>
  <dcterms:created xsi:type="dcterms:W3CDTF">2014-04-17T22:28:38Z</dcterms:created>
  <dcterms:modified xsi:type="dcterms:W3CDTF">2015-11-13T16:17:01Z</dcterms:modified>
</cp:coreProperties>
</file>