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257" r:id="rId3"/>
    <p:sldId id="294" r:id="rId4"/>
    <p:sldId id="305" r:id="rId5"/>
    <p:sldId id="306" r:id="rId6"/>
    <p:sldId id="316" r:id="rId7"/>
    <p:sldId id="295" r:id="rId8"/>
    <p:sldId id="315" r:id="rId9"/>
    <p:sldId id="312" r:id="rId10"/>
    <p:sldId id="313" r:id="rId11"/>
    <p:sldId id="314" r:id="rId12"/>
    <p:sldId id="307" r:id="rId13"/>
    <p:sldId id="308" r:id="rId14"/>
    <p:sldId id="317" r:id="rId15"/>
    <p:sldId id="318" r:id="rId16"/>
    <p:sldId id="311" r:id="rId17"/>
    <p:sldId id="310"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453" autoAdjust="0"/>
  </p:normalViewPr>
  <p:slideViewPr>
    <p:cSldViewPr>
      <p:cViewPr varScale="1">
        <p:scale>
          <a:sx n="71" d="100"/>
          <a:sy n="71" d="100"/>
        </p:scale>
        <p:origin x="-1640"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9708F-9BA3-481B-8925-4469251D947A}" type="datetimeFigureOut">
              <a:rPr lang="en-US" smtClean="0"/>
              <a:t>11/17/15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35E79E-30F4-4E46-B9EA-DFA232432928}" type="slidenum">
              <a:rPr lang="en-US" smtClean="0"/>
              <a:t>‹Nr.›</a:t>
            </a:fld>
            <a:endParaRPr lang="en-US"/>
          </a:p>
        </p:txBody>
      </p:sp>
    </p:spTree>
    <p:extLst>
      <p:ext uri="{BB962C8B-B14F-4D97-AF65-F5344CB8AC3E}">
        <p14:creationId xmlns:p14="http://schemas.microsoft.com/office/powerpoint/2010/main" val="331859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2C47FE-C2D8-4963-91CA-F30B6443DFF6}" type="datetimeFigureOut">
              <a:rPr lang="en-US" smtClean="0"/>
              <a:t>11/17/15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E8337-A4B3-4D9A-BB96-FA689ED5D3B2}" type="slidenum">
              <a:rPr lang="en-US" smtClean="0"/>
              <a:t>‹Nr.›</a:t>
            </a:fld>
            <a:endParaRPr lang="en-US"/>
          </a:p>
        </p:txBody>
      </p:sp>
    </p:spTree>
    <p:extLst>
      <p:ext uri="{BB962C8B-B14F-4D97-AF65-F5344CB8AC3E}">
        <p14:creationId xmlns:p14="http://schemas.microsoft.com/office/powerpoint/2010/main" val="1339580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1</a:t>
            </a:fld>
            <a:endParaRPr lang="en-US"/>
          </a:p>
        </p:txBody>
      </p:sp>
    </p:spTree>
    <p:extLst>
      <p:ext uri="{BB962C8B-B14F-4D97-AF65-F5344CB8AC3E}">
        <p14:creationId xmlns:p14="http://schemas.microsoft.com/office/powerpoint/2010/main" val="2083228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2</a:t>
            </a:fld>
            <a:endParaRPr lang="en-US"/>
          </a:p>
        </p:txBody>
      </p:sp>
    </p:spTree>
    <p:extLst>
      <p:ext uri="{BB962C8B-B14F-4D97-AF65-F5344CB8AC3E}">
        <p14:creationId xmlns:p14="http://schemas.microsoft.com/office/powerpoint/2010/main" val="32912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2034DE8-3256-4CC3-9A60-9F1572910D82}" type="datetime1">
              <a:rPr lang="en-US" smtClean="0"/>
              <a:t>11/17/15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B91E912-D8C7-4096-9DC8-FD2A8C2ABAE9}" type="slidenum">
              <a:rPr lang="en-US" smtClean="0"/>
              <a:t>‹Nr.›</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FA6FA4-B2A1-4B17-B82E-861189B54E64}"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1E912-D8C7-4096-9DC8-FD2A8C2ABAE9}"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215C63-2A44-4355-827E-81269A0145E3}"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1E912-D8C7-4096-9DC8-FD2A8C2ABAE9}" type="slidenum">
              <a:rPr lang="en-US" smtClean="0"/>
              <a:t>‹Nr.›</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465164A-3D8C-4827-8A90-94E2A44A1A78}"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1E912-D8C7-4096-9DC8-FD2A8C2ABAE9}" type="slidenum">
              <a:rPr lang="en-US" smtClean="0"/>
              <a:t>‹Nr.›</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9A2AAAC-FC51-4647-AB9C-C8E312E10A63}" type="datetime1">
              <a:rPr lang="en-US" smtClean="0"/>
              <a:t>11/17/15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B91E912-D8C7-4096-9DC8-FD2A8C2ABAE9}" type="slidenum">
              <a:rPr lang="en-US" smtClean="0"/>
              <a:t>‹Nr.›</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6EA89FD-F415-4DFB-97D9-7953A9F2339D}"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1E912-D8C7-4096-9DC8-FD2A8C2ABAE9}" type="slidenum">
              <a:rPr lang="en-US" smtClean="0"/>
              <a:t>‹Nr.›</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2BCD3F-C95B-4A82-B879-B3D2E29AB10F}" type="datetime1">
              <a:rPr lang="en-US" smtClean="0"/>
              <a:t>11/17/15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91E912-D8C7-4096-9DC8-FD2A8C2ABAE9}" type="slidenum">
              <a:rPr lang="en-US" smtClean="0"/>
              <a:t>‹Nr.›</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547688-7F13-4CE2-8AE0-7CD4E9AAD149}" type="datetime1">
              <a:rPr lang="en-US" smtClean="0"/>
              <a:t>11/17/15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91E912-D8C7-4096-9DC8-FD2A8C2ABAE9}" type="slidenum">
              <a:rPr lang="en-US" smtClean="0"/>
              <a:t>‹Nr.›</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12C86-F316-44F1-801A-D5716D87DD67}" type="datetime1">
              <a:rPr lang="en-US" smtClean="0"/>
              <a:t>11/17/15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91E912-D8C7-4096-9DC8-FD2A8C2ABAE9}" type="slidenum">
              <a:rPr lang="en-US" smtClean="0"/>
              <a:t>‹Nr.›</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D0542E-96E2-47B6-BC69-2291BEAB4A8E}"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1E912-D8C7-4096-9DC8-FD2A8C2ABAE9}" type="slidenum">
              <a:rPr lang="en-US" smtClean="0"/>
              <a:t>‹Nr.›</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3BF997-F35F-4110-8541-87F47E3F4ABF}"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1E912-D8C7-4096-9DC8-FD2A8C2ABAE9}" type="slidenum">
              <a:rPr lang="en-US" smtClean="0"/>
              <a:t>‹Nr.›</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BD9EBB1-A86D-46FF-B046-BD0B4B70CB51}" type="datetime1">
              <a:rPr lang="en-US" smtClean="0"/>
              <a:t>11/17/15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B91E912-D8C7-4096-9DC8-FD2A8C2ABAE9}" type="slidenum">
              <a:rPr lang="en-US" smtClean="0"/>
              <a:t>‹Nr.›</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3600"/>
            <a:ext cx="7543800" cy="1143000"/>
          </a:xfrm>
        </p:spPr>
        <p:txBody>
          <a:bodyPr>
            <a:normAutofit fontScale="90000"/>
          </a:bodyPr>
          <a:lstStyle/>
          <a:p>
            <a:pPr algn="ctr"/>
            <a:r>
              <a:rPr lang="en-US" dirty="0"/>
              <a:t>Sampling frameworks to </a:t>
            </a:r>
            <a:r>
              <a:rPr lang="en-US" dirty="0" smtClean="0"/>
              <a:t>survey</a:t>
            </a:r>
            <a:br>
              <a:rPr lang="en-US" dirty="0" smtClean="0"/>
            </a:br>
            <a:r>
              <a:rPr lang="en-US" dirty="0" smtClean="0"/>
              <a:t>low skill workers in Mexico’s southern border</a:t>
            </a:r>
            <a:endParaRPr lang="en-US" dirty="0"/>
          </a:p>
        </p:txBody>
      </p:sp>
      <p:pic>
        <p:nvPicPr>
          <p:cNvPr id="4" name="Picture 3"/>
          <p:cNvPicPr/>
          <p:nvPr/>
        </p:nvPicPr>
        <p:blipFill>
          <a:blip r:embed="rId3"/>
          <a:stretch>
            <a:fillRect/>
          </a:stretch>
        </p:blipFill>
        <p:spPr>
          <a:xfrm>
            <a:off x="3048000" y="231594"/>
            <a:ext cx="2856050" cy="1368606"/>
          </a:xfrm>
          <a:prstGeom prst="rect">
            <a:avLst/>
          </a:prstGeom>
          <a:solidFill>
            <a:schemeClr val="accent1"/>
          </a:solidFill>
        </p:spPr>
      </p:pic>
      <p:sp>
        <p:nvSpPr>
          <p:cNvPr id="5" name="Subtitle 2"/>
          <p:cNvSpPr txBox="1">
            <a:spLocks/>
          </p:cNvSpPr>
          <p:nvPr/>
        </p:nvSpPr>
        <p:spPr>
          <a:xfrm>
            <a:off x="609600" y="4038600"/>
            <a:ext cx="8077200" cy="2438400"/>
          </a:xfrm>
          <a:prstGeom prst="rect">
            <a:avLst/>
          </a:prstGeom>
        </p:spPr>
        <p:txBody>
          <a:bodyPr vert="horz">
            <a:noAutofit/>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en-US" sz="2800" dirty="0" err="1" smtClean="0">
                <a:solidFill>
                  <a:schemeClr val="tx1"/>
                </a:solidFill>
              </a:rPr>
              <a:t>Agustín</a:t>
            </a:r>
            <a:r>
              <a:rPr lang="en-US" sz="2800" dirty="0" smtClean="0">
                <a:solidFill>
                  <a:schemeClr val="tx1"/>
                </a:solidFill>
              </a:rPr>
              <a:t> Escobar, Claudia Morales, Karla Gonzales, </a:t>
            </a:r>
            <a:endParaRPr lang="en-US" sz="1800" dirty="0" smtClean="0">
              <a:solidFill>
                <a:schemeClr val="tx1"/>
              </a:solidFill>
            </a:endParaRPr>
          </a:p>
          <a:p>
            <a:pPr algn="ctr"/>
            <a:endParaRPr lang="en-US" sz="1800" dirty="0" smtClean="0">
              <a:solidFill>
                <a:schemeClr val="tx1"/>
              </a:solidFill>
            </a:endParaRPr>
          </a:p>
          <a:p>
            <a:pPr algn="ctr"/>
            <a:r>
              <a:rPr lang="en-US" sz="1800" dirty="0" smtClean="0">
                <a:solidFill>
                  <a:schemeClr val="tx1"/>
                </a:solidFill>
              </a:rPr>
              <a:t>KNOMAD Workshop on Measuring Migration Costs for the Low-skilled </a:t>
            </a:r>
          </a:p>
          <a:p>
            <a:pPr algn="ctr"/>
            <a:r>
              <a:rPr lang="en-US" sz="1800" dirty="0" smtClean="0">
                <a:solidFill>
                  <a:schemeClr val="tx1"/>
                </a:solidFill>
              </a:rPr>
              <a:t>The World Bank</a:t>
            </a:r>
          </a:p>
          <a:p>
            <a:pPr algn="ctr"/>
            <a:r>
              <a:rPr lang="en-US" sz="1800" dirty="0" smtClean="0">
                <a:solidFill>
                  <a:schemeClr val="tx1"/>
                </a:solidFill>
              </a:rPr>
              <a:t>Nov. 16-17, 2015</a:t>
            </a:r>
            <a:endParaRPr lang="en-US" sz="1800" dirty="0">
              <a:solidFill>
                <a:schemeClr val="tx1"/>
              </a:solidFill>
            </a:endParaRPr>
          </a:p>
        </p:txBody>
      </p:sp>
    </p:spTree>
    <p:extLst>
      <p:ext uri="{BB962C8B-B14F-4D97-AF65-F5344CB8AC3E}">
        <p14:creationId xmlns:p14="http://schemas.microsoft.com/office/powerpoint/2010/main" val="11997597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Domestic</a:t>
            </a:r>
            <a:r>
              <a:rPr lang="es-MX" dirty="0" smtClean="0"/>
              <a:t> </a:t>
            </a:r>
            <a:r>
              <a:rPr lang="es-MX" dirty="0" err="1" smtClean="0"/>
              <a:t>Workers</a:t>
            </a:r>
            <a:endParaRPr lang="es-MX" dirty="0"/>
          </a:p>
        </p:txBody>
      </p:sp>
      <p:pic>
        <p:nvPicPr>
          <p:cNvPr id="5" name="Marcador de contenido 4"/>
          <p:cNvPicPr>
            <a:picLocks noGrp="1" noChangeAspect="1"/>
          </p:cNvPicPr>
          <p:nvPr>
            <p:ph sz="quarter" idx="1"/>
          </p:nvPr>
        </p:nvPicPr>
        <p:blipFill>
          <a:blip r:embed="rId2"/>
          <a:stretch>
            <a:fillRect/>
          </a:stretch>
        </p:blipFill>
        <p:spPr>
          <a:xfrm>
            <a:off x="457200" y="2441540"/>
            <a:ext cx="8229600" cy="2492444"/>
          </a:xfrm>
          <a:prstGeom prst="rect">
            <a:avLst/>
          </a:prstGeom>
        </p:spPr>
      </p:pic>
    </p:spTree>
    <p:extLst>
      <p:ext uri="{BB962C8B-B14F-4D97-AF65-F5344CB8AC3E}">
        <p14:creationId xmlns:p14="http://schemas.microsoft.com/office/powerpoint/2010/main" val="26799827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Contruction</a:t>
            </a:r>
            <a:r>
              <a:rPr lang="es-MX" dirty="0" smtClean="0"/>
              <a:t> </a:t>
            </a:r>
            <a:r>
              <a:rPr lang="es-MX" dirty="0" err="1" smtClean="0"/>
              <a:t>Workers</a:t>
            </a:r>
            <a:endParaRPr lang="es-MX" dirty="0"/>
          </a:p>
        </p:txBody>
      </p:sp>
      <p:pic>
        <p:nvPicPr>
          <p:cNvPr id="5" name="Marcador de contenido 4"/>
          <p:cNvPicPr>
            <a:picLocks noGrp="1" noChangeAspect="1"/>
          </p:cNvPicPr>
          <p:nvPr>
            <p:ph sz="quarter" idx="1"/>
          </p:nvPr>
        </p:nvPicPr>
        <p:blipFill>
          <a:blip r:embed="rId2"/>
          <a:stretch>
            <a:fillRect/>
          </a:stretch>
        </p:blipFill>
        <p:spPr>
          <a:xfrm>
            <a:off x="457200" y="1599160"/>
            <a:ext cx="8229600" cy="4301030"/>
          </a:xfrm>
          <a:prstGeom prst="rect">
            <a:avLst/>
          </a:prstGeom>
        </p:spPr>
      </p:pic>
    </p:spTree>
    <p:extLst>
      <p:ext uri="{BB962C8B-B14F-4D97-AF65-F5344CB8AC3E}">
        <p14:creationId xmlns:p14="http://schemas.microsoft.com/office/powerpoint/2010/main" val="24905475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cap="small" dirty="0"/>
              <a:t>METHODOLOGY</a:t>
            </a:r>
            <a:r>
              <a:rPr lang="es-MX" dirty="0"/>
              <a:t/>
            </a:r>
            <a:br>
              <a:rPr lang="es-MX" dirty="0"/>
            </a:br>
            <a:endParaRPr lang="es-MX" dirty="0"/>
          </a:p>
        </p:txBody>
      </p:sp>
      <p:sp>
        <p:nvSpPr>
          <p:cNvPr id="3" name="Marcador de número de diapositiva 2"/>
          <p:cNvSpPr>
            <a:spLocks noGrp="1"/>
          </p:cNvSpPr>
          <p:nvPr>
            <p:ph type="sldNum" sz="quarter" idx="12"/>
          </p:nvPr>
        </p:nvSpPr>
        <p:spPr/>
        <p:txBody>
          <a:bodyPr/>
          <a:lstStyle/>
          <a:p>
            <a:fld id="{DB91E912-D8C7-4096-9DC8-FD2A8C2ABAE9}" type="slidenum">
              <a:rPr lang="en-US" smtClean="0"/>
              <a:t>12</a:t>
            </a:fld>
            <a:endParaRPr lang="en-US"/>
          </a:p>
        </p:txBody>
      </p:sp>
      <p:sp>
        <p:nvSpPr>
          <p:cNvPr id="4" name="Marcador de contenido 3"/>
          <p:cNvSpPr>
            <a:spLocks noGrp="1"/>
          </p:cNvSpPr>
          <p:nvPr>
            <p:ph sz="quarter" idx="1"/>
          </p:nvPr>
        </p:nvSpPr>
        <p:spPr/>
        <p:txBody>
          <a:bodyPr/>
          <a:lstStyle/>
          <a:p>
            <a:r>
              <a:rPr lang="en-US" dirty="0"/>
              <a:t>The sample will be divided by productive sectors (construction, agriculture and domestic service). Each </a:t>
            </a:r>
            <a:r>
              <a:rPr lang="en-US" dirty="0" smtClean="0"/>
              <a:t>sector </a:t>
            </a:r>
            <a:r>
              <a:rPr lang="en-US" dirty="0"/>
              <a:t>required a specific approach. </a:t>
            </a:r>
            <a:endParaRPr lang="en-US" dirty="0" smtClean="0"/>
          </a:p>
          <a:p>
            <a:r>
              <a:rPr lang="en-US" dirty="0"/>
              <a:t>DW) live in the houses where they work except for Sundays. Fray Matias de Cordova is an NGO that provides support and assistance to migrant workers, we will use their facilities that provide space for meeting, recreation and interaction to survey DWs during their  day </a:t>
            </a:r>
            <a:r>
              <a:rPr lang="en-US" dirty="0" smtClean="0"/>
              <a:t>off</a:t>
            </a:r>
          </a:p>
          <a:p>
            <a:r>
              <a:rPr lang="en-US" dirty="0"/>
              <a:t>agricultural workers (AW) mostly live in the </a:t>
            </a:r>
            <a:r>
              <a:rPr lang="en-US" i="1" dirty="0" err="1"/>
              <a:t>fincas</a:t>
            </a:r>
            <a:r>
              <a:rPr lang="en-US" dirty="0"/>
              <a:t>. Large coffee plantations hire up to 500 workers during the peak of the harvest (December- January). </a:t>
            </a:r>
            <a:endParaRPr lang="es-MX" dirty="0"/>
          </a:p>
        </p:txBody>
      </p:sp>
    </p:spTree>
    <p:extLst>
      <p:ext uri="{BB962C8B-B14F-4D97-AF65-F5344CB8AC3E}">
        <p14:creationId xmlns:p14="http://schemas.microsoft.com/office/powerpoint/2010/main" val="128415941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DB91E912-D8C7-4096-9DC8-FD2A8C2ABAE9}" type="slidenum">
              <a:rPr lang="en-US" smtClean="0"/>
              <a:t>13</a:t>
            </a:fld>
            <a:endParaRPr lang="en-US"/>
          </a:p>
        </p:txBody>
      </p:sp>
      <p:sp>
        <p:nvSpPr>
          <p:cNvPr id="4" name="Marcador de contenido 3"/>
          <p:cNvSpPr>
            <a:spLocks noGrp="1"/>
          </p:cNvSpPr>
          <p:nvPr>
            <p:ph sz="quarter" idx="1"/>
          </p:nvPr>
        </p:nvSpPr>
        <p:spPr/>
        <p:txBody>
          <a:bodyPr/>
          <a:lstStyle/>
          <a:p>
            <a:r>
              <a:rPr lang="en-US" dirty="0" smtClean="0"/>
              <a:t>Regarding CW</a:t>
            </a:r>
            <a:r>
              <a:rPr lang="en-US" dirty="0"/>
              <a:t>, we will </a:t>
            </a:r>
            <a:r>
              <a:rPr lang="en-US" dirty="0" smtClean="0"/>
              <a:t>use </a:t>
            </a:r>
            <a:r>
              <a:rPr lang="en-US" dirty="0"/>
              <a:t>snowball sampling, because construction </a:t>
            </a:r>
            <a:r>
              <a:rPr lang="en-US" dirty="0" smtClean="0"/>
              <a:t>employers </a:t>
            </a:r>
            <a:r>
              <a:rPr lang="en-US" dirty="0"/>
              <a:t>are generally reluctant to participate in </a:t>
            </a:r>
            <a:r>
              <a:rPr lang="en-US" dirty="0" smtClean="0"/>
              <a:t>research.  </a:t>
            </a:r>
            <a:endParaRPr lang="es-MX" dirty="0"/>
          </a:p>
          <a:p>
            <a:r>
              <a:rPr lang="en-US" dirty="0"/>
              <a:t>Further, the quantitative tool of social interaction will be "face to face" in which a person answers the series of questions clearly, simply and precisely. </a:t>
            </a:r>
            <a:endParaRPr lang="en-US" dirty="0" smtClean="0"/>
          </a:p>
          <a:p>
            <a:pPr marL="0" indent="0" algn="ctr">
              <a:buNone/>
            </a:pPr>
            <a:r>
              <a:rPr lang="es-MX" dirty="0" err="1" smtClean="0"/>
              <a:t>Build</a:t>
            </a:r>
            <a:r>
              <a:rPr lang="es-MX" dirty="0" smtClean="0"/>
              <a:t> </a:t>
            </a:r>
            <a:r>
              <a:rPr lang="es-MX" dirty="0" err="1"/>
              <a:t>rapport</a:t>
            </a:r>
            <a:endParaRPr lang="es-MX" dirty="0"/>
          </a:p>
        </p:txBody>
      </p:sp>
    </p:spTree>
    <p:extLst>
      <p:ext uri="{BB962C8B-B14F-4D97-AF65-F5344CB8AC3E}">
        <p14:creationId xmlns:p14="http://schemas.microsoft.com/office/powerpoint/2010/main" val="40795305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Team</a:t>
            </a:r>
            <a:endParaRPr lang="es-MX" dirty="0"/>
          </a:p>
        </p:txBody>
      </p:sp>
      <p:sp>
        <p:nvSpPr>
          <p:cNvPr id="3" name="Marcador de número de diapositiva 2"/>
          <p:cNvSpPr>
            <a:spLocks noGrp="1"/>
          </p:cNvSpPr>
          <p:nvPr>
            <p:ph type="sldNum" sz="quarter" idx="12"/>
          </p:nvPr>
        </p:nvSpPr>
        <p:spPr/>
        <p:txBody>
          <a:bodyPr/>
          <a:lstStyle/>
          <a:p>
            <a:fld id="{DB91E912-D8C7-4096-9DC8-FD2A8C2ABAE9}" type="slidenum">
              <a:rPr lang="en-US" smtClean="0"/>
              <a:t>14</a:t>
            </a:fld>
            <a:endParaRPr lang="en-US"/>
          </a:p>
        </p:txBody>
      </p:sp>
      <p:sp>
        <p:nvSpPr>
          <p:cNvPr id="4" name="Marcador de contenido 3"/>
          <p:cNvSpPr>
            <a:spLocks noGrp="1"/>
          </p:cNvSpPr>
          <p:nvPr>
            <p:ph sz="quarter" idx="1"/>
          </p:nvPr>
        </p:nvSpPr>
        <p:spPr/>
        <p:txBody>
          <a:bodyPr>
            <a:normAutofit fontScale="55000" lnSpcReduction="20000"/>
          </a:bodyPr>
          <a:lstStyle/>
          <a:p>
            <a:r>
              <a:rPr lang="es-MX" dirty="0" smtClean="0"/>
              <a:t>4 </a:t>
            </a:r>
            <a:r>
              <a:rPr lang="es-MX" dirty="0" err="1" smtClean="0"/>
              <a:t>interviewrers</a:t>
            </a:r>
            <a:endParaRPr lang="es-MX" dirty="0" smtClean="0"/>
          </a:p>
          <a:p>
            <a:r>
              <a:rPr lang="es-MX" dirty="0" smtClean="0"/>
              <a:t>2 </a:t>
            </a:r>
            <a:r>
              <a:rPr lang="es-MX" dirty="0" err="1" smtClean="0"/>
              <a:t>consultans</a:t>
            </a:r>
            <a:r>
              <a:rPr lang="es-MX" dirty="0" smtClean="0"/>
              <a:t> </a:t>
            </a:r>
          </a:p>
          <a:p>
            <a:r>
              <a:rPr lang="es-MX" dirty="0" smtClean="0"/>
              <a:t>And a superviser-</a:t>
            </a:r>
            <a:r>
              <a:rPr lang="es-MX" dirty="0" smtClean="0"/>
              <a:t>advisor</a:t>
            </a:r>
            <a:endParaRPr lang="es-MX" dirty="0" smtClean="0"/>
          </a:p>
          <a:p>
            <a:endParaRPr lang="es-MX" dirty="0"/>
          </a:p>
          <a:p>
            <a:r>
              <a:rPr lang="en-US" b="1" dirty="0" smtClean="0"/>
              <a:t>The </a:t>
            </a:r>
            <a:r>
              <a:rPr lang="es-MX" b="1" dirty="0" err="1" smtClean="0"/>
              <a:t>interviewer</a:t>
            </a:r>
            <a:r>
              <a:rPr lang="es-MX" b="1" dirty="0" smtClean="0"/>
              <a:t> </a:t>
            </a:r>
            <a:r>
              <a:rPr lang="en-US" b="1" dirty="0" smtClean="0"/>
              <a:t>should:  </a:t>
            </a:r>
            <a:endParaRPr lang="es-MX" b="1" dirty="0" smtClean="0"/>
          </a:p>
          <a:p>
            <a:pPr lvl="0"/>
            <a:r>
              <a:rPr lang="en-US" dirty="0" smtClean="0"/>
              <a:t>Read carefully all the questions in order to be familiar with the type of question and with all the aspects he/she is inquiring about.</a:t>
            </a:r>
            <a:endParaRPr lang="es-MX" dirty="0" smtClean="0"/>
          </a:p>
          <a:p>
            <a:pPr lvl="0"/>
            <a:r>
              <a:rPr lang="en-US" dirty="0" smtClean="0"/>
              <a:t>Ask </a:t>
            </a:r>
            <a:r>
              <a:rPr lang="en-US" dirty="0"/>
              <a:t>the question </a:t>
            </a:r>
            <a:r>
              <a:rPr lang="en-US" dirty="0" smtClean="0"/>
              <a:t>as many times </a:t>
            </a:r>
            <a:r>
              <a:rPr lang="en-US" dirty="0"/>
              <a:t>as necessary for the respondent to answer adequately.</a:t>
            </a:r>
            <a:endParaRPr lang="es-MX" dirty="0"/>
          </a:p>
          <a:p>
            <a:pPr lvl="0"/>
            <a:r>
              <a:rPr lang="en-US" dirty="0"/>
              <a:t>Follow the instructions of his / her supervisor.</a:t>
            </a:r>
            <a:endParaRPr lang="es-MX" dirty="0"/>
          </a:p>
          <a:p>
            <a:pPr lvl="0"/>
            <a:r>
              <a:rPr lang="en-US" dirty="0"/>
              <a:t>Meet the load assigned by the supervisor and </a:t>
            </a:r>
            <a:endParaRPr lang="es-MX" dirty="0"/>
          </a:p>
          <a:p>
            <a:pPr lvl="0"/>
            <a:r>
              <a:rPr lang="en-US" dirty="0"/>
              <a:t>Inform promptly about any problems encountered.</a:t>
            </a:r>
            <a:endParaRPr lang="es-MX" dirty="0"/>
          </a:p>
          <a:p>
            <a:pPr lvl="0"/>
            <a:r>
              <a:rPr lang="en-US" dirty="0" smtClean="0"/>
              <a:t>Making sure they</a:t>
            </a:r>
            <a:r>
              <a:rPr lang="en-US" dirty="0" smtClean="0"/>
              <a:t> bring </a:t>
            </a:r>
            <a:r>
              <a:rPr lang="en-US" dirty="0"/>
              <a:t>all the equipment to work with efficiency. </a:t>
            </a:r>
            <a:endParaRPr lang="es-MX" dirty="0"/>
          </a:p>
          <a:p>
            <a:pPr lvl="0"/>
            <a:r>
              <a:rPr lang="en-US" dirty="0"/>
              <a:t>Personally perform the job and do not do it with people outside the survey.</a:t>
            </a:r>
            <a:endParaRPr lang="es-MX" dirty="0"/>
          </a:p>
          <a:p>
            <a:pPr lvl="0"/>
            <a:r>
              <a:rPr lang="en-US" dirty="0"/>
              <a:t>Conduct the interview in person.</a:t>
            </a:r>
            <a:endParaRPr lang="es-MX" dirty="0"/>
          </a:p>
          <a:p>
            <a:pPr lvl="0"/>
            <a:r>
              <a:rPr lang="en-US" dirty="0"/>
              <a:t>Take care of the assigned work material</a:t>
            </a:r>
            <a:endParaRPr lang="es-MX" dirty="0"/>
          </a:p>
          <a:p>
            <a:pPr lvl="0"/>
            <a:r>
              <a:rPr lang="en-US" dirty="0"/>
              <a:t>Review the questionnaire at the end of the survey.</a:t>
            </a:r>
            <a:endParaRPr lang="es-MX" dirty="0"/>
          </a:p>
          <a:p>
            <a:pPr lvl="0"/>
            <a:r>
              <a:rPr lang="en-US" dirty="0"/>
              <a:t>Carry the identification card in a visible form.</a:t>
            </a:r>
            <a:endParaRPr lang="es-MX" dirty="0"/>
          </a:p>
          <a:p>
            <a:pPr lvl="0"/>
            <a:r>
              <a:rPr lang="en-US" dirty="0"/>
              <a:t>Provide the excess material to the supervisor at the end of the day.</a:t>
            </a:r>
            <a:endParaRPr lang="es-MX" dirty="0"/>
          </a:p>
          <a:p>
            <a:pPr lvl="0"/>
            <a:r>
              <a:rPr lang="en-US" dirty="0"/>
              <a:t>Take photographic material for testimony of the work performed if possible</a:t>
            </a:r>
            <a:endParaRPr lang="es-MX" dirty="0"/>
          </a:p>
          <a:p>
            <a:pPr lvl="0"/>
            <a:r>
              <a:rPr lang="en-US" dirty="0"/>
              <a:t>Develop field diary weekly. </a:t>
            </a:r>
            <a:r>
              <a:rPr lang="en-US" dirty="0" smtClean="0"/>
              <a:t>Deadline</a:t>
            </a:r>
            <a:r>
              <a:rPr lang="en-US" dirty="0"/>
              <a:t>:  Fridays at 4 pm</a:t>
            </a:r>
            <a:r>
              <a:rPr lang="en-US" dirty="0" smtClean="0"/>
              <a:t>.</a:t>
            </a:r>
            <a:endParaRPr lang="es-MX" dirty="0"/>
          </a:p>
        </p:txBody>
      </p:sp>
    </p:spTree>
    <p:extLst>
      <p:ext uri="{BB962C8B-B14F-4D97-AF65-F5344CB8AC3E}">
        <p14:creationId xmlns:p14="http://schemas.microsoft.com/office/powerpoint/2010/main" val="1521862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DB91E912-D8C7-4096-9DC8-FD2A8C2ABAE9}" type="slidenum">
              <a:rPr lang="en-US" smtClean="0"/>
              <a:t>15</a:t>
            </a:fld>
            <a:endParaRPr lang="en-US"/>
          </a:p>
        </p:txBody>
      </p:sp>
      <p:sp>
        <p:nvSpPr>
          <p:cNvPr id="4" name="Marcador de contenido 3"/>
          <p:cNvSpPr>
            <a:spLocks noGrp="1"/>
          </p:cNvSpPr>
          <p:nvPr>
            <p:ph sz="quarter" idx="1"/>
          </p:nvPr>
        </p:nvSpPr>
        <p:spPr/>
        <p:txBody>
          <a:bodyPr>
            <a:normAutofit fontScale="77500" lnSpcReduction="20000"/>
          </a:bodyPr>
          <a:lstStyle/>
          <a:p>
            <a:r>
              <a:rPr lang="es-MX" b="1" dirty="0" err="1" smtClean="0"/>
              <a:t>Should</a:t>
            </a:r>
            <a:r>
              <a:rPr lang="es-MX" b="1" dirty="0" smtClean="0"/>
              <a:t> </a:t>
            </a:r>
            <a:r>
              <a:rPr lang="es-MX" b="1" dirty="0" err="1" smtClean="0"/>
              <a:t>not</a:t>
            </a:r>
            <a:endParaRPr lang="es-MX" b="1" dirty="0" smtClean="0"/>
          </a:p>
          <a:p>
            <a:pPr lvl="0"/>
            <a:r>
              <a:rPr lang="en-US" dirty="0" smtClean="0"/>
              <a:t>Alter </a:t>
            </a:r>
            <a:r>
              <a:rPr lang="en-US" dirty="0"/>
              <a:t>information at his/her convenience.</a:t>
            </a:r>
            <a:endParaRPr lang="es-MX" dirty="0"/>
          </a:p>
          <a:p>
            <a:pPr lvl="0"/>
            <a:r>
              <a:rPr lang="en-US" dirty="0"/>
              <a:t>Delegate his work to someone else.</a:t>
            </a:r>
            <a:endParaRPr lang="es-MX" dirty="0"/>
          </a:p>
          <a:p>
            <a:pPr lvl="0"/>
            <a:r>
              <a:rPr lang="en-US" dirty="0"/>
              <a:t>Leave the group without permission (If you leave outside the town of </a:t>
            </a:r>
            <a:r>
              <a:rPr lang="en-US" dirty="0" err="1"/>
              <a:t>Tapachula</a:t>
            </a:r>
            <a:r>
              <a:rPr lang="en-US" dirty="0"/>
              <a:t>).</a:t>
            </a:r>
            <a:endParaRPr lang="es-MX" dirty="0"/>
          </a:p>
          <a:p>
            <a:pPr lvl="0"/>
            <a:r>
              <a:rPr lang="en-US" dirty="0"/>
              <a:t>Engage in other tasks while applying the survey.</a:t>
            </a:r>
            <a:endParaRPr lang="es-MX" dirty="0"/>
          </a:p>
          <a:p>
            <a:pPr lvl="0"/>
            <a:r>
              <a:rPr lang="en-US" dirty="0"/>
              <a:t>I</a:t>
            </a:r>
            <a:r>
              <a:rPr lang="en-US" dirty="0" smtClean="0"/>
              <a:t>nfluence </a:t>
            </a:r>
            <a:r>
              <a:rPr lang="en-US" dirty="0"/>
              <a:t>the responses of the interviewees.</a:t>
            </a:r>
            <a:endParaRPr lang="es-MX" dirty="0"/>
          </a:p>
          <a:p>
            <a:pPr lvl="0"/>
            <a:r>
              <a:rPr lang="en-US" dirty="0" smtClean="0"/>
              <a:t>Engage in </a:t>
            </a:r>
            <a:r>
              <a:rPr lang="en-US" dirty="0" smtClean="0"/>
              <a:t>discussions </a:t>
            </a:r>
            <a:r>
              <a:rPr lang="en-US" dirty="0"/>
              <a:t>on political, religious, </a:t>
            </a:r>
            <a:r>
              <a:rPr lang="en-US" dirty="0" smtClean="0"/>
              <a:t>views</a:t>
            </a:r>
            <a:r>
              <a:rPr lang="en-US" dirty="0" smtClean="0"/>
              <a:t> </a:t>
            </a:r>
            <a:r>
              <a:rPr lang="en-US" dirty="0"/>
              <a:t>...</a:t>
            </a:r>
            <a:endParaRPr lang="es-MX" dirty="0"/>
          </a:p>
          <a:p>
            <a:pPr lvl="0"/>
            <a:r>
              <a:rPr lang="en-US" dirty="0"/>
              <a:t>Ask </a:t>
            </a:r>
            <a:r>
              <a:rPr lang="en-US" dirty="0" smtClean="0"/>
              <a:t>for money </a:t>
            </a:r>
            <a:r>
              <a:rPr lang="en-US" dirty="0"/>
              <a:t>to the respondent.</a:t>
            </a:r>
            <a:endParaRPr lang="es-MX" dirty="0"/>
          </a:p>
          <a:p>
            <a:pPr lvl="0"/>
            <a:r>
              <a:rPr lang="en-US" dirty="0"/>
              <a:t>Provide payment to the respondent for the interview.</a:t>
            </a:r>
            <a:endParaRPr lang="es-MX" dirty="0"/>
          </a:p>
          <a:p>
            <a:pPr lvl="0"/>
            <a:r>
              <a:rPr lang="en-US" dirty="0" smtClean="0"/>
              <a:t>Disclose </a:t>
            </a:r>
            <a:r>
              <a:rPr lang="en-US" dirty="0"/>
              <a:t>the survey data, or show the questionnaire to people outside the work team, or keep unfilled survey sheets.</a:t>
            </a:r>
            <a:endParaRPr lang="es-MX" dirty="0"/>
          </a:p>
          <a:p>
            <a:pPr lvl="0"/>
            <a:r>
              <a:rPr lang="en-US" dirty="0"/>
              <a:t>Destroy or refuse the work materials.</a:t>
            </a:r>
            <a:endParaRPr lang="es-MX" dirty="0"/>
          </a:p>
          <a:p>
            <a:r>
              <a:rPr lang="es-MX" dirty="0"/>
              <a:t>Survey people who do </a:t>
            </a:r>
            <a:r>
              <a:rPr lang="es-MX" dirty="0" smtClean="0"/>
              <a:t>fit</a:t>
            </a:r>
            <a:r>
              <a:rPr lang="es-MX" dirty="0" smtClean="0"/>
              <a:t> </a:t>
            </a:r>
            <a:r>
              <a:rPr lang="es-MX" dirty="0"/>
              <a:t>the required filter and people who are not in the position to respond coherently (drunk, etc ...)</a:t>
            </a:r>
          </a:p>
          <a:p>
            <a:pPr marL="0" indent="0">
              <a:buNone/>
            </a:pPr>
            <a:endParaRPr lang="es-MX" dirty="0"/>
          </a:p>
          <a:p>
            <a:endParaRPr lang="es-MX" dirty="0"/>
          </a:p>
        </p:txBody>
      </p:sp>
    </p:spTree>
    <p:extLst>
      <p:ext uri="{BB962C8B-B14F-4D97-AF65-F5344CB8AC3E}">
        <p14:creationId xmlns:p14="http://schemas.microsoft.com/office/powerpoint/2010/main" val="217480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DB91E912-D8C7-4096-9DC8-FD2A8C2ABAE9}" type="slidenum">
              <a:rPr lang="en-US" smtClean="0"/>
              <a:t>16</a:t>
            </a:fld>
            <a:endParaRPr lang="en-US"/>
          </a:p>
        </p:txBody>
      </p:sp>
      <p:sp>
        <p:nvSpPr>
          <p:cNvPr id="4" name="Marcador de contenido 3"/>
          <p:cNvSpPr>
            <a:spLocks noGrp="1"/>
          </p:cNvSpPr>
          <p:nvPr>
            <p:ph sz="quarter" idx="1"/>
          </p:nvPr>
        </p:nvSpPr>
        <p:spPr/>
        <p:txBody>
          <a:bodyPr/>
          <a:lstStyle/>
          <a:p>
            <a:pPr marL="0" indent="0">
              <a:buNone/>
            </a:pPr>
            <a:endParaRPr lang="es-MX" dirty="0" smtClean="0"/>
          </a:p>
          <a:p>
            <a:r>
              <a:rPr lang="es-MX" dirty="0" smtClean="0"/>
              <a:t>Fincas</a:t>
            </a:r>
          </a:p>
          <a:p>
            <a:r>
              <a:rPr lang="es-MX" dirty="0" err="1" smtClean="0"/>
              <a:t>Construction</a:t>
            </a:r>
            <a:r>
              <a:rPr lang="es-MX" dirty="0" smtClean="0"/>
              <a:t> </a:t>
            </a:r>
            <a:r>
              <a:rPr lang="es-MX" dirty="0" err="1" smtClean="0"/>
              <a:t>sites</a:t>
            </a:r>
            <a:endParaRPr lang="es-MX" dirty="0" smtClean="0"/>
          </a:p>
          <a:p>
            <a:r>
              <a:rPr lang="es-MX" dirty="0" smtClean="0"/>
              <a:t> </a:t>
            </a:r>
            <a:r>
              <a:rPr lang="es-MX" dirty="0" err="1"/>
              <a:t>Immigrants</a:t>
            </a:r>
            <a:r>
              <a:rPr lang="es-MX" dirty="0"/>
              <a:t> </a:t>
            </a:r>
            <a:r>
              <a:rPr lang="es-MX" dirty="0" err="1" smtClean="0"/>
              <a:t>shelters</a:t>
            </a:r>
            <a:endParaRPr lang="es-MX" dirty="0" smtClean="0"/>
          </a:p>
          <a:p>
            <a:r>
              <a:rPr lang="es-MX" dirty="0" smtClean="0"/>
              <a:t>Fray </a:t>
            </a:r>
            <a:r>
              <a:rPr lang="es-MX" dirty="0" err="1" smtClean="0"/>
              <a:t>Matias</a:t>
            </a:r>
            <a:r>
              <a:rPr lang="es-MX" dirty="0" smtClean="0"/>
              <a:t> de </a:t>
            </a:r>
            <a:r>
              <a:rPr lang="es-MX" dirty="0" err="1" smtClean="0"/>
              <a:t>Cordova</a:t>
            </a:r>
            <a:endParaRPr lang="es-MX" dirty="0" smtClean="0"/>
          </a:p>
          <a:p>
            <a:r>
              <a:rPr lang="es-MX" dirty="0" smtClean="0"/>
              <a:t>Key </a:t>
            </a:r>
            <a:r>
              <a:rPr lang="es-MX" dirty="0" err="1" smtClean="0"/>
              <a:t>actors</a:t>
            </a:r>
            <a:r>
              <a:rPr lang="es-MX" dirty="0" smtClean="0"/>
              <a:t> </a:t>
            </a:r>
          </a:p>
          <a:p>
            <a:endParaRPr lang="es-MX" dirty="0"/>
          </a:p>
        </p:txBody>
      </p:sp>
    </p:spTree>
    <p:extLst>
      <p:ext uri="{BB962C8B-B14F-4D97-AF65-F5344CB8AC3E}">
        <p14:creationId xmlns:p14="http://schemas.microsoft.com/office/powerpoint/2010/main" val="39198186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a:t>C</a:t>
            </a:r>
            <a:r>
              <a:rPr lang="es-MX" dirty="0" err="1" smtClean="0"/>
              <a:t>hallenges</a:t>
            </a:r>
            <a:endParaRPr lang="es-MX" dirty="0"/>
          </a:p>
        </p:txBody>
      </p:sp>
      <p:sp>
        <p:nvSpPr>
          <p:cNvPr id="3" name="Marcador de número de diapositiva 2"/>
          <p:cNvSpPr>
            <a:spLocks noGrp="1"/>
          </p:cNvSpPr>
          <p:nvPr>
            <p:ph type="sldNum" sz="quarter" idx="12"/>
          </p:nvPr>
        </p:nvSpPr>
        <p:spPr/>
        <p:txBody>
          <a:bodyPr/>
          <a:lstStyle/>
          <a:p>
            <a:fld id="{DB91E912-D8C7-4096-9DC8-FD2A8C2ABAE9}" type="slidenum">
              <a:rPr lang="en-US" smtClean="0"/>
              <a:t>17</a:t>
            </a:fld>
            <a:endParaRPr lang="en-US"/>
          </a:p>
        </p:txBody>
      </p:sp>
      <p:sp>
        <p:nvSpPr>
          <p:cNvPr id="4" name="Marcador de contenido 3"/>
          <p:cNvSpPr>
            <a:spLocks noGrp="1"/>
          </p:cNvSpPr>
          <p:nvPr>
            <p:ph sz="quarter" idx="1"/>
          </p:nvPr>
        </p:nvSpPr>
        <p:spPr/>
        <p:txBody>
          <a:bodyPr>
            <a:normAutofit fontScale="92500" lnSpcReduction="20000"/>
          </a:bodyPr>
          <a:lstStyle/>
          <a:p>
            <a:r>
              <a:rPr lang="en-US" dirty="0"/>
              <a:t>S</a:t>
            </a:r>
            <a:r>
              <a:rPr lang="en-US" dirty="0" smtClean="0"/>
              <a:t>ecurity</a:t>
            </a:r>
            <a:endParaRPr lang="en-US" dirty="0" smtClean="0"/>
          </a:p>
          <a:p>
            <a:pPr lvl="0"/>
            <a:r>
              <a:rPr lang="en-US" dirty="0"/>
              <a:t>The respondents do not show their work permit (regulation documents) to be in Mexico.</a:t>
            </a:r>
            <a:endParaRPr lang="es-MX" dirty="0"/>
          </a:p>
          <a:p>
            <a:pPr lvl="0"/>
            <a:r>
              <a:rPr lang="en-US" dirty="0"/>
              <a:t>Some respondents are not giving data such as mail, telephone, and address</a:t>
            </a:r>
            <a:endParaRPr lang="es-MX" dirty="0"/>
          </a:p>
          <a:p>
            <a:pPr lvl="0"/>
            <a:r>
              <a:rPr lang="en-US" dirty="0"/>
              <a:t>Some questions make the respondent nervous, because they get scared of the implications of answering questions about money, even though they have been warmed that they are free to answer and that they information is safe.</a:t>
            </a:r>
            <a:endParaRPr lang="es-MX" dirty="0"/>
          </a:p>
          <a:p>
            <a:r>
              <a:rPr lang="en-US" dirty="0" smtClean="0"/>
              <a:t>Recent </a:t>
            </a:r>
            <a:r>
              <a:rPr lang="en-US" dirty="0"/>
              <a:t>published information about the work situation at </a:t>
            </a:r>
            <a:r>
              <a:rPr lang="en-US" i="1" dirty="0" err="1"/>
              <a:t>fincas</a:t>
            </a:r>
            <a:r>
              <a:rPr lang="en-US" dirty="0"/>
              <a:t>.</a:t>
            </a:r>
          </a:p>
          <a:p>
            <a:r>
              <a:rPr lang="en-US" dirty="0"/>
              <a:t>Rainy </a:t>
            </a:r>
            <a:r>
              <a:rPr lang="en-US" dirty="0" smtClean="0"/>
              <a:t>season</a:t>
            </a:r>
          </a:p>
          <a:p>
            <a:r>
              <a:rPr lang="en-US" dirty="0" smtClean="0"/>
              <a:t>Measures to regularize migrant works (</a:t>
            </a:r>
            <a:r>
              <a:rPr lang="en-US" dirty="0"/>
              <a:t>TVR Regional Guest </a:t>
            </a:r>
            <a:r>
              <a:rPr lang="en-US" dirty="0" smtClean="0"/>
              <a:t>Card or Guest </a:t>
            </a:r>
            <a:r>
              <a:rPr lang="en-US" dirty="0"/>
              <a:t>Card Border Worker TVTF </a:t>
            </a:r>
            <a:r>
              <a:rPr lang="en-US" dirty="0" smtClean="0"/>
              <a:t>) versus border control</a:t>
            </a:r>
            <a:endParaRPr lang="es-MX" dirty="0"/>
          </a:p>
        </p:txBody>
      </p:sp>
    </p:spTree>
    <p:extLst>
      <p:ext uri="{BB962C8B-B14F-4D97-AF65-F5344CB8AC3E}">
        <p14:creationId xmlns:p14="http://schemas.microsoft.com/office/powerpoint/2010/main" val="156276760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r>
              <a:rPr lang="en-US" sz="4000" dirty="0" smtClean="0"/>
              <a:t>Thank you</a:t>
            </a:r>
          </a:p>
          <a:p>
            <a:pPr marL="0" indent="0" algn="ctr">
              <a:buNone/>
            </a:pPr>
            <a:endParaRPr lang="en-US" sz="4000" dirty="0" smtClean="0"/>
          </a:p>
          <a:p>
            <a:pPr marL="0" indent="0" algn="ctr">
              <a:buNone/>
            </a:pPr>
            <a:r>
              <a:rPr lang="en-US" dirty="0" smtClean="0"/>
              <a:t>For further information, please contact </a:t>
            </a:r>
          </a:p>
          <a:p>
            <a:pPr marL="0" indent="0" algn="ctr">
              <a:buNone/>
            </a:pPr>
            <a:r>
              <a:rPr lang="en-US" dirty="0" smtClean="0">
                <a:solidFill>
                  <a:srgbClr val="C00000"/>
                </a:solidFill>
              </a:rPr>
              <a:t>claujmor@gmail.com</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DB91E912-D8C7-4096-9DC8-FD2A8C2ABAE9}" type="slidenum">
              <a:rPr lang="en-US" smtClean="0"/>
              <a:t>18</a:t>
            </a:fld>
            <a:endParaRPr lang="en-US"/>
          </a:p>
        </p:txBody>
      </p:sp>
    </p:spTree>
    <p:extLst>
      <p:ext uri="{BB962C8B-B14F-4D97-AF65-F5344CB8AC3E}">
        <p14:creationId xmlns:p14="http://schemas.microsoft.com/office/powerpoint/2010/main" val="29087606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Mexico's Southern Border context </a:t>
            </a:r>
          </a:p>
          <a:p>
            <a:pPr marL="0" indent="0">
              <a:buNone/>
            </a:pPr>
            <a:endParaRPr lang="en-US" dirty="0" smtClean="0"/>
          </a:p>
          <a:p>
            <a:r>
              <a:rPr lang="en-US" dirty="0" smtClean="0"/>
              <a:t>Sampling </a:t>
            </a:r>
            <a:r>
              <a:rPr lang="en-US" dirty="0"/>
              <a:t>framework </a:t>
            </a:r>
          </a:p>
          <a:p>
            <a:endParaRPr lang="en-US" dirty="0"/>
          </a:p>
          <a:p>
            <a:r>
              <a:rPr lang="en-US" dirty="0" smtClean="0"/>
              <a:t>Challenges and lessons learned  </a:t>
            </a:r>
            <a:endParaRPr lang="en-US" dirty="0"/>
          </a:p>
          <a:p>
            <a:endParaRPr lang="en-US" dirty="0"/>
          </a:p>
        </p:txBody>
      </p:sp>
      <p:sp>
        <p:nvSpPr>
          <p:cNvPr id="4" name="Slide Number Placeholder 3"/>
          <p:cNvSpPr>
            <a:spLocks noGrp="1"/>
          </p:cNvSpPr>
          <p:nvPr>
            <p:ph type="sldNum" sz="quarter" idx="12"/>
          </p:nvPr>
        </p:nvSpPr>
        <p:spPr/>
        <p:txBody>
          <a:bodyPr/>
          <a:lstStyle/>
          <a:p>
            <a:fld id="{DB91E912-D8C7-4096-9DC8-FD2A8C2ABAE9}" type="slidenum">
              <a:rPr lang="en-US" smtClean="0"/>
              <a:t>2</a:t>
            </a:fld>
            <a:endParaRPr lang="en-US"/>
          </a:p>
        </p:txBody>
      </p:sp>
    </p:spTree>
    <p:extLst>
      <p:ext uri="{BB962C8B-B14F-4D97-AF65-F5344CB8AC3E}">
        <p14:creationId xmlns:p14="http://schemas.microsoft.com/office/powerpoint/2010/main" val="35167631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B91E912-D8C7-4096-9DC8-FD2A8C2ABAE9}" type="slidenum">
              <a:rPr lang="en-US" smtClean="0"/>
              <a:t>3</a:t>
            </a:fld>
            <a:endParaRPr lang="en-US"/>
          </a:p>
        </p:txBody>
      </p:sp>
      <p:sp>
        <p:nvSpPr>
          <p:cNvPr id="4" name="Content Placeholder 3"/>
          <p:cNvSpPr>
            <a:spLocks noGrp="1"/>
          </p:cNvSpPr>
          <p:nvPr>
            <p:ph sz="quarter" idx="1"/>
          </p:nvPr>
        </p:nvSpPr>
        <p:spPr/>
        <p:txBody>
          <a:bodyPr/>
          <a:lstStyle/>
          <a:p>
            <a:r>
              <a:rPr lang="en-US" dirty="0"/>
              <a:t>Our goal </a:t>
            </a:r>
            <a:r>
              <a:rPr lang="en-US" dirty="0" smtClean="0"/>
              <a:t>is </a:t>
            </a:r>
            <a:r>
              <a:rPr lang="en-US" dirty="0"/>
              <a:t>to collect data regarding the immigration expenses of both regular and irregular low-skilled immigrant workers who arrived in the last two years to Mexico to work in construction (CW), agriculture (AW) and domestic services (DW) from Central American countries like Guatemala, Honduras and Salvador</a:t>
            </a:r>
            <a:r>
              <a:rPr lang="en-US" dirty="0" smtClean="0"/>
              <a:t>.</a:t>
            </a:r>
          </a:p>
          <a:p>
            <a:r>
              <a:rPr lang="en-US" smtClean="0"/>
              <a:t>Survey 350 </a:t>
            </a:r>
            <a:r>
              <a:rPr lang="en-US"/>
              <a:t>regular and 150 irregular migrant workers </a:t>
            </a:r>
            <a:endParaRPr lang="en-US" dirty="0" smtClean="0"/>
          </a:p>
          <a:p>
            <a:pPr lvl="0"/>
            <a:r>
              <a:rPr lang="en-US" dirty="0"/>
              <a:t>Participants must have arrived in the last two years in Mexico, to work in the above mentioned sectors from Central American countries like Guatemala, Honduras and Salvador.</a:t>
            </a:r>
            <a:endParaRPr lang="es-MX" dirty="0"/>
          </a:p>
          <a:p>
            <a:endParaRPr lang="es-MX" dirty="0"/>
          </a:p>
          <a:p>
            <a:endParaRPr lang="en-US" dirty="0"/>
          </a:p>
        </p:txBody>
      </p:sp>
    </p:spTree>
    <p:extLst>
      <p:ext uri="{BB962C8B-B14F-4D97-AF65-F5344CB8AC3E}">
        <p14:creationId xmlns:p14="http://schemas.microsoft.com/office/powerpoint/2010/main" val="8426264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79488"/>
            <a:ext cx="8229600" cy="990600"/>
          </a:xfrm>
        </p:spPr>
        <p:txBody>
          <a:bodyPr>
            <a:normAutofit fontScale="90000"/>
          </a:bodyPr>
          <a:lstStyle/>
          <a:p>
            <a:pPr algn="ctr"/>
            <a:r>
              <a:rPr lang="es-MX" dirty="0" err="1" smtClean="0"/>
              <a:t>Historical</a:t>
            </a:r>
            <a:r>
              <a:rPr lang="es-MX" dirty="0" smtClean="0"/>
              <a:t> </a:t>
            </a:r>
            <a:r>
              <a:rPr lang="es-MX" dirty="0" err="1"/>
              <a:t>immigration</a:t>
            </a:r>
            <a:r>
              <a:rPr lang="es-MX" dirty="0"/>
              <a:t> </a:t>
            </a:r>
            <a:r>
              <a:rPr lang="es-MX" dirty="0" err="1" smtClean="0"/>
              <a:t>pattern</a:t>
            </a:r>
            <a:r>
              <a:rPr lang="es-MX" dirty="0" smtClean="0"/>
              <a:t/>
            </a:r>
            <a:br>
              <a:rPr lang="es-MX" dirty="0" smtClean="0"/>
            </a:br>
            <a:r>
              <a:rPr lang="en-US" dirty="0"/>
              <a:t>Mexico's southern border is 1,138 kilometers  with Guatemala </a:t>
            </a:r>
            <a:r>
              <a:rPr lang="en-US" dirty="0" smtClean="0"/>
              <a:t>and Belize</a:t>
            </a:r>
            <a:endParaRPr lang="es-MX" dirty="0"/>
          </a:p>
        </p:txBody>
      </p:sp>
      <p:sp>
        <p:nvSpPr>
          <p:cNvPr id="3" name="Marcador de número de diapositiva 2"/>
          <p:cNvSpPr>
            <a:spLocks noGrp="1"/>
          </p:cNvSpPr>
          <p:nvPr>
            <p:ph type="sldNum" sz="quarter" idx="12"/>
          </p:nvPr>
        </p:nvSpPr>
        <p:spPr/>
        <p:txBody>
          <a:bodyPr/>
          <a:lstStyle/>
          <a:p>
            <a:fld id="{DB91E912-D8C7-4096-9DC8-FD2A8C2ABAE9}" type="slidenum">
              <a:rPr lang="en-US" smtClean="0"/>
              <a:t>4</a:t>
            </a:fld>
            <a:endParaRPr lang="en-US"/>
          </a:p>
        </p:txBody>
      </p:sp>
      <p:pic>
        <p:nvPicPr>
          <p:cNvPr id="1028" name="Picture 4" descr="http://www.inafed.gob.mx/work/enciclopedia/EMM07chiapas/municipios/mapas/07m001.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181600" y="2547314"/>
            <a:ext cx="3038475" cy="287642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ncrypted-tbn1.gstatic.com/images?q=tbn:ANd9GcQNR-9Kyq3xRbsW1GfEojfyA94xnyCdUJF_dSGTm5G3EiXcigD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778" y="2438400"/>
            <a:ext cx="3980222" cy="2981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48835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Border </a:t>
            </a:r>
            <a:r>
              <a:rPr lang="es-MX" dirty="0" smtClean="0"/>
              <a:t>crossing </a:t>
            </a:r>
            <a:r>
              <a:rPr lang="es-MX" dirty="0" smtClean="0"/>
              <a:t>points</a:t>
            </a:r>
            <a:endParaRPr lang="es-MX" dirty="0"/>
          </a:p>
        </p:txBody>
      </p:sp>
      <p:sp>
        <p:nvSpPr>
          <p:cNvPr id="3" name="Marcador de número de diapositiva 2"/>
          <p:cNvSpPr>
            <a:spLocks noGrp="1"/>
          </p:cNvSpPr>
          <p:nvPr>
            <p:ph type="sldNum" sz="quarter" idx="12"/>
          </p:nvPr>
        </p:nvSpPr>
        <p:spPr/>
        <p:txBody>
          <a:bodyPr/>
          <a:lstStyle/>
          <a:p>
            <a:fld id="{DB91E912-D8C7-4096-9DC8-FD2A8C2ABAE9}" type="slidenum">
              <a:rPr lang="en-US" smtClean="0"/>
              <a:t>5</a:t>
            </a:fld>
            <a:endParaRPr lang="en-US"/>
          </a:p>
        </p:txBody>
      </p:sp>
      <p:pic>
        <p:nvPicPr>
          <p:cNvPr id="5" name="Marcador de contenido 4"/>
          <p:cNvPicPr>
            <a:picLocks noGrp="1" noChangeAspect="1"/>
          </p:cNvPicPr>
          <p:nvPr>
            <p:ph sz="quarter" idx="1"/>
          </p:nvPr>
        </p:nvPicPr>
        <p:blipFill>
          <a:blip r:embed="rId2"/>
          <a:stretch>
            <a:fillRect/>
          </a:stretch>
        </p:blipFill>
        <p:spPr>
          <a:xfrm>
            <a:off x="1062037" y="1320800"/>
            <a:ext cx="7019925" cy="4733925"/>
          </a:xfrm>
          <a:prstGeom prst="rect">
            <a:avLst/>
          </a:prstGeom>
        </p:spPr>
      </p:pic>
    </p:spTree>
    <p:extLst>
      <p:ext uri="{BB962C8B-B14F-4D97-AF65-F5344CB8AC3E}">
        <p14:creationId xmlns:p14="http://schemas.microsoft.com/office/powerpoint/2010/main" val="22554183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DB91E912-D8C7-4096-9DC8-FD2A8C2ABAE9}" type="slidenum">
              <a:rPr lang="en-US" smtClean="0"/>
              <a:t>6</a:t>
            </a:fld>
            <a:endParaRPr lang="en-US"/>
          </a:p>
        </p:txBody>
      </p:sp>
      <p:sp>
        <p:nvSpPr>
          <p:cNvPr id="4" name="Marcador de contenido 3"/>
          <p:cNvSpPr>
            <a:spLocks noGrp="1"/>
          </p:cNvSpPr>
          <p:nvPr>
            <p:ph sz="quarter" idx="1"/>
          </p:nvPr>
        </p:nvSpPr>
        <p:spPr>
          <a:solidFill>
            <a:schemeClr val="accent1">
              <a:lumMod val="60000"/>
              <a:lumOff val="40000"/>
            </a:schemeClr>
          </a:solidFill>
        </p:spPr>
        <p:txBody>
          <a:bodyPr/>
          <a:lstStyle/>
          <a:p>
            <a:endParaRPr lang="es-MX" dirty="0"/>
          </a:p>
          <a:p>
            <a:endParaRPr lang="es-MX" dirty="0" smtClean="0"/>
          </a:p>
          <a:p>
            <a:endParaRPr lang="es-MX" dirty="0"/>
          </a:p>
        </p:txBody>
      </p:sp>
      <p:sp>
        <p:nvSpPr>
          <p:cNvPr id="5" name="Elipse 4"/>
          <p:cNvSpPr/>
          <p:nvPr/>
        </p:nvSpPr>
        <p:spPr>
          <a:xfrm>
            <a:off x="1066800" y="1371600"/>
            <a:ext cx="3810000" cy="2667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6" name="CuadroTexto 5"/>
          <p:cNvSpPr txBox="1"/>
          <p:nvPr/>
        </p:nvSpPr>
        <p:spPr>
          <a:xfrm>
            <a:off x="2362200" y="2514600"/>
            <a:ext cx="1981200" cy="369332"/>
          </a:xfrm>
          <a:prstGeom prst="rect">
            <a:avLst/>
          </a:prstGeom>
          <a:noFill/>
        </p:spPr>
        <p:txBody>
          <a:bodyPr wrap="square" rtlCol="0">
            <a:spAutoFit/>
          </a:bodyPr>
          <a:lstStyle/>
          <a:p>
            <a:r>
              <a:rPr lang="es-MX" dirty="0" smtClean="0"/>
              <a:t>Guatemala</a:t>
            </a:r>
            <a:endParaRPr lang="es-MX" dirty="0"/>
          </a:p>
        </p:txBody>
      </p:sp>
      <p:sp>
        <p:nvSpPr>
          <p:cNvPr id="7" name="Elipse 6"/>
          <p:cNvSpPr/>
          <p:nvPr/>
        </p:nvSpPr>
        <p:spPr>
          <a:xfrm>
            <a:off x="4876800" y="2286000"/>
            <a:ext cx="3505200" cy="2667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a:p>
        </p:txBody>
      </p:sp>
      <p:sp>
        <p:nvSpPr>
          <p:cNvPr id="8" name="CuadroTexto 7"/>
          <p:cNvSpPr txBox="1"/>
          <p:nvPr/>
        </p:nvSpPr>
        <p:spPr>
          <a:xfrm>
            <a:off x="5600700" y="3250168"/>
            <a:ext cx="2324100" cy="369332"/>
          </a:xfrm>
          <a:prstGeom prst="rect">
            <a:avLst/>
          </a:prstGeom>
          <a:noFill/>
        </p:spPr>
        <p:txBody>
          <a:bodyPr wrap="square" rtlCol="0">
            <a:spAutoFit/>
          </a:bodyPr>
          <a:lstStyle/>
          <a:p>
            <a:r>
              <a:rPr lang="es-MX" dirty="0" smtClean="0"/>
              <a:t>Honduras, Salvador</a:t>
            </a:r>
            <a:endParaRPr lang="es-MX" dirty="0"/>
          </a:p>
        </p:txBody>
      </p:sp>
    </p:spTree>
    <p:extLst>
      <p:ext uri="{BB962C8B-B14F-4D97-AF65-F5344CB8AC3E}">
        <p14:creationId xmlns:p14="http://schemas.microsoft.com/office/powerpoint/2010/main" val="11391195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12648" y="6356350"/>
            <a:ext cx="8302506" cy="501650"/>
          </a:xfrm>
        </p:spPr>
        <p:txBody>
          <a:bodyPr/>
          <a:lstStyle/>
          <a:p>
            <a:r>
              <a:rPr lang="en-US" sz="1050" dirty="0" smtClean="0"/>
              <a:t>Fuente: </a:t>
            </a:r>
            <a:r>
              <a:rPr lang="en-US" sz="1050" dirty="0" err="1" smtClean="0"/>
              <a:t>Encuesta</a:t>
            </a:r>
            <a:r>
              <a:rPr lang="en-US" sz="1050" dirty="0" smtClean="0"/>
              <a:t> </a:t>
            </a:r>
            <a:r>
              <a:rPr lang="en-US" sz="1050" dirty="0" err="1" smtClean="0"/>
              <a:t>sobre</a:t>
            </a:r>
            <a:r>
              <a:rPr lang="en-US" sz="1050" dirty="0" smtClean="0"/>
              <a:t> </a:t>
            </a:r>
            <a:r>
              <a:rPr lang="en-US" sz="1050" dirty="0" err="1" smtClean="0"/>
              <a:t>migración</a:t>
            </a:r>
            <a:r>
              <a:rPr lang="en-US" sz="1050" dirty="0" smtClean="0"/>
              <a:t> </a:t>
            </a:r>
            <a:r>
              <a:rPr lang="en-US" sz="1050" dirty="0" err="1" smtClean="0"/>
              <a:t>en</a:t>
            </a:r>
            <a:r>
              <a:rPr lang="en-US" sz="1050" dirty="0" smtClean="0"/>
              <a:t> la </a:t>
            </a:r>
            <a:r>
              <a:rPr lang="en-US" sz="1050" dirty="0" err="1" smtClean="0"/>
              <a:t>forntera</a:t>
            </a:r>
            <a:r>
              <a:rPr lang="en-US" sz="1050" dirty="0" smtClean="0"/>
              <a:t> sur y </a:t>
            </a:r>
            <a:r>
              <a:rPr lang="en-US" sz="1050" dirty="0" err="1" smtClean="0"/>
              <a:t>norte</a:t>
            </a:r>
            <a:r>
              <a:rPr lang="en-US" sz="1050" dirty="0" smtClean="0"/>
              <a:t>. COLEF, 2014http</a:t>
            </a:r>
            <a:r>
              <a:rPr lang="en-US" sz="1050" dirty="0"/>
              <a:t>://www.colef.mx/emif/indicadores.php </a:t>
            </a:r>
          </a:p>
        </p:txBody>
      </p:sp>
      <p:sp>
        <p:nvSpPr>
          <p:cNvPr id="4" name="Content Placeholder 3"/>
          <p:cNvSpPr>
            <a:spLocks noGrp="1"/>
          </p:cNvSpPr>
          <p:nvPr>
            <p:ph sz="quarter" idx="1"/>
          </p:nvPr>
        </p:nvSpPr>
        <p:spPr/>
        <p:txBody>
          <a:bodyPr/>
          <a:lstStyle/>
          <a:p>
            <a:r>
              <a:rPr lang="en-US" dirty="0">
                <a:solidFill>
                  <a:srgbClr val="C00000"/>
                </a:solidFill>
              </a:rPr>
              <a:t>Guatemalan Immigrants working in Mexico</a:t>
            </a:r>
          </a:p>
        </p:txBody>
      </p:sp>
      <p:pic>
        <p:nvPicPr>
          <p:cNvPr id="6" name="Imagen 5"/>
          <p:cNvPicPr>
            <a:picLocks noChangeAspect="1"/>
          </p:cNvPicPr>
          <p:nvPr/>
        </p:nvPicPr>
        <p:blipFill>
          <a:blip r:embed="rId2"/>
          <a:stretch>
            <a:fillRect/>
          </a:stretch>
        </p:blipFill>
        <p:spPr>
          <a:xfrm>
            <a:off x="228846" y="2133600"/>
            <a:ext cx="8686308" cy="2085574"/>
          </a:xfrm>
          <a:prstGeom prst="rect">
            <a:avLst/>
          </a:prstGeom>
        </p:spPr>
      </p:pic>
    </p:spTree>
    <p:extLst>
      <p:ext uri="{BB962C8B-B14F-4D97-AF65-F5344CB8AC3E}">
        <p14:creationId xmlns:p14="http://schemas.microsoft.com/office/powerpoint/2010/main" val="13320060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t>
            </a:r>
            <a:r>
              <a:rPr lang="es-MX" dirty="0" err="1" smtClean="0"/>
              <a:t>My</a:t>
            </a:r>
            <a:r>
              <a:rPr lang="es-MX" dirty="0" smtClean="0"/>
              <a:t> </a:t>
            </a:r>
            <a:r>
              <a:rPr lang="es-MX" dirty="0" err="1" smtClean="0"/>
              <a:t>trip</a:t>
            </a:r>
            <a:r>
              <a:rPr lang="es-MX" dirty="0" smtClean="0"/>
              <a:t> to </a:t>
            </a:r>
            <a:r>
              <a:rPr lang="es-MX" dirty="0" err="1" smtClean="0"/>
              <a:t>Mexico</a:t>
            </a:r>
            <a:r>
              <a:rPr lang="es-MX" dirty="0" smtClean="0"/>
              <a:t>”</a:t>
            </a:r>
            <a:endParaRPr lang="es-MX" dirty="0"/>
          </a:p>
        </p:txBody>
      </p:sp>
      <p:sp>
        <p:nvSpPr>
          <p:cNvPr id="3" name="Marcador de número de diapositiva 2"/>
          <p:cNvSpPr>
            <a:spLocks noGrp="1"/>
          </p:cNvSpPr>
          <p:nvPr>
            <p:ph type="sldNum" sz="quarter" idx="12"/>
          </p:nvPr>
        </p:nvSpPr>
        <p:spPr>
          <a:xfrm>
            <a:off x="612648" y="6356350"/>
            <a:ext cx="4035552" cy="120650"/>
          </a:xfrm>
        </p:spPr>
        <p:txBody>
          <a:bodyPr/>
          <a:lstStyle/>
          <a:p>
            <a:fld id="{DB91E912-D8C7-4096-9DC8-FD2A8C2ABAE9}" type="slidenum">
              <a:rPr lang="en-US" smtClean="0"/>
              <a:t>8</a:t>
            </a:fld>
            <a:r>
              <a:rPr lang="en-US" dirty="0"/>
              <a:t> map </a:t>
            </a:r>
            <a:r>
              <a:rPr lang="en-US" dirty="0" err="1"/>
              <a:t>guatemalan</a:t>
            </a:r>
            <a:r>
              <a:rPr lang="en-US" dirty="0"/>
              <a:t> child, focal group</a:t>
            </a:r>
          </a:p>
        </p:txBody>
      </p:sp>
      <p:pic>
        <p:nvPicPr>
          <p:cNvPr id="7" name="Marcador de contenido 6"/>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bwMode="auto">
          <a:xfrm>
            <a:off x="1280583" y="1219200"/>
            <a:ext cx="6582833" cy="4937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0653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Agricultural</a:t>
            </a:r>
            <a:r>
              <a:rPr lang="es-MX" dirty="0" smtClean="0"/>
              <a:t> </a:t>
            </a:r>
            <a:r>
              <a:rPr lang="es-MX" dirty="0" err="1" smtClean="0"/>
              <a:t>Workers</a:t>
            </a:r>
            <a:endParaRPr lang="es-MX" dirty="0"/>
          </a:p>
        </p:txBody>
      </p:sp>
      <p:pic>
        <p:nvPicPr>
          <p:cNvPr id="5" name="Marcador de contenido 4"/>
          <p:cNvPicPr>
            <a:picLocks noGrp="1" noChangeAspect="1"/>
          </p:cNvPicPr>
          <p:nvPr>
            <p:ph sz="quarter" idx="1"/>
          </p:nvPr>
        </p:nvPicPr>
        <p:blipFill>
          <a:blip r:embed="rId2"/>
          <a:stretch>
            <a:fillRect/>
          </a:stretch>
        </p:blipFill>
        <p:spPr>
          <a:xfrm>
            <a:off x="647700" y="2473325"/>
            <a:ext cx="7848600" cy="2428875"/>
          </a:xfrm>
          <a:prstGeom prst="rect">
            <a:avLst/>
          </a:prstGeom>
        </p:spPr>
      </p:pic>
      <p:sp>
        <p:nvSpPr>
          <p:cNvPr id="6" name="CuadroTexto 5"/>
          <p:cNvSpPr txBox="1"/>
          <p:nvPr/>
        </p:nvSpPr>
        <p:spPr>
          <a:xfrm>
            <a:off x="1066800" y="5373469"/>
            <a:ext cx="6096000" cy="646331"/>
          </a:xfrm>
          <a:prstGeom prst="rect">
            <a:avLst/>
          </a:prstGeom>
          <a:noFill/>
        </p:spPr>
        <p:txBody>
          <a:bodyPr wrap="square" rtlCol="0">
            <a:spAutoFit/>
          </a:bodyPr>
          <a:lstStyle/>
          <a:p>
            <a:r>
              <a:rPr lang="en-US" dirty="0"/>
              <a:t>The AW has to repay the agent the amount of transportation cost</a:t>
            </a:r>
            <a:endParaRPr lang="es-MX" dirty="0"/>
          </a:p>
        </p:txBody>
      </p:sp>
    </p:spTree>
    <p:extLst>
      <p:ext uri="{BB962C8B-B14F-4D97-AF65-F5344CB8AC3E}">
        <p14:creationId xmlns:p14="http://schemas.microsoft.com/office/powerpoint/2010/main" val="293026115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4059</TotalTime>
  <Words>818</Words>
  <Application>Microsoft Macintosh PowerPoint</Application>
  <PresentationFormat>Presentación en pantalla (4:3)</PresentationFormat>
  <Paragraphs>102</Paragraphs>
  <Slides>18</Slides>
  <Notes>2</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Origin</vt:lpstr>
      <vt:lpstr>Sampling frameworks to survey low skill workers in Mexico’s southern border</vt:lpstr>
      <vt:lpstr>Outline  </vt:lpstr>
      <vt:lpstr>Presentación de PowerPoint</vt:lpstr>
      <vt:lpstr>Historical immigration pattern Mexico's southern border is 1,138 kilometers  with Guatemala and Belize</vt:lpstr>
      <vt:lpstr>Border crossing points</vt:lpstr>
      <vt:lpstr>Presentación de PowerPoint</vt:lpstr>
      <vt:lpstr>Presentación de PowerPoint</vt:lpstr>
      <vt:lpstr>“My trip to Mexico”</vt:lpstr>
      <vt:lpstr>Agricultural Workers</vt:lpstr>
      <vt:lpstr>Domestic Workers</vt:lpstr>
      <vt:lpstr>Contruction Workers</vt:lpstr>
      <vt:lpstr>METHODOLOGY </vt:lpstr>
      <vt:lpstr>Presentación de PowerPoint</vt:lpstr>
      <vt:lpstr>Team</vt:lpstr>
      <vt:lpstr>Presentación de PowerPoint</vt:lpstr>
      <vt:lpstr>Presentación de PowerPoint</vt:lpstr>
      <vt:lpstr>Challenges</vt:lpstr>
      <vt:lpstr>Presentación de PowerPoint</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Economies with Aging Population: In-Migration or Out-FDI?</dc:title>
  <dc:creator>Soonhwa Yi</dc:creator>
  <cp:lastModifiedBy>Agustín Escobar Latapí</cp:lastModifiedBy>
  <cp:revision>79</cp:revision>
  <dcterms:created xsi:type="dcterms:W3CDTF">2014-05-21T06:14:14Z</dcterms:created>
  <dcterms:modified xsi:type="dcterms:W3CDTF">2015-11-17T13:42:44Z</dcterms:modified>
</cp:coreProperties>
</file>