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307" r:id="rId3"/>
    <p:sldId id="308" r:id="rId4"/>
    <p:sldId id="302" r:id="rId5"/>
    <p:sldId id="304" r:id="rId6"/>
    <p:sldId id="305" r:id="rId7"/>
    <p:sldId id="306" r:id="rId8"/>
    <p:sldId id="309" r:id="rId9"/>
    <p:sldId id="31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206" y="24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Migration%20Studies%202015\Migration%20Costs\Estimation%20Folder%20Data\Data%20Set%20Pakista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Migration%20Studies%202015\Migration%20Costs\Estimation%20Folder%20Data\Data%20Set%20Pakist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earning!$K$62</c:f>
              <c:strCache>
                <c:ptCount val="1"/>
                <c:pt idx="0">
                  <c:v>At Home</c:v>
                </c:pt>
              </c:strCache>
            </c:strRef>
          </c:tx>
          <c:dLbls>
            <c:showVal val="1"/>
          </c:dLbls>
          <c:cat>
            <c:strRef>
              <c:f>earning!$J$63:$J$72</c:f>
              <c:strCache>
                <c:ptCount val="10"/>
                <c:pt idx="0">
                  <c:v>Q1</c:v>
                </c:pt>
                <c:pt idx="1">
                  <c:v>Q2</c:v>
                </c:pt>
                <c:pt idx="2">
                  <c:v>Q3</c:v>
                </c:pt>
                <c:pt idx="3">
                  <c:v>Q4</c:v>
                </c:pt>
                <c:pt idx="4">
                  <c:v>Q5</c:v>
                </c:pt>
                <c:pt idx="5">
                  <c:v>Q6</c:v>
                </c:pt>
                <c:pt idx="6">
                  <c:v>Q7</c:v>
                </c:pt>
                <c:pt idx="7">
                  <c:v>Q8</c:v>
                </c:pt>
                <c:pt idx="8">
                  <c:v>Q9</c:v>
                </c:pt>
                <c:pt idx="9">
                  <c:v>Q10</c:v>
                </c:pt>
              </c:strCache>
            </c:strRef>
          </c:cat>
          <c:val>
            <c:numRef>
              <c:f>earning!$K$63:$K$72</c:f>
              <c:numCache>
                <c:formatCode>0</c:formatCode>
                <c:ptCount val="10"/>
                <c:pt idx="0">
                  <c:v>47.42568</c:v>
                </c:pt>
                <c:pt idx="1">
                  <c:v>73.520409999999998</c:v>
                </c:pt>
                <c:pt idx="2">
                  <c:v>87.120590000000007</c:v>
                </c:pt>
                <c:pt idx="3">
                  <c:v>99.889830000000003</c:v>
                </c:pt>
                <c:pt idx="4">
                  <c:v>110.8875</c:v>
                </c:pt>
                <c:pt idx="5">
                  <c:v>134.38560000000001</c:v>
                </c:pt>
                <c:pt idx="6">
                  <c:v>153.86670000000001</c:v>
                </c:pt>
                <c:pt idx="7">
                  <c:v>167.49359999999999</c:v>
                </c:pt>
                <c:pt idx="8">
                  <c:v>201.70189999999999</c:v>
                </c:pt>
                <c:pt idx="9">
                  <c:v>300.03890000000001</c:v>
                </c:pt>
              </c:numCache>
            </c:numRef>
          </c:val>
        </c:ser>
        <c:ser>
          <c:idx val="1"/>
          <c:order val="1"/>
          <c:tx>
            <c:strRef>
              <c:f>earning!$L$62</c:f>
              <c:strCache>
                <c:ptCount val="1"/>
                <c:pt idx="0">
                  <c:v>At Destination</c:v>
                </c:pt>
              </c:strCache>
            </c:strRef>
          </c:tx>
          <c:dLbls>
            <c:showVal val="1"/>
          </c:dLbls>
          <c:cat>
            <c:strRef>
              <c:f>earning!$J$63:$J$72</c:f>
              <c:strCache>
                <c:ptCount val="10"/>
                <c:pt idx="0">
                  <c:v>Q1</c:v>
                </c:pt>
                <c:pt idx="1">
                  <c:v>Q2</c:v>
                </c:pt>
                <c:pt idx="2">
                  <c:v>Q3</c:v>
                </c:pt>
                <c:pt idx="3">
                  <c:v>Q4</c:v>
                </c:pt>
                <c:pt idx="4">
                  <c:v>Q5</c:v>
                </c:pt>
                <c:pt idx="5">
                  <c:v>Q6</c:v>
                </c:pt>
                <c:pt idx="6">
                  <c:v>Q7</c:v>
                </c:pt>
                <c:pt idx="7">
                  <c:v>Q8</c:v>
                </c:pt>
                <c:pt idx="8">
                  <c:v>Q9</c:v>
                </c:pt>
                <c:pt idx="9">
                  <c:v>Q10</c:v>
                </c:pt>
              </c:strCache>
            </c:strRef>
          </c:cat>
          <c:val>
            <c:numRef>
              <c:f>earning!$L$63:$L$72</c:f>
              <c:numCache>
                <c:formatCode>0</c:formatCode>
                <c:ptCount val="10"/>
                <c:pt idx="0">
                  <c:v>148.13740000000001</c:v>
                </c:pt>
                <c:pt idx="1">
                  <c:v>245.76410000000001</c:v>
                </c:pt>
                <c:pt idx="2">
                  <c:v>279.94290000000001</c:v>
                </c:pt>
                <c:pt idx="3">
                  <c:v>316.43669999999997</c:v>
                </c:pt>
                <c:pt idx="4">
                  <c:v>373.64519999999999</c:v>
                </c:pt>
                <c:pt idx="5">
                  <c:v>419.21359999999999</c:v>
                </c:pt>
                <c:pt idx="6">
                  <c:v>506.99360000000001</c:v>
                </c:pt>
                <c:pt idx="7">
                  <c:v>569.45219999999995</c:v>
                </c:pt>
                <c:pt idx="8">
                  <c:v>673.48659999999995</c:v>
                </c:pt>
                <c:pt idx="9">
                  <c:v>994.92290000000003</c:v>
                </c:pt>
              </c:numCache>
            </c:numRef>
          </c:val>
        </c:ser>
        <c:axId val="54371072"/>
        <c:axId val="56099200"/>
      </c:barChart>
      <c:catAx>
        <c:axId val="54371072"/>
        <c:scaling>
          <c:orientation val="minMax"/>
        </c:scaling>
        <c:axPos val="b"/>
        <c:tickLblPos val="nextTo"/>
        <c:crossAx val="56099200"/>
        <c:crosses val="autoZero"/>
        <c:auto val="1"/>
        <c:lblAlgn val="ctr"/>
        <c:lblOffset val="100"/>
      </c:catAx>
      <c:valAx>
        <c:axId val="56099200"/>
        <c:scaling>
          <c:orientation val="minMax"/>
        </c:scaling>
        <c:axPos val="l"/>
        <c:majorGridlines>
          <c:spPr>
            <a:ln>
              <a:solidFill>
                <a:schemeClr val="bg1"/>
              </a:solidFill>
            </a:ln>
          </c:spPr>
        </c:majorGridlines>
        <c:numFmt formatCode="0" sourceLinked="1"/>
        <c:tickLblPos val="nextTo"/>
        <c:crossAx val="54371072"/>
        <c:crosses val="autoZero"/>
        <c:crossBetween val="between"/>
      </c:valAx>
    </c:plotArea>
    <c:legend>
      <c:legendPos val="b"/>
      <c:layout/>
    </c:legend>
    <c:plotVisOnly val="1"/>
  </c:chart>
  <c:txPr>
    <a:bodyPr/>
    <a:lstStyle/>
    <a:p>
      <a:pPr>
        <a:defRPr sz="1400">
          <a:latin typeface="Times New Roman" pitchFamily="18" charset="0"/>
          <a:cs typeface="Times New Roman" pitchFamily="18"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bar"/>
        <c:grouping val="clustered"/>
        <c:ser>
          <c:idx val="0"/>
          <c:order val="0"/>
          <c:tx>
            <c:strRef>
              <c:f>earning!$C$47</c:f>
              <c:strCache>
                <c:ptCount val="1"/>
                <c:pt idx="0">
                  <c:v>Avg. Wage Differential</c:v>
                </c:pt>
              </c:strCache>
            </c:strRef>
          </c:tx>
          <c:dLbls>
            <c:showVal val="1"/>
          </c:dLbls>
          <c:cat>
            <c:strRef>
              <c:f>earning!$B$48:$B$57</c:f>
              <c:strCache>
                <c:ptCount val="10"/>
                <c:pt idx="0">
                  <c:v>Q1</c:v>
                </c:pt>
                <c:pt idx="1">
                  <c:v>Q2</c:v>
                </c:pt>
                <c:pt idx="2">
                  <c:v>Q3</c:v>
                </c:pt>
                <c:pt idx="3">
                  <c:v>Q4</c:v>
                </c:pt>
                <c:pt idx="4">
                  <c:v>Q5</c:v>
                </c:pt>
                <c:pt idx="5">
                  <c:v>Q6</c:v>
                </c:pt>
                <c:pt idx="6">
                  <c:v>Q7</c:v>
                </c:pt>
                <c:pt idx="7">
                  <c:v>Q8</c:v>
                </c:pt>
                <c:pt idx="8">
                  <c:v>Q9</c:v>
                </c:pt>
                <c:pt idx="9">
                  <c:v>Q10</c:v>
                </c:pt>
              </c:strCache>
            </c:strRef>
          </c:cat>
          <c:val>
            <c:numRef>
              <c:f>earning!$C$48:$C$57</c:f>
              <c:numCache>
                <c:formatCode>0</c:formatCode>
                <c:ptCount val="10"/>
                <c:pt idx="0">
                  <c:v>9.252338</c:v>
                </c:pt>
                <c:pt idx="1">
                  <c:v>110.96860000000002</c:v>
                </c:pt>
                <c:pt idx="2">
                  <c:v>160.0489</c:v>
                </c:pt>
                <c:pt idx="3">
                  <c:v>195.88710000000006</c:v>
                </c:pt>
                <c:pt idx="4">
                  <c:v>241.76939999999999</c:v>
                </c:pt>
                <c:pt idx="5">
                  <c:v>307.3968999999999</c:v>
                </c:pt>
                <c:pt idx="6">
                  <c:v>390.23759999999987</c:v>
                </c:pt>
                <c:pt idx="7">
                  <c:v>470.79639999999984</c:v>
                </c:pt>
                <c:pt idx="8">
                  <c:v>578.76430000000005</c:v>
                </c:pt>
                <c:pt idx="9">
                  <c:v>887.73249999999996</c:v>
                </c:pt>
              </c:numCache>
            </c:numRef>
          </c:val>
        </c:ser>
        <c:ser>
          <c:idx val="1"/>
          <c:order val="1"/>
          <c:tx>
            <c:strRef>
              <c:f>earning!$D$47</c:f>
              <c:strCache>
                <c:ptCount val="1"/>
                <c:pt idx="0">
                  <c:v>Average Cost</c:v>
                </c:pt>
              </c:strCache>
            </c:strRef>
          </c:tx>
          <c:dLbls>
            <c:showVal val="1"/>
          </c:dLbls>
          <c:cat>
            <c:strRef>
              <c:f>earning!$B$48:$B$57</c:f>
              <c:strCache>
                <c:ptCount val="10"/>
                <c:pt idx="0">
                  <c:v>Q1</c:v>
                </c:pt>
                <c:pt idx="1">
                  <c:v>Q2</c:v>
                </c:pt>
                <c:pt idx="2">
                  <c:v>Q3</c:v>
                </c:pt>
                <c:pt idx="3">
                  <c:v>Q4</c:v>
                </c:pt>
                <c:pt idx="4">
                  <c:v>Q5</c:v>
                </c:pt>
                <c:pt idx="5">
                  <c:v>Q6</c:v>
                </c:pt>
                <c:pt idx="6">
                  <c:v>Q7</c:v>
                </c:pt>
                <c:pt idx="7">
                  <c:v>Q8</c:v>
                </c:pt>
                <c:pt idx="8">
                  <c:v>Q9</c:v>
                </c:pt>
                <c:pt idx="9">
                  <c:v>Q10</c:v>
                </c:pt>
              </c:strCache>
            </c:strRef>
          </c:cat>
          <c:val>
            <c:numRef>
              <c:f>earning!$D$48:$D$57</c:f>
              <c:numCache>
                <c:formatCode>0</c:formatCode>
                <c:ptCount val="10"/>
                <c:pt idx="0">
                  <c:v>2682.0419999999999</c:v>
                </c:pt>
                <c:pt idx="1">
                  <c:v>2519.9920000000002</c:v>
                </c:pt>
                <c:pt idx="2">
                  <c:v>2665.201</c:v>
                </c:pt>
                <c:pt idx="3">
                  <c:v>2947.0309999999999</c:v>
                </c:pt>
                <c:pt idx="4">
                  <c:v>3130.1770000000001</c:v>
                </c:pt>
                <c:pt idx="5">
                  <c:v>3119.4569999999999</c:v>
                </c:pt>
                <c:pt idx="6">
                  <c:v>4373.9190000000008</c:v>
                </c:pt>
                <c:pt idx="7">
                  <c:v>4508.4620000000004</c:v>
                </c:pt>
                <c:pt idx="8">
                  <c:v>4303.3630000000003</c:v>
                </c:pt>
                <c:pt idx="9">
                  <c:v>4539.5220000000027</c:v>
                </c:pt>
              </c:numCache>
            </c:numRef>
          </c:val>
        </c:ser>
        <c:overlap val="-100"/>
        <c:axId val="52570368"/>
        <c:axId val="52572160"/>
      </c:barChart>
      <c:catAx>
        <c:axId val="52570368"/>
        <c:scaling>
          <c:orientation val="minMax"/>
        </c:scaling>
        <c:axPos val="l"/>
        <c:tickLblPos val="nextTo"/>
        <c:crossAx val="52572160"/>
        <c:crosses val="autoZero"/>
        <c:auto val="1"/>
        <c:lblAlgn val="ctr"/>
        <c:lblOffset val="100"/>
      </c:catAx>
      <c:valAx>
        <c:axId val="52572160"/>
        <c:scaling>
          <c:orientation val="minMax"/>
        </c:scaling>
        <c:axPos val="b"/>
        <c:majorGridlines>
          <c:spPr>
            <a:ln>
              <a:solidFill>
                <a:schemeClr val="bg1"/>
              </a:solidFill>
            </a:ln>
          </c:spPr>
        </c:majorGridlines>
        <c:numFmt formatCode="0" sourceLinked="1"/>
        <c:tickLblPos val="nextTo"/>
        <c:crossAx val="52570368"/>
        <c:crosses val="autoZero"/>
        <c:crossBetween val="between"/>
      </c:valAx>
    </c:plotArea>
    <c:legend>
      <c:legendPos val="b"/>
      <c:layout/>
    </c:legend>
    <c:plotVisOnly val="1"/>
  </c:chart>
  <c:txPr>
    <a:bodyPr/>
    <a:lstStyle/>
    <a:p>
      <a:pPr>
        <a:defRPr sz="17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8D830E-C36D-49E7-99EC-CF70E800769F}" type="datetimeFigureOut">
              <a:rPr lang="en-US" smtClean="0"/>
              <a:pPr/>
              <a:t>11/17/2015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39F890-E840-4209-A312-977A9DFC1B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A60A3E51-5DE9-4F01-BD85-C4424D129D49}" type="datetimeFigureOut">
              <a:rPr lang="en-US" smtClean="0"/>
              <a:pPr/>
              <a:t>11/17/2015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D68A81F-CA8B-428A-88C4-867EAA95063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A60A3E51-5DE9-4F01-BD85-C4424D129D49}" type="datetimeFigureOut">
              <a:rPr lang="en-US" smtClean="0"/>
              <a:pPr/>
              <a:t>11/17/2015</a:t>
            </a:fld>
            <a:endParaRPr lang="en-US"/>
          </a:p>
        </p:txBody>
      </p:sp>
      <p:sp>
        <p:nvSpPr>
          <p:cNvPr id="27" name="Slide Number Placeholder 26"/>
          <p:cNvSpPr>
            <a:spLocks noGrp="1"/>
          </p:cNvSpPr>
          <p:nvPr>
            <p:ph type="sldNum" sz="quarter" idx="11"/>
          </p:nvPr>
        </p:nvSpPr>
        <p:spPr/>
        <p:txBody>
          <a:bodyPr rtlCol="0"/>
          <a:lstStyle/>
          <a:p>
            <a:fld id="{FD68A81F-CA8B-428A-88C4-867EAA950635}"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A60A3E51-5DE9-4F01-BD85-C4424D129D49}" type="datetimeFigureOut">
              <a:rPr lang="en-US" smtClean="0"/>
              <a:pPr/>
              <a:t>11/17/2015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FD68A81F-CA8B-428A-88C4-867EAA95063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0A3E51-5DE9-4F01-BD85-C4424D129D49}"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68A81F-CA8B-428A-88C4-867EAA95063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A60A3E51-5DE9-4F01-BD85-C4424D129D49}" type="datetimeFigureOut">
              <a:rPr lang="en-US" smtClean="0"/>
              <a:pPr/>
              <a:t>11/17/2015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D68A81F-CA8B-428A-88C4-867EAA9506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924800" cy="2667000"/>
          </a:xfrm>
        </p:spPr>
        <p:txBody>
          <a:bodyPr>
            <a:normAutofit fontScale="90000"/>
          </a:bodyPr>
          <a:lstStyle/>
          <a:p>
            <a:pPr algn="ctr"/>
            <a:r>
              <a:rPr lang="en-US" sz="3800" i="1" dirty="0" smtClean="0">
                <a:solidFill>
                  <a:srgbClr val="FF0000"/>
                </a:solidFill>
              </a:rPr>
              <a:t>Wage Wedge </a:t>
            </a:r>
            <a:br>
              <a:rPr lang="en-US" sz="3800" i="1" dirty="0" smtClean="0">
                <a:solidFill>
                  <a:srgbClr val="FF0000"/>
                </a:solidFill>
              </a:rPr>
            </a:br>
            <a:r>
              <a:rPr lang="en-US" sz="3800" i="1" dirty="0" smtClean="0">
                <a:solidFill>
                  <a:srgbClr val="FF0000"/>
                </a:solidFill>
              </a:rPr>
              <a:t/>
            </a:r>
            <a:br>
              <a:rPr lang="en-US" sz="3800" i="1" dirty="0" smtClean="0">
                <a:solidFill>
                  <a:srgbClr val="FF0000"/>
                </a:solidFill>
              </a:rPr>
            </a:br>
            <a:r>
              <a:rPr lang="en-US" sz="3800" i="1" dirty="0" smtClean="0">
                <a:solidFill>
                  <a:srgbClr val="FF0000"/>
                </a:solidFill>
              </a:rPr>
              <a:t>&amp;</a:t>
            </a:r>
            <a:br>
              <a:rPr lang="en-US" sz="3800" i="1" dirty="0" smtClean="0">
                <a:solidFill>
                  <a:srgbClr val="FF0000"/>
                </a:solidFill>
              </a:rPr>
            </a:br>
            <a:r>
              <a:rPr lang="en-US" sz="3800" i="1" dirty="0" smtClean="0">
                <a:solidFill>
                  <a:srgbClr val="FF0000"/>
                </a:solidFill>
              </a:rPr>
              <a:t> </a:t>
            </a:r>
            <a:br>
              <a:rPr lang="en-US" sz="3800" i="1" dirty="0" smtClean="0">
                <a:solidFill>
                  <a:srgbClr val="FF0000"/>
                </a:solidFill>
              </a:rPr>
            </a:br>
            <a:r>
              <a:rPr lang="en-US" sz="3800" i="1" dirty="0" smtClean="0">
                <a:solidFill>
                  <a:srgbClr val="FF0000"/>
                </a:solidFill>
              </a:rPr>
              <a:t>Key Challenges and Way forward </a:t>
            </a:r>
            <a:endParaRPr lang="en-US" sz="3800" i="1" dirty="0">
              <a:solidFill>
                <a:srgbClr val="FF0000"/>
              </a:solidFill>
            </a:endParaRPr>
          </a:p>
        </p:txBody>
      </p:sp>
      <p:sp>
        <p:nvSpPr>
          <p:cNvPr id="3" name="TextBox 2"/>
          <p:cNvSpPr txBox="1"/>
          <p:nvPr/>
        </p:nvSpPr>
        <p:spPr>
          <a:xfrm>
            <a:off x="228600" y="3890188"/>
            <a:ext cx="8610600" cy="2677656"/>
          </a:xfrm>
          <a:prstGeom prst="rect">
            <a:avLst/>
          </a:prstGeom>
          <a:noFill/>
        </p:spPr>
        <p:txBody>
          <a:bodyPr wrap="square" rtlCol="0">
            <a:spAutoFit/>
          </a:bodyPr>
          <a:lstStyle/>
          <a:p>
            <a:pPr algn="ctr"/>
            <a:endParaRPr lang="en-US" sz="2200" dirty="0" smtClean="0"/>
          </a:p>
          <a:p>
            <a:pPr algn="ctr"/>
            <a:r>
              <a:rPr lang="en-US" sz="2200" dirty="0" err="1" smtClean="0"/>
              <a:t>Nasir</a:t>
            </a:r>
            <a:r>
              <a:rPr lang="en-US" sz="2200" dirty="0" smtClean="0"/>
              <a:t> </a:t>
            </a:r>
            <a:r>
              <a:rPr lang="en-US" sz="2200" dirty="0" err="1" smtClean="0"/>
              <a:t>Iqbal</a:t>
            </a:r>
            <a:endParaRPr lang="en-US" sz="2200" dirty="0" smtClean="0"/>
          </a:p>
          <a:p>
            <a:pPr algn="ctr"/>
            <a:r>
              <a:rPr lang="en-US" sz="2200" dirty="0" smtClean="0"/>
              <a:t>Benazir Income Support Programme (BISP)</a:t>
            </a:r>
          </a:p>
          <a:p>
            <a:pPr algn="ctr"/>
            <a:r>
              <a:rPr lang="en-US" sz="2200" dirty="0" smtClean="0"/>
              <a:t>Pakistan</a:t>
            </a:r>
          </a:p>
          <a:p>
            <a:pPr algn="ctr"/>
            <a:endParaRPr lang="en-US" sz="2000" dirty="0" smtClean="0"/>
          </a:p>
          <a:p>
            <a:pPr algn="ctr"/>
            <a:r>
              <a:rPr lang="en-US" dirty="0" smtClean="0"/>
              <a:t>KNOMAD Workshop on Measuring Migration Costs for the Low-skilled </a:t>
            </a:r>
          </a:p>
          <a:p>
            <a:pPr algn="ctr"/>
            <a:r>
              <a:rPr lang="en-US" dirty="0" smtClean="0"/>
              <a:t>The World Bank</a:t>
            </a:r>
          </a:p>
          <a:p>
            <a:pPr algn="ctr"/>
            <a:r>
              <a:rPr lang="en-US" dirty="0" smtClean="0"/>
              <a:t>Nov. 16-17, 2015</a:t>
            </a:r>
          </a:p>
        </p:txBody>
      </p:sp>
    </p:spTree>
    <p:extLst>
      <p:ext uri="{BB962C8B-B14F-4D97-AF65-F5344CB8AC3E}">
        <p14:creationId xmlns:p14="http://schemas.microsoft.com/office/powerpoint/2010/main" xmlns="" val="3272999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dirty="0" smtClean="0"/>
              <a:t>Monthly earning </a:t>
            </a:r>
            <a:r>
              <a:rPr lang="en-US" dirty="0" smtClean="0"/>
              <a:t>pattern (US$)</a:t>
            </a:r>
          </a:p>
        </p:txBody>
      </p:sp>
      <p:graphicFrame>
        <p:nvGraphicFramePr>
          <p:cNvPr id="4" name="Table 3"/>
          <p:cNvGraphicFramePr>
            <a:graphicFrameLocks noGrp="1"/>
          </p:cNvGraphicFramePr>
          <p:nvPr/>
        </p:nvGraphicFramePr>
        <p:xfrm>
          <a:off x="304800" y="2487930"/>
          <a:ext cx="8534399" cy="2743200"/>
        </p:xfrm>
        <a:graphic>
          <a:graphicData uri="http://schemas.openxmlformats.org/drawingml/2006/table">
            <a:tbl>
              <a:tblPr/>
              <a:tblGrid>
                <a:gridCol w="1556674"/>
                <a:gridCol w="2565442"/>
                <a:gridCol w="1556674"/>
                <a:gridCol w="1556674"/>
                <a:gridCol w="1298935"/>
              </a:tblGrid>
              <a:tr h="190500">
                <a:tc rowSpan="2">
                  <a:txBody>
                    <a:bodyPr/>
                    <a:lstStyle/>
                    <a:p>
                      <a:pPr marL="0" marR="0">
                        <a:spcBef>
                          <a:spcPts val="0"/>
                        </a:spcBef>
                        <a:spcAft>
                          <a:spcPts val="0"/>
                        </a:spcAft>
                      </a:pPr>
                      <a:r>
                        <a:rPr lang="en-US" sz="2000" b="1" dirty="0">
                          <a:solidFill>
                            <a:srgbClr val="000000"/>
                          </a:solidFill>
                          <a:latin typeface="Times New Roman"/>
                          <a:ea typeface="Times New Roman"/>
                          <a:cs typeface="Times New Roman"/>
                        </a:rPr>
                        <a:t>Region</a:t>
                      </a:r>
                      <a:endParaRPr lang="en-US" sz="2000" dirty="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rowSpan="2">
                  <a:txBody>
                    <a:bodyPr/>
                    <a:lstStyle/>
                    <a:p>
                      <a:pPr marL="0" marR="0" algn="ctr">
                        <a:spcBef>
                          <a:spcPts val="0"/>
                        </a:spcBef>
                        <a:spcAft>
                          <a:spcPts val="0"/>
                        </a:spcAft>
                      </a:pPr>
                      <a:r>
                        <a:rPr lang="en-US" sz="2000" b="1" dirty="0">
                          <a:solidFill>
                            <a:srgbClr val="000000"/>
                          </a:solidFill>
                          <a:latin typeface="Times New Roman"/>
                          <a:ea typeface="Times New Roman"/>
                          <a:cs typeface="Times New Roman"/>
                        </a:rPr>
                        <a:t>Earning </a:t>
                      </a:r>
                      <a:r>
                        <a:rPr lang="en-US" sz="2000" b="1" dirty="0" smtClean="0">
                          <a:solidFill>
                            <a:srgbClr val="000000"/>
                          </a:solidFill>
                          <a:latin typeface="Times New Roman"/>
                          <a:ea typeface="Times New Roman"/>
                          <a:cs typeface="Times New Roman"/>
                        </a:rPr>
                        <a:t>at Home</a:t>
                      </a:r>
                      <a:endParaRPr lang="en-US" sz="2000" dirty="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4F81BD"/>
                    </a:solidFill>
                  </a:tcPr>
                </a:tc>
                <a:tc gridSpan="3">
                  <a:txBody>
                    <a:bodyPr/>
                    <a:lstStyle/>
                    <a:p>
                      <a:pPr marL="0" marR="0" algn="ctr">
                        <a:spcBef>
                          <a:spcPts val="0"/>
                        </a:spcBef>
                        <a:spcAft>
                          <a:spcPts val="0"/>
                        </a:spcAft>
                      </a:pPr>
                      <a:r>
                        <a:rPr lang="en-US" sz="2000" b="1" dirty="0">
                          <a:solidFill>
                            <a:srgbClr val="000000"/>
                          </a:solidFill>
                          <a:latin typeface="Times New Roman"/>
                          <a:ea typeface="Times New Roman"/>
                          <a:cs typeface="Times New Roman"/>
                        </a:rPr>
                        <a:t>Earning </a:t>
                      </a:r>
                      <a:r>
                        <a:rPr lang="en-US" sz="2000" b="1" dirty="0" smtClean="0">
                          <a:solidFill>
                            <a:srgbClr val="000000"/>
                          </a:solidFill>
                          <a:latin typeface="Times New Roman"/>
                          <a:ea typeface="Times New Roman"/>
                          <a:cs typeface="Times New Roman"/>
                        </a:rPr>
                        <a:t>Abroad</a:t>
                      </a:r>
                      <a:endParaRPr lang="en-US" sz="2000" dirty="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r>
              <a:tr h="190500">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All Sample</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Saudi Arabia</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UAE</a:t>
                      </a:r>
                      <a:endParaRPr lang="en-US" sz="2000">
                        <a:latin typeface="Times New Roman"/>
                        <a:ea typeface="Calibri"/>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190500">
                <a:tc>
                  <a:txBody>
                    <a:bodyPr/>
                    <a:lstStyle/>
                    <a:p>
                      <a:pPr marL="0" marR="0">
                        <a:spcBef>
                          <a:spcPts val="0"/>
                        </a:spcBef>
                        <a:spcAft>
                          <a:spcPts val="0"/>
                        </a:spcAft>
                      </a:pPr>
                      <a:r>
                        <a:rPr lang="en-US" sz="2000" b="1">
                          <a:solidFill>
                            <a:srgbClr val="000000"/>
                          </a:solidFill>
                          <a:latin typeface="Times New Roman"/>
                          <a:ea typeface="Times New Roman"/>
                          <a:cs typeface="Times New Roman"/>
                        </a:rPr>
                        <a:t>Rawalpindi</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161</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586</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572</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604</a:t>
                      </a:r>
                      <a:endParaRPr lang="en-US" sz="2000">
                        <a:latin typeface="Times New Roman"/>
                        <a:ea typeface="Calibri"/>
                        <a:cs typeface="Times New Roman"/>
                      </a:endParaRPr>
                    </a:p>
                  </a:txBody>
                  <a:tcPr marL="68580" marR="68580" marT="0" marB="0">
                    <a:lnL>
                      <a:noFill/>
                    </a:lnL>
                    <a:lnR>
                      <a:noFill/>
                    </a:lnR>
                    <a:lnT>
                      <a:noFill/>
                    </a:lnT>
                    <a:lnB>
                      <a:noFill/>
                    </a:lnB>
                  </a:tcPr>
                </a:tc>
              </a:tr>
              <a:tr h="190500">
                <a:tc>
                  <a:txBody>
                    <a:bodyPr/>
                    <a:lstStyle/>
                    <a:p>
                      <a:pPr marL="0" marR="0">
                        <a:spcBef>
                          <a:spcPts val="0"/>
                        </a:spcBef>
                        <a:spcAft>
                          <a:spcPts val="0"/>
                        </a:spcAft>
                      </a:pPr>
                      <a:r>
                        <a:rPr lang="en-US" sz="2000" b="1">
                          <a:solidFill>
                            <a:srgbClr val="000000"/>
                          </a:solidFill>
                          <a:latin typeface="Times New Roman"/>
                          <a:ea typeface="Times New Roman"/>
                          <a:cs typeface="Times New Roman"/>
                        </a:rPr>
                        <a:t>Mardan</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79</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472</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497</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333</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r>
              <a:tr h="190500">
                <a:tc>
                  <a:txBody>
                    <a:bodyPr/>
                    <a:lstStyle/>
                    <a:p>
                      <a:pPr marL="0" marR="0">
                        <a:spcBef>
                          <a:spcPts val="0"/>
                        </a:spcBef>
                        <a:spcAft>
                          <a:spcPts val="0"/>
                        </a:spcAft>
                      </a:pPr>
                      <a:r>
                        <a:rPr lang="en-US" sz="2000" b="1">
                          <a:solidFill>
                            <a:srgbClr val="000000"/>
                          </a:solidFill>
                          <a:latin typeface="Times New Roman"/>
                          <a:ea typeface="Times New Roman"/>
                          <a:cs typeface="Times New Roman"/>
                        </a:rPr>
                        <a:t>Charsada</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135</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360</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384</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322</a:t>
                      </a:r>
                      <a:endParaRPr lang="en-US" sz="2000">
                        <a:latin typeface="Times New Roman"/>
                        <a:ea typeface="Calibri"/>
                        <a:cs typeface="Times New Roman"/>
                      </a:endParaRPr>
                    </a:p>
                  </a:txBody>
                  <a:tcPr marL="68580" marR="68580" marT="0" marB="0">
                    <a:lnL>
                      <a:noFill/>
                    </a:lnL>
                    <a:lnR>
                      <a:noFill/>
                    </a:lnR>
                    <a:lnT>
                      <a:noFill/>
                    </a:lnT>
                    <a:lnB>
                      <a:noFill/>
                    </a:lnB>
                  </a:tcPr>
                </a:tc>
              </a:tr>
              <a:tr h="190500">
                <a:tc>
                  <a:txBody>
                    <a:bodyPr/>
                    <a:lstStyle/>
                    <a:p>
                      <a:pPr marL="0" marR="0">
                        <a:spcBef>
                          <a:spcPts val="0"/>
                        </a:spcBef>
                        <a:spcAft>
                          <a:spcPts val="0"/>
                        </a:spcAft>
                      </a:pPr>
                      <a:r>
                        <a:rPr lang="en-US" sz="2000" b="1">
                          <a:solidFill>
                            <a:srgbClr val="000000"/>
                          </a:solidFill>
                          <a:latin typeface="Times New Roman"/>
                          <a:ea typeface="Times New Roman"/>
                          <a:cs typeface="Times New Roman"/>
                        </a:rPr>
                        <a:t>Sailkot</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161</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410</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463</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307</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r>
              <a:tr h="190500">
                <a:tc>
                  <a:txBody>
                    <a:bodyPr/>
                    <a:lstStyle/>
                    <a:p>
                      <a:pPr marL="0" marR="0">
                        <a:spcBef>
                          <a:spcPts val="0"/>
                        </a:spcBef>
                        <a:spcAft>
                          <a:spcPts val="0"/>
                        </a:spcAft>
                      </a:pPr>
                      <a:r>
                        <a:rPr lang="en-US" sz="2000" b="1">
                          <a:solidFill>
                            <a:srgbClr val="000000"/>
                          </a:solidFill>
                          <a:latin typeface="Times New Roman"/>
                          <a:ea typeface="Times New Roman"/>
                          <a:cs typeface="Times New Roman"/>
                        </a:rPr>
                        <a:t>Gujrat</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125</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399</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428</a:t>
                      </a:r>
                      <a:endParaRPr lang="en-US" sz="2000">
                        <a:latin typeface="Times New Roman"/>
                        <a:ea typeface="Calibri"/>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359</a:t>
                      </a:r>
                      <a:endParaRPr lang="en-US" sz="2000">
                        <a:latin typeface="Times New Roman"/>
                        <a:ea typeface="Calibri"/>
                        <a:cs typeface="Times New Roman"/>
                      </a:endParaRPr>
                    </a:p>
                  </a:txBody>
                  <a:tcPr marL="68580" marR="68580" marT="0" marB="0">
                    <a:lnL>
                      <a:noFill/>
                    </a:lnL>
                    <a:lnR>
                      <a:noFill/>
                    </a:lnR>
                    <a:lnT>
                      <a:noFill/>
                    </a:lnT>
                    <a:lnB>
                      <a:noFill/>
                    </a:lnB>
                  </a:tcPr>
                </a:tc>
              </a:tr>
              <a:tr h="190500">
                <a:tc>
                  <a:txBody>
                    <a:bodyPr/>
                    <a:lstStyle/>
                    <a:p>
                      <a:pPr marL="0" marR="0">
                        <a:spcBef>
                          <a:spcPts val="0"/>
                        </a:spcBef>
                        <a:spcAft>
                          <a:spcPts val="0"/>
                        </a:spcAft>
                      </a:pPr>
                      <a:r>
                        <a:rPr lang="en-US" sz="2000" b="1">
                          <a:solidFill>
                            <a:srgbClr val="000000"/>
                          </a:solidFill>
                          <a:latin typeface="Times New Roman"/>
                          <a:ea typeface="Times New Roman"/>
                          <a:cs typeface="Times New Roman"/>
                        </a:rPr>
                        <a:t>Gujranwala</a:t>
                      </a:r>
                      <a:endParaRPr lang="en-US" sz="2000">
                        <a:latin typeface="Times New Roman"/>
                        <a:ea typeface="Calibri"/>
                        <a:cs typeface="Times New Roman"/>
                      </a:endParaRPr>
                    </a:p>
                  </a:txBody>
                  <a:tcPr marL="68580" marR="68580" marT="0" marB="0">
                    <a:lnL>
                      <a:noFill/>
                    </a:lnL>
                    <a:lnR>
                      <a:noFill/>
                    </a:lnR>
                    <a:lnT>
                      <a:noFill/>
                    </a:lnT>
                    <a:lnB>
                      <a:noFill/>
                    </a:lnB>
                    <a:solidFill>
                      <a:srgbClr val="4F81BD"/>
                    </a:solidFill>
                  </a:tcPr>
                </a:tc>
                <a:tc>
                  <a:txBody>
                    <a:bodyPr/>
                    <a:lstStyle/>
                    <a:p>
                      <a:pPr marL="0" marR="0" algn="ctr">
                        <a:spcBef>
                          <a:spcPts val="0"/>
                        </a:spcBef>
                        <a:spcAft>
                          <a:spcPts val="0"/>
                        </a:spcAft>
                      </a:pPr>
                      <a:r>
                        <a:rPr lang="en-US" sz="2000" dirty="0">
                          <a:solidFill>
                            <a:srgbClr val="000000"/>
                          </a:solidFill>
                          <a:latin typeface="Times New Roman"/>
                          <a:ea typeface="Times New Roman"/>
                          <a:cs typeface="Times New Roman"/>
                        </a:rPr>
                        <a:t>162</a:t>
                      </a:r>
                      <a:endParaRPr lang="en-US" sz="2000" dirty="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421</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576</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solidFill>
                            <a:srgbClr val="000000"/>
                          </a:solidFill>
                          <a:latin typeface="Times New Roman"/>
                          <a:ea typeface="Times New Roman"/>
                          <a:cs typeface="Times New Roman"/>
                        </a:rPr>
                        <a:t>342</a:t>
                      </a:r>
                      <a:endParaRPr lang="en-US" sz="2000">
                        <a:latin typeface="Times New Roman"/>
                        <a:ea typeface="Calibri"/>
                        <a:cs typeface="Times New Roman"/>
                      </a:endParaRPr>
                    </a:p>
                  </a:txBody>
                  <a:tcPr marL="68580" marR="68580" marT="0" marB="0">
                    <a:lnL>
                      <a:noFill/>
                    </a:lnL>
                    <a:lnR>
                      <a:noFill/>
                    </a:lnR>
                    <a:lnT>
                      <a:noFill/>
                    </a:lnT>
                    <a:lnB>
                      <a:noFill/>
                    </a:lnB>
                    <a:solidFill>
                      <a:srgbClr val="D8D8D8"/>
                    </a:solidFill>
                  </a:tcPr>
                </a:tc>
              </a:tr>
              <a:tr h="190500">
                <a:tc>
                  <a:txBody>
                    <a:bodyPr/>
                    <a:lstStyle/>
                    <a:p>
                      <a:pPr marL="0" marR="0">
                        <a:spcBef>
                          <a:spcPts val="0"/>
                        </a:spcBef>
                        <a:spcAft>
                          <a:spcPts val="0"/>
                        </a:spcAft>
                      </a:pPr>
                      <a:r>
                        <a:rPr lang="en-US" sz="2000" b="1">
                          <a:solidFill>
                            <a:srgbClr val="FF0000"/>
                          </a:solidFill>
                          <a:latin typeface="Times New Roman"/>
                          <a:ea typeface="Times New Roman"/>
                          <a:cs typeface="Times New Roman"/>
                        </a:rPr>
                        <a:t>Pakistan</a:t>
                      </a:r>
                      <a:endParaRPr lang="en-US" sz="2000" b="1">
                        <a:solidFill>
                          <a:srgbClr val="FF0000"/>
                        </a:solidFill>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a:solidFill>
                            <a:srgbClr val="FF0000"/>
                          </a:solidFill>
                          <a:latin typeface="Times New Roman"/>
                          <a:ea typeface="Times New Roman"/>
                          <a:cs typeface="Times New Roman"/>
                        </a:rPr>
                        <a:t>135</a:t>
                      </a:r>
                      <a:endParaRPr lang="en-US" sz="2000" b="1">
                        <a:solidFill>
                          <a:srgbClr val="FF0000"/>
                        </a:solidFill>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a:solidFill>
                            <a:srgbClr val="FF0000"/>
                          </a:solidFill>
                          <a:latin typeface="Times New Roman"/>
                          <a:ea typeface="Times New Roman"/>
                          <a:cs typeface="Times New Roman"/>
                        </a:rPr>
                        <a:t>443</a:t>
                      </a:r>
                      <a:endParaRPr lang="en-US" sz="2000" b="1">
                        <a:solidFill>
                          <a:srgbClr val="FF0000"/>
                        </a:solidFill>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a:solidFill>
                            <a:srgbClr val="FF0000"/>
                          </a:solidFill>
                          <a:latin typeface="Times New Roman"/>
                          <a:ea typeface="Times New Roman"/>
                          <a:cs typeface="Times New Roman"/>
                        </a:rPr>
                        <a:t>480</a:t>
                      </a:r>
                      <a:endParaRPr lang="en-US" sz="2000" b="1">
                        <a:solidFill>
                          <a:srgbClr val="FF0000"/>
                        </a:solidFill>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FFFF00"/>
                    </a:solidFill>
                  </a:tcPr>
                </a:tc>
                <a:tc>
                  <a:txBody>
                    <a:bodyPr/>
                    <a:lstStyle/>
                    <a:p>
                      <a:pPr marL="0" marR="0" algn="ctr">
                        <a:spcBef>
                          <a:spcPts val="0"/>
                        </a:spcBef>
                        <a:spcAft>
                          <a:spcPts val="0"/>
                        </a:spcAft>
                      </a:pPr>
                      <a:r>
                        <a:rPr lang="en-US" sz="2000" b="1" dirty="0">
                          <a:solidFill>
                            <a:srgbClr val="FF0000"/>
                          </a:solidFill>
                          <a:latin typeface="Times New Roman"/>
                          <a:ea typeface="Times New Roman"/>
                          <a:cs typeface="Times New Roman"/>
                        </a:rPr>
                        <a:t>387</a:t>
                      </a:r>
                      <a:endParaRPr lang="en-US" sz="2000" b="1" dirty="0">
                        <a:solidFill>
                          <a:srgbClr val="FF0000"/>
                        </a:solidFill>
                        <a:latin typeface="Times New Roman"/>
                        <a:ea typeface="Calibri"/>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smtClean="0"/>
              <a:t>Q Analysis: Earnings at home and destination (US$ per month)  </a:t>
            </a:r>
            <a:endParaRPr lang="en-US" dirty="0"/>
          </a:p>
        </p:txBody>
      </p:sp>
      <p:graphicFrame>
        <p:nvGraphicFramePr>
          <p:cNvPr id="4" name="Chart 3"/>
          <p:cNvGraphicFramePr/>
          <p:nvPr/>
        </p:nvGraphicFramePr>
        <p:xfrm>
          <a:off x="457200" y="2166937"/>
          <a:ext cx="8534400" cy="42338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r>
              <a:rPr lang="en-US" dirty="0" smtClean="0"/>
              <a:t>Fundamental Causes of High Migration Cost</a:t>
            </a:r>
            <a:endParaRPr lang="en-US" dirty="0"/>
          </a:p>
        </p:txBody>
      </p:sp>
      <p:sp>
        <p:nvSpPr>
          <p:cNvPr id="3" name="Content Placeholder 2"/>
          <p:cNvSpPr>
            <a:spLocks noGrp="1"/>
          </p:cNvSpPr>
          <p:nvPr>
            <p:ph idx="1"/>
          </p:nvPr>
        </p:nvSpPr>
        <p:spPr>
          <a:xfrm>
            <a:off x="457200" y="1752600"/>
            <a:ext cx="8229600" cy="4821936"/>
          </a:xfrm>
        </p:spPr>
        <p:txBody>
          <a:bodyPr/>
          <a:lstStyle/>
          <a:p>
            <a:pPr marL="365760" lvl="1" indent="-256032">
              <a:buClr>
                <a:schemeClr val="accent3"/>
              </a:buClr>
              <a:buFont typeface="Georgia"/>
              <a:buChar char="•"/>
            </a:pPr>
            <a:r>
              <a:rPr lang="en-US" sz="2000" dirty="0" smtClean="0"/>
              <a:t>Wage wedge</a:t>
            </a:r>
          </a:p>
        </p:txBody>
      </p:sp>
      <p:graphicFrame>
        <p:nvGraphicFramePr>
          <p:cNvPr id="7" name="Chart 6"/>
          <p:cNvGraphicFramePr/>
          <p:nvPr/>
        </p:nvGraphicFramePr>
        <p:xfrm>
          <a:off x="762000" y="2133600"/>
          <a:ext cx="81534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Migrant Costs: Key Challenges </a:t>
            </a:r>
            <a:endParaRPr lang="en-US" dirty="0"/>
          </a:p>
        </p:txBody>
      </p:sp>
      <p:sp>
        <p:nvSpPr>
          <p:cNvPr id="3" name="Content Placeholder 2"/>
          <p:cNvSpPr>
            <a:spLocks noGrp="1"/>
          </p:cNvSpPr>
          <p:nvPr>
            <p:ph idx="1"/>
          </p:nvPr>
        </p:nvSpPr>
        <p:spPr>
          <a:xfrm>
            <a:off x="457200" y="1828800"/>
            <a:ext cx="8229600" cy="4745736"/>
          </a:xfrm>
        </p:spPr>
        <p:txBody>
          <a:bodyPr>
            <a:normAutofit fontScale="92500" lnSpcReduction="10000"/>
          </a:bodyPr>
          <a:lstStyle/>
          <a:p>
            <a:r>
              <a:rPr lang="en-US" dirty="0" smtClean="0"/>
              <a:t>Identification of Respondent</a:t>
            </a:r>
          </a:p>
          <a:p>
            <a:pPr lvl="1"/>
            <a:r>
              <a:rPr lang="en-US" dirty="0" smtClean="0"/>
              <a:t>Law and order situation</a:t>
            </a:r>
          </a:p>
          <a:p>
            <a:pPr lvl="1"/>
            <a:r>
              <a:rPr lang="en-US" dirty="0" smtClean="0"/>
              <a:t>Choice criteria (only low skill)</a:t>
            </a:r>
          </a:p>
          <a:p>
            <a:pPr lvl="1"/>
            <a:r>
              <a:rPr lang="en-US" dirty="0" smtClean="0"/>
              <a:t>Time period (after 2011)</a:t>
            </a:r>
          </a:p>
          <a:p>
            <a:r>
              <a:rPr lang="en-US" dirty="0" smtClean="0"/>
              <a:t>Cost estimates? </a:t>
            </a:r>
          </a:p>
          <a:p>
            <a:pPr lvl="1"/>
            <a:r>
              <a:rPr lang="en-US" dirty="0" smtClean="0"/>
              <a:t>Majority knows LUMP SUM not breakdown</a:t>
            </a:r>
          </a:p>
          <a:p>
            <a:pPr lvl="1"/>
            <a:r>
              <a:rPr lang="en-US" dirty="0" smtClean="0"/>
              <a:t>Role of Friends/Relatives</a:t>
            </a:r>
          </a:p>
          <a:p>
            <a:pPr lvl="1"/>
            <a:r>
              <a:rPr lang="en-US" dirty="0" smtClean="0"/>
              <a:t>Semi-illegal market for visas</a:t>
            </a:r>
          </a:p>
          <a:p>
            <a:pPr lvl="2"/>
            <a:r>
              <a:rPr lang="en-US" dirty="0" smtClean="0"/>
              <a:t>operate through Friends/Relative and individual agents</a:t>
            </a:r>
          </a:p>
          <a:p>
            <a:pPr lvl="1"/>
            <a:r>
              <a:rPr lang="en-US" dirty="0" smtClean="0"/>
              <a:t>Lesser job opportunities in home countries may increases the demand for foreign employment hence cost of migration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The Way Forward</a:t>
            </a:r>
            <a:endParaRPr lang="en-US" dirty="0"/>
          </a:p>
        </p:txBody>
      </p:sp>
      <p:sp>
        <p:nvSpPr>
          <p:cNvPr id="3" name="Content Placeholder 2"/>
          <p:cNvSpPr>
            <a:spLocks noGrp="1"/>
          </p:cNvSpPr>
          <p:nvPr>
            <p:ph idx="1"/>
          </p:nvPr>
        </p:nvSpPr>
        <p:spPr>
          <a:xfrm>
            <a:off x="457200" y="1676400"/>
            <a:ext cx="8229600" cy="4898136"/>
          </a:xfrm>
        </p:spPr>
        <p:txBody>
          <a:bodyPr>
            <a:normAutofit/>
          </a:bodyPr>
          <a:lstStyle/>
          <a:p>
            <a:r>
              <a:rPr lang="en-US" b="1" dirty="0" smtClean="0"/>
              <a:t>The central conclusion of this analysis is that </a:t>
            </a:r>
          </a:p>
          <a:p>
            <a:pPr lvl="1"/>
            <a:r>
              <a:rPr lang="en-US" b="1" dirty="0" smtClean="0"/>
              <a:t>large benefits associated with the overseas migration of low-skilled workers are eaten up as visa fee by an unscrupulous group of people who trade in the selling of visas. </a:t>
            </a:r>
          </a:p>
          <a:p>
            <a:pPr lvl="1"/>
            <a:r>
              <a:rPr lang="en-US" b="1" dirty="0" smtClean="0"/>
              <a:t>But?</a:t>
            </a:r>
          </a:p>
          <a:p>
            <a:pPr lvl="2"/>
            <a:r>
              <a:rPr lang="en-US" b="1" dirty="0" smtClean="0"/>
              <a:t>How are these illegal profits collected and how this large semi-illegal market for visas works needs much more study?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Forward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Pakistan has developed institutions overtime to regulate overseas temporary migration for employment. </a:t>
            </a:r>
          </a:p>
          <a:p>
            <a:r>
              <a:rPr lang="en-US" dirty="0" smtClean="0"/>
              <a:t>The exploitation of low-skilled workers through visa trading in the presence of the official regulating machinery is extremely disappointing but also shows that the faith in government in solving problems may not be well placed. </a:t>
            </a:r>
          </a:p>
          <a:p>
            <a:r>
              <a:rPr lang="en-US" dirty="0" smtClean="0"/>
              <a:t>Indeed the more controls are put in place the higher can be the costs  which are extracted by those officials who are tasked with implementing these countries.  </a:t>
            </a:r>
          </a:p>
          <a:p>
            <a:r>
              <a:rPr lang="en-US" dirty="0" smtClean="0"/>
              <a:t>This points to the enormous challenges that any reforms to reduce these costs will face.</a:t>
            </a:r>
          </a:p>
          <a:p>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Suggestions to Improve CAPI</a:t>
            </a:r>
            <a:endParaRPr lang="en-US" dirty="0"/>
          </a:p>
        </p:txBody>
      </p:sp>
      <p:sp>
        <p:nvSpPr>
          <p:cNvPr id="3" name="Content Placeholder 2"/>
          <p:cNvSpPr>
            <a:spLocks noGrp="1"/>
          </p:cNvSpPr>
          <p:nvPr>
            <p:ph idx="1"/>
          </p:nvPr>
        </p:nvSpPr>
        <p:spPr>
          <a:xfrm>
            <a:off x="457200" y="1600200"/>
            <a:ext cx="8229600" cy="4974336"/>
          </a:xfrm>
        </p:spPr>
        <p:txBody>
          <a:bodyPr>
            <a:normAutofit fontScale="92500" lnSpcReduction="20000"/>
          </a:bodyPr>
          <a:lstStyle/>
          <a:p>
            <a:r>
              <a:rPr lang="en-US" dirty="0" smtClean="0"/>
              <a:t>Cost module needs extensive revision</a:t>
            </a:r>
            <a:endParaRPr lang="en-US" dirty="0" smtClean="0"/>
          </a:p>
          <a:p>
            <a:pPr lvl="1"/>
            <a:r>
              <a:rPr lang="en-US" dirty="0" smtClean="0"/>
              <a:t>Format of the module (table format is better)</a:t>
            </a:r>
          </a:p>
          <a:p>
            <a:pPr lvl="1"/>
            <a:r>
              <a:rPr lang="en-US" dirty="0" smtClean="0"/>
              <a:t>Currency (option should be one or two)</a:t>
            </a:r>
          </a:p>
          <a:p>
            <a:pPr lvl="1"/>
            <a:r>
              <a:rPr lang="en-US" dirty="0" smtClean="0"/>
              <a:t>Built-in Sum up (for spot verification)</a:t>
            </a:r>
          </a:p>
          <a:p>
            <a:pPr lvl="1"/>
            <a:r>
              <a:rPr lang="en-US" dirty="0" smtClean="0"/>
              <a:t>Component should be reduced </a:t>
            </a:r>
          </a:p>
          <a:p>
            <a:r>
              <a:rPr lang="en-US" dirty="0" smtClean="0"/>
              <a:t>Basic Profile module </a:t>
            </a:r>
          </a:p>
          <a:p>
            <a:pPr lvl="1"/>
            <a:r>
              <a:rPr lang="en-US" dirty="0" smtClean="0"/>
              <a:t>Education related question is misleading (it should be continuous rather than categorical) (Q 1.13)</a:t>
            </a:r>
          </a:p>
          <a:p>
            <a:pPr lvl="1"/>
            <a:r>
              <a:rPr lang="en-US" dirty="0" smtClean="0"/>
              <a:t>How many people have you </a:t>
            </a:r>
            <a:r>
              <a:rPr lang="en-US" dirty="0" smtClean="0"/>
              <a:t>supported (need more clarification) </a:t>
            </a:r>
          </a:p>
          <a:p>
            <a:pPr lvl="1"/>
            <a:r>
              <a:rPr lang="en-US" sz="2800" dirty="0" smtClean="0"/>
              <a:t>Sources of job information question need revision like what is difference between Individual recruiter/ broker; Manpower agency and Government employment service </a:t>
            </a:r>
            <a:r>
              <a:rPr lang="en-US" sz="2800" dirty="0" smtClean="0"/>
              <a:t>center</a:t>
            </a:r>
            <a:endParaRPr lang="en-US" dirty="0" smtClean="0"/>
          </a:p>
          <a:p>
            <a:pPr lvl="1"/>
            <a:endParaRPr lang="en-US" dirty="0" smtClean="0"/>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Suggestions to Improve CAPI</a:t>
            </a:r>
            <a:endParaRPr lang="en-US" dirty="0"/>
          </a:p>
        </p:txBody>
      </p:sp>
      <p:sp>
        <p:nvSpPr>
          <p:cNvPr id="3" name="Content Placeholder 2"/>
          <p:cNvSpPr>
            <a:spLocks noGrp="1"/>
          </p:cNvSpPr>
          <p:nvPr>
            <p:ph idx="1"/>
          </p:nvPr>
        </p:nvSpPr>
        <p:spPr>
          <a:xfrm>
            <a:off x="457200" y="2057400"/>
            <a:ext cx="8229600" cy="4517136"/>
          </a:xfrm>
        </p:spPr>
        <p:txBody>
          <a:bodyPr>
            <a:normAutofit fontScale="92500" lnSpcReduction="10000"/>
          </a:bodyPr>
          <a:lstStyle/>
          <a:p>
            <a:r>
              <a:rPr lang="en-US" sz="2600" dirty="0" smtClean="0"/>
              <a:t>Occupation and Remittances </a:t>
            </a:r>
          </a:p>
          <a:p>
            <a:pPr lvl="1"/>
            <a:r>
              <a:rPr lang="en-US" sz="2200" dirty="0" smtClean="0">
                <a:solidFill>
                  <a:schemeClr val="accent2"/>
                </a:solidFill>
              </a:rPr>
              <a:t>Occupation related questions like 2 digit code; 3 digit code; &amp; 4 digit are difficult to understand </a:t>
            </a:r>
          </a:p>
          <a:p>
            <a:pPr lvl="1"/>
            <a:r>
              <a:rPr lang="en-US" sz="2200" dirty="0" smtClean="0">
                <a:solidFill>
                  <a:schemeClr val="accent2"/>
                </a:solidFill>
              </a:rPr>
              <a:t>Remittances Module should be extended to incorporate various questions like flow pattern, formal </a:t>
            </a:r>
            <a:r>
              <a:rPr lang="en-US" sz="2200" dirty="0" err="1" smtClean="0">
                <a:solidFill>
                  <a:schemeClr val="accent2"/>
                </a:solidFill>
              </a:rPr>
              <a:t>vs</a:t>
            </a:r>
            <a:r>
              <a:rPr lang="en-US" sz="2200" dirty="0" smtClean="0">
                <a:solidFill>
                  <a:schemeClr val="accent2"/>
                </a:solidFill>
              </a:rPr>
              <a:t> informal, amount, use etc</a:t>
            </a:r>
          </a:p>
          <a:p>
            <a:r>
              <a:rPr lang="en-US" sz="2600" dirty="0" smtClean="0"/>
              <a:t>Addition of country specific factors may </a:t>
            </a:r>
            <a:r>
              <a:rPr lang="en-US" sz="2600" dirty="0" smtClean="0"/>
              <a:t>be allowed </a:t>
            </a:r>
          </a:p>
          <a:p>
            <a:r>
              <a:rPr lang="en-US" sz="2600" dirty="0" smtClean="0"/>
              <a:t>Technical Issues </a:t>
            </a:r>
          </a:p>
          <a:p>
            <a:pPr lvl="1"/>
            <a:r>
              <a:rPr lang="en-US" sz="2200" dirty="0" smtClean="0">
                <a:solidFill>
                  <a:schemeClr val="accent2"/>
                </a:solidFill>
              </a:rPr>
              <a:t>In some cases, zero required skip other question but actually </a:t>
            </a:r>
            <a:r>
              <a:rPr lang="en-US" sz="2200" dirty="0" smtClean="0"/>
              <a:t>its response is n/a</a:t>
            </a:r>
          </a:p>
          <a:p>
            <a:pPr lvl="1"/>
            <a:r>
              <a:rPr lang="en-US" sz="2200" dirty="0" smtClean="0">
                <a:solidFill>
                  <a:schemeClr val="accent2"/>
                </a:solidFill>
              </a:rPr>
              <a:t>Hanging issues</a:t>
            </a:r>
          </a:p>
          <a:p>
            <a:pPr lvl="1"/>
            <a:r>
              <a:rPr lang="en-US" sz="2200" dirty="0" smtClean="0">
                <a:solidFill>
                  <a:schemeClr val="accent2"/>
                </a:solidFill>
              </a:rPr>
              <a:t>Some time slow working; </a:t>
            </a:r>
          </a:p>
          <a:p>
            <a:pPr lvl="1"/>
            <a:r>
              <a:rPr lang="en-US" sz="2200" dirty="0" smtClean="0">
                <a:solidFill>
                  <a:schemeClr val="accent2"/>
                </a:solidFill>
              </a:rPr>
              <a:t>Few more checks required to ensure accurate entries like restriction on earning; age</a:t>
            </a:r>
            <a:r>
              <a:rPr lang="en-US" sz="2200" smtClean="0">
                <a:solidFill>
                  <a:schemeClr val="accent2"/>
                </a:solidFill>
              </a:rPr>
              <a:t>; time etc……</a:t>
            </a:r>
            <a:endParaRPr lang="en-US" sz="2200" dirty="0" smtClean="0">
              <a:solidFill>
                <a:schemeClr val="accent2"/>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546</TotalTime>
  <Words>519</Words>
  <Application>Microsoft Office PowerPoint</Application>
  <PresentationFormat>On-screen Show (4:3)</PresentationFormat>
  <Paragraphs>95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Urban</vt:lpstr>
      <vt:lpstr>Wage Wedge   &amp;   Key Challenges and Way forward </vt:lpstr>
      <vt:lpstr>Monthly earning pattern (US$)</vt:lpstr>
      <vt:lpstr>Q Analysis: Earnings at home and destination (US$ per month)  </vt:lpstr>
      <vt:lpstr>Fundamental Causes of High Migration Cost</vt:lpstr>
      <vt:lpstr>Migrant Costs: Key Challenges </vt:lpstr>
      <vt:lpstr>The Way Forward</vt:lpstr>
      <vt:lpstr>The Way Forward</vt:lpstr>
      <vt:lpstr>Suggestions to Improve CAPI</vt:lpstr>
      <vt:lpstr>Suggestions to Improve CAPI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Migration Costs for Low-Skilled Migrant Workers from Pakistan to Saudi Arabia</dc:title>
  <dc:creator>nasir</dc:creator>
  <cp:lastModifiedBy>AA</cp:lastModifiedBy>
  <cp:revision>68</cp:revision>
  <dcterms:created xsi:type="dcterms:W3CDTF">2015-02-02T04:36:35Z</dcterms:created>
  <dcterms:modified xsi:type="dcterms:W3CDTF">2015-11-17T13:41:14Z</dcterms:modified>
</cp:coreProperties>
</file>