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258" r:id="rId3"/>
    <p:sldId id="257" r:id="rId4"/>
    <p:sldId id="259" r:id="rId5"/>
    <p:sldId id="261" r:id="rId6"/>
    <p:sldId id="262" r:id="rId7"/>
    <p:sldId id="263" r:id="rId8"/>
    <p:sldId id="265"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6BB3446-B1BE-40B8-B84D-BD632142B9EE}">
          <p14:sldIdLst>
            <p14:sldId id="260"/>
            <p14:sldId id="258"/>
            <p14:sldId id="257"/>
            <p14:sldId id="259"/>
            <p14:sldId id="261"/>
            <p14:sldId id="262"/>
            <p14:sldId id="263"/>
            <p14:sldId id="265"/>
            <p14:sldId id="264"/>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4" autoAdjust="0"/>
    <p:restoredTop sz="67380" autoAdjust="0"/>
  </p:normalViewPr>
  <p:slideViewPr>
    <p:cSldViewPr snapToGrid="0">
      <p:cViewPr varScale="1">
        <p:scale>
          <a:sx n="50" d="100"/>
          <a:sy n="50" d="100"/>
        </p:scale>
        <p:origin x="145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36D5E4-65C7-4F03-8B6D-E3FADDC57758}" type="doc">
      <dgm:prSet loTypeId="urn:microsoft.com/office/officeart/2008/layout/VerticalCurvedList" loCatId="list" qsTypeId="urn:microsoft.com/office/officeart/2005/8/quickstyle/simple1" qsCatId="simple" csTypeId="urn:microsoft.com/office/officeart/2005/8/colors/accent5_2" csCatId="accent5" phldr="1"/>
      <dgm:spPr/>
      <dgm:t>
        <a:bodyPr/>
        <a:lstStyle/>
        <a:p>
          <a:endParaRPr lang="en-PH"/>
        </a:p>
      </dgm:t>
    </dgm:pt>
    <dgm:pt modelId="{AB644AE4-F705-43CD-95BD-179562D7011E}">
      <dgm:prSet phldrT="[Text]" custT="1"/>
      <dgm:spPr/>
      <dgm: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Main activities of the survey process include: survey assignment, administration, syncing, and approval</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FE8E64CD-69E7-4113-8412-BDFBC298B295}" type="parTrans" cxnId="{941C4265-5963-4F96-BA8A-F5D73C6A15E8}">
      <dgm:prSet/>
      <dgm:spPr/>
      <dgm:t>
        <a:bodyPr/>
        <a:lstStyle/>
        <a:p>
          <a:endParaRPr lang="en-PH" sz="2000">
            <a:latin typeface="Segoe UI" panose="020B0502040204020203" pitchFamily="34" charset="0"/>
            <a:ea typeface="Segoe UI" panose="020B0502040204020203" pitchFamily="34" charset="0"/>
            <a:cs typeface="Segoe UI" panose="020B0502040204020203" pitchFamily="34" charset="0"/>
          </a:endParaRPr>
        </a:p>
      </dgm:t>
    </dgm:pt>
    <dgm:pt modelId="{5B2B98CF-4F2C-4BEF-A5AD-8E21C0BB221B}" type="sibTrans" cxnId="{941C4265-5963-4F96-BA8A-F5D73C6A15E8}">
      <dgm:prSet/>
      <dgm:spPr/>
      <dgm:t>
        <a:bodyPr/>
        <a:lstStyle/>
        <a:p>
          <a:endParaRPr lang="en-PH" sz="2000">
            <a:latin typeface="Segoe UI" panose="020B0502040204020203" pitchFamily="34" charset="0"/>
            <a:ea typeface="Segoe UI" panose="020B0502040204020203" pitchFamily="34" charset="0"/>
            <a:cs typeface="Segoe UI" panose="020B0502040204020203" pitchFamily="34" charset="0"/>
          </a:endParaRPr>
        </a:p>
      </dgm:t>
    </dgm:pt>
    <dgm:pt modelId="{BA998010-883E-47FE-8ED1-E7918FD9A529}">
      <dgm:prSet phldrT="[Text]" custT="1"/>
      <dgm:spPr/>
      <dgm:t>
        <a:bodyPr/>
        <a:lstStyle/>
        <a:p>
          <a:r>
            <a:rPr lang="en-PH" sz="1400" dirty="0" smtClean="0">
              <a:latin typeface="Segoe UI" panose="020B0502040204020203" pitchFamily="34" charset="0"/>
              <a:ea typeface="Segoe UI" panose="020B0502040204020203" pitchFamily="34" charset="0"/>
              <a:cs typeface="Segoe UI" panose="020B0502040204020203" pitchFamily="34" charset="0"/>
            </a:rPr>
            <a:t>Uploaded data were checked for: </a:t>
          </a:r>
          <a:r>
            <a:rPr lang="en-US" sz="1400" dirty="0" smtClean="0">
              <a:latin typeface="Segoe UI" panose="020B0502040204020203" pitchFamily="34" charset="0"/>
              <a:ea typeface="Segoe UI" panose="020B0502040204020203" pitchFamily="34" charset="0"/>
              <a:cs typeface="Segoe UI" panose="020B0502040204020203" pitchFamily="34" charset="0"/>
            </a:rPr>
            <a:t>data entry errors, consistency of the total recruitment cost, unit and currency, ISIC and ISOC codes, and current wages for low-skilled workers</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820CE7BA-C23C-452E-9292-3B667440FF16}" type="parTrans" cxnId="{3C7334C9-5A64-4974-A817-2BD0529D7D2F}">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F16D63CC-6DB5-42AD-880D-14F362CB39A4}" type="sibTrans" cxnId="{3C7334C9-5A64-4974-A817-2BD0529D7D2F}">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8F23EB71-895B-406C-BDF4-1D5FE483AE32}">
      <dgm:prSet phldrT="[Text]" custT="1"/>
      <dgm:spPr/>
      <dgm: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Some fields in the questionnaire were inputted in advance: the country where the interview is being conducted, the country of origin, place of birth and nationality</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426B9B59-AAE3-43F4-815A-AC36FC128FDE}" type="parTrans" cxnId="{B55DE507-C6CB-46B3-8605-DBF531CE9509}">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7EB92284-A205-4DD0-B5B1-DBECD59B6AD0}" type="sibTrans" cxnId="{B55DE507-C6CB-46B3-8605-DBF531CE9509}">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F9BF10EB-4071-40A2-9B32-4A9A4D29C9E9}" type="pres">
      <dgm:prSet presAssocID="{6236D5E4-65C7-4F03-8B6D-E3FADDC57758}" presName="Name0" presStyleCnt="0">
        <dgm:presLayoutVars>
          <dgm:chMax val="7"/>
          <dgm:chPref val="7"/>
          <dgm:dir/>
        </dgm:presLayoutVars>
      </dgm:prSet>
      <dgm:spPr/>
      <dgm:t>
        <a:bodyPr/>
        <a:lstStyle/>
        <a:p>
          <a:endParaRPr lang="en-PH"/>
        </a:p>
      </dgm:t>
    </dgm:pt>
    <dgm:pt modelId="{438CE6B3-6348-43A6-A899-7C15516C0796}" type="pres">
      <dgm:prSet presAssocID="{6236D5E4-65C7-4F03-8B6D-E3FADDC57758}" presName="Name1" presStyleCnt="0"/>
      <dgm:spPr/>
    </dgm:pt>
    <dgm:pt modelId="{5E6F0C34-2C22-40DF-B24E-E98B2398A561}" type="pres">
      <dgm:prSet presAssocID="{6236D5E4-65C7-4F03-8B6D-E3FADDC57758}" presName="cycle" presStyleCnt="0"/>
      <dgm:spPr/>
    </dgm:pt>
    <dgm:pt modelId="{5C68217E-2919-41BF-B288-3F3478B7F073}" type="pres">
      <dgm:prSet presAssocID="{6236D5E4-65C7-4F03-8B6D-E3FADDC57758}" presName="srcNode" presStyleLbl="node1" presStyleIdx="0" presStyleCnt="3"/>
      <dgm:spPr/>
    </dgm:pt>
    <dgm:pt modelId="{F16B1B8F-4837-47E0-B173-9BCCC0D00418}" type="pres">
      <dgm:prSet presAssocID="{6236D5E4-65C7-4F03-8B6D-E3FADDC57758}" presName="conn" presStyleLbl="parChTrans1D2" presStyleIdx="0" presStyleCnt="1"/>
      <dgm:spPr/>
      <dgm:t>
        <a:bodyPr/>
        <a:lstStyle/>
        <a:p>
          <a:endParaRPr lang="en-PH"/>
        </a:p>
      </dgm:t>
    </dgm:pt>
    <dgm:pt modelId="{2F017EFE-56FA-475E-B5BD-828A12405DAF}" type="pres">
      <dgm:prSet presAssocID="{6236D5E4-65C7-4F03-8B6D-E3FADDC57758}" presName="extraNode" presStyleLbl="node1" presStyleIdx="0" presStyleCnt="3"/>
      <dgm:spPr/>
    </dgm:pt>
    <dgm:pt modelId="{1206A62B-3D11-434E-A51F-E029C7769E9B}" type="pres">
      <dgm:prSet presAssocID="{6236D5E4-65C7-4F03-8B6D-E3FADDC57758}" presName="dstNode" presStyleLbl="node1" presStyleIdx="0" presStyleCnt="3"/>
      <dgm:spPr/>
    </dgm:pt>
    <dgm:pt modelId="{F486EA8A-750C-494C-9313-A4BA22C3E52F}" type="pres">
      <dgm:prSet presAssocID="{AB644AE4-F705-43CD-95BD-179562D7011E}" presName="text_1" presStyleLbl="node1" presStyleIdx="0" presStyleCnt="3">
        <dgm:presLayoutVars>
          <dgm:bulletEnabled val="1"/>
        </dgm:presLayoutVars>
      </dgm:prSet>
      <dgm:spPr/>
      <dgm:t>
        <a:bodyPr/>
        <a:lstStyle/>
        <a:p>
          <a:endParaRPr lang="en-PH"/>
        </a:p>
      </dgm:t>
    </dgm:pt>
    <dgm:pt modelId="{BE1716E4-949A-489A-843C-14017B42FD4B}" type="pres">
      <dgm:prSet presAssocID="{AB644AE4-F705-43CD-95BD-179562D7011E}" presName="accent_1" presStyleCnt="0"/>
      <dgm:spPr/>
    </dgm:pt>
    <dgm:pt modelId="{9C5895A2-691B-4771-8170-8E350937CE13}" type="pres">
      <dgm:prSet presAssocID="{AB644AE4-F705-43CD-95BD-179562D7011E}" presName="accentRepeatNode" presStyleLbl="solidFgAcc1" presStyleIdx="0" presStyleCnt="3"/>
      <dgm:spPr/>
    </dgm:pt>
    <dgm:pt modelId="{86C54279-74C9-449F-A95B-B28BF5D35A00}" type="pres">
      <dgm:prSet presAssocID="{BA998010-883E-47FE-8ED1-E7918FD9A529}" presName="text_2" presStyleLbl="node1" presStyleIdx="1" presStyleCnt="3">
        <dgm:presLayoutVars>
          <dgm:bulletEnabled val="1"/>
        </dgm:presLayoutVars>
      </dgm:prSet>
      <dgm:spPr/>
      <dgm:t>
        <a:bodyPr/>
        <a:lstStyle/>
        <a:p>
          <a:endParaRPr lang="en-PH"/>
        </a:p>
      </dgm:t>
    </dgm:pt>
    <dgm:pt modelId="{08066AFF-65A3-4314-AE5F-BE423E005B89}" type="pres">
      <dgm:prSet presAssocID="{BA998010-883E-47FE-8ED1-E7918FD9A529}" presName="accent_2" presStyleCnt="0"/>
      <dgm:spPr/>
    </dgm:pt>
    <dgm:pt modelId="{AC8ADE7F-764D-4DD3-93C2-40BAAF53A6B6}" type="pres">
      <dgm:prSet presAssocID="{BA998010-883E-47FE-8ED1-E7918FD9A529}" presName="accentRepeatNode" presStyleLbl="solidFgAcc1" presStyleIdx="1" presStyleCnt="3"/>
      <dgm:spPr/>
    </dgm:pt>
    <dgm:pt modelId="{07679B92-2F41-43D4-B47D-F796939AB84A}" type="pres">
      <dgm:prSet presAssocID="{8F23EB71-895B-406C-BDF4-1D5FE483AE32}" presName="text_3" presStyleLbl="node1" presStyleIdx="2" presStyleCnt="3">
        <dgm:presLayoutVars>
          <dgm:bulletEnabled val="1"/>
        </dgm:presLayoutVars>
      </dgm:prSet>
      <dgm:spPr/>
      <dgm:t>
        <a:bodyPr/>
        <a:lstStyle/>
        <a:p>
          <a:endParaRPr lang="en-PH"/>
        </a:p>
      </dgm:t>
    </dgm:pt>
    <dgm:pt modelId="{41E92C92-BFCC-4978-BD96-0F92E679D0FC}" type="pres">
      <dgm:prSet presAssocID="{8F23EB71-895B-406C-BDF4-1D5FE483AE32}" presName="accent_3" presStyleCnt="0"/>
      <dgm:spPr/>
    </dgm:pt>
    <dgm:pt modelId="{F4774057-8B0F-4A3F-BBD3-2D75C4D623FD}" type="pres">
      <dgm:prSet presAssocID="{8F23EB71-895B-406C-BDF4-1D5FE483AE32}" presName="accentRepeatNode" presStyleLbl="solidFgAcc1" presStyleIdx="2" presStyleCnt="3"/>
      <dgm:spPr/>
    </dgm:pt>
  </dgm:ptLst>
  <dgm:cxnLst>
    <dgm:cxn modelId="{E22DFD4B-434C-4281-A600-96579421F012}" type="presOf" srcId="{AB644AE4-F705-43CD-95BD-179562D7011E}" destId="{F486EA8A-750C-494C-9313-A4BA22C3E52F}" srcOrd="0" destOrd="0" presId="urn:microsoft.com/office/officeart/2008/layout/VerticalCurvedList"/>
    <dgm:cxn modelId="{941C4265-5963-4F96-BA8A-F5D73C6A15E8}" srcId="{6236D5E4-65C7-4F03-8B6D-E3FADDC57758}" destId="{AB644AE4-F705-43CD-95BD-179562D7011E}" srcOrd="0" destOrd="0" parTransId="{FE8E64CD-69E7-4113-8412-BDFBC298B295}" sibTransId="{5B2B98CF-4F2C-4BEF-A5AD-8E21C0BB221B}"/>
    <dgm:cxn modelId="{FCDD7DF0-5522-4348-BFD9-D0BE0A86F38B}" type="presOf" srcId="{BA998010-883E-47FE-8ED1-E7918FD9A529}" destId="{86C54279-74C9-449F-A95B-B28BF5D35A00}" srcOrd="0" destOrd="0" presId="urn:microsoft.com/office/officeart/2008/layout/VerticalCurvedList"/>
    <dgm:cxn modelId="{09CDA9AA-176B-494C-A91E-F8E1E7C4FA13}" type="presOf" srcId="{5B2B98CF-4F2C-4BEF-A5AD-8E21C0BB221B}" destId="{F16B1B8F-4837-47E0-B173-9BCCC0D00418}" srcOrd="0" destOrd="0" presId="urn:microsoft.com/office/officeart/2008/layout/VerticalCurvedList"/>
    <dgm:cxn modelId="{A024FB6F-D042-4EC5-803D-3CE2DAEC9649}" type="presOf" srcId="{6236D5E4-65C7-4F03-8B6D-E3FADDC57758}" destId="{F9BF10EB-4071-40A2-9B32-4A9A4D29C9E9}" srcOrd="0" destOrd="0" presId="urn:microsoft.com/office/officeart/2008/layout/VerticalCurvedList"/>
    <dgm:cxn modelId="{B55DE507-C6CB-46B3-8605-DBF531CE9509}" srcId="{6236D5E4-65C7-4F03-8B6D-E3FADDC57758}" destId="{8F23EB71-895B-406C-BDF4-1D5FE483AE32}" srcOrd="2" destOrd="0" parTransId="{426B9B59-AAE3-43F4-815A-AC36FC128FDE}" sibTransId="{7EB92284-A205-4DD0-B5B1-DBECD59B6AD0}"/>
    <dgm:cxn modelId="{3C7334C9-5A64-4974-A817-2BD0529D7D2F}" srcId="{6236D5E4-65C7-4F03-8B6D-E3FADDC57758}" destId="{BA998010-883E-47FE-8ED1-E7918FD9A529}" srcOrd="1" destOrd="0" parTransId="{820CE7BA-C23C-452E-9292-3B667440FF16}" sibTransId="{F16D63CC-6DB5-42AD-880D-14F362CB39A4}"/>
    <dgm:cxn modelId="{318F5D7F-4B52-4DEA-8EBA-1E01CC4B6305}" type="presOf" srcId="{8F23EB71-895B-406C-BDF4-1D5FE483AE32}" destId="{07679B92-2F41-43D4-B47D-F796939AB84A}" srcOrd="0" destOrd="0" presId="urn:microsoft.com/office/officeart/2008/layout/VerticalCurvedList"/>
    <dgm:cxn modelId="{34EAAD3C-8E3B-41F6-9B84-704E99A39B6D}" type="presParOf" srcId="{F9BF10EB-4071-40A2-9B32-4A9A4D29C9E9}" destId="{438CE6B3-6348-43A6-A899-7C15516C0796}" srcOrd="0" destOrd="0" presId="urn:microsoft.com/office/officeart/2008/layout/VerticalCurvedList"/>
    <dgm:cxn modelId="{806A169B-2781-40EA-82B1-6EFE53EA05ED}" type="presParOf" srcId="{438CE6B3-6348-43A6-A899-7C15516C0796}" destId="{5E6F0C34-2C22-40DF-B24E-E98B2398A561}" srcOrd="0" destOrd="0" presId="urn:microsoft.com/office/officeart/2008/layout/VerticalCurvedList"/>
    <dgm:cxn modelId="{6D58580B-4109-4A69-B894-E3B8449FBC74}" type="presParOf" srcId="{5E6F0C34-2C22-40DF-B24E-E98B2398A561}" destId="{5C68217E-2919-41BF-B288-3F3478B7F073}" srcOrd="0" destOrd="0" presId="urn:microsoft.com/office/officeart/2008/layout/VerticalCurvedList"/>
    <dgm:cxn modelId="{62E3E0C4-FB55-4581-8056-ED1A7E5C86AF}" type="presParOf" srcId="{5E6F0C34-2C22-40DF-B24E-E98B2398A561}" destId="{F16B1B8F-4837-47E0-B173-9BCCC0D00418}" srcOrd="1" destOrd="0" presId="urn:microsoft.com/office/officeart/2008/layout/VerticalCurvedList"/>
    <dgm:cxn modelId="{DDC7808D-5BA8-43CB-B6A7-5A40111D6138}" type="presParOf" srcId="{5E6F0C34-2C22-40DF-B24E-E98B2398A561}" destId="{2F017EFE-56FA-475E-B5BD-828A12405DAF}" srcOrd="2" destOrd="0" presId="urn:microsoft.com/office/officeart/2008/layout/VerticalCurvedList"/>
    <dgm:cxn modelId="{A1CBE63A-8695-4983-872E-76CD0334D5CC}" type="presParOf" srcId="{5E6F0C34-2C22-40DF-B24E-E98B2398A561}" destId="{1206A62B-3D11-434E-A51F-E029C7769E9B}" srcOrd="3" destOrd="0" presId="urn:microsoft.com/office/officeart/2008/layout/VerticalCurvedList"/>
    <dgm:cxn modelId="{383A6700-25DE-449A-BE98-009EB3BEB1AA}" type="presParOf" srcId="{438CE6B3-6348-43A6-A899-7C15516C0796}" destId="{F486EA8A-750C-494C-9313-A4BA22C3E52F}" srcOrd="1" destOrd="0" presId="urn:microsoft.com/office/officeart/2008/layout/VerticalCurvedList"/>
    <dgm:cxn modelId="{E43F9F00-E690-40EE-B700-8520C0EAED4B}" type="presParOf" srcId="{438CE6B3-6348-43A6-A899-7C15516C0796}" destId="{BE1716E4-949A-489A-843C-14017B42FD4B}" srcOrd="2" destOrd="0" presId="urn:microsoft.com/office/officeart/2008/layout/VerticalCurvedList"/>
    <dgm:cxn modelId="{D7952A21-BE3A-4E74-80BB-EEFFFA5793E0}" type="presParOf" srcId="{BE1716E4-949A-489A-843C-14017B42FD4B}" destId="{9C5895A2-691B-4771-8170-8E350937CE13}" srcOrd="0" destOrd="0" presId="urn:microsoft.com/office/officeart/2008/layout/VerticalCurvedList"/>
    <dgm:cxn modelId="{FCC54A75-CD91-4682-8F23-57BE736B67BB}" type="presParOf" srcId="{438CE6B3-6348-43A6-A899-7C15516C0796}" destId="{86C54279-74C9-449F-A95B-B28BF5D35A00}" srcOrd="3" destOrd="0" presId="urn:microsoft.com/office/officeart/2008/layout/VerticalCurvedList"/>
    <dgm:cxn modelId="{4F7D5727-5B9A-4A78-96F3-40FF1E24D16D}" type="presParOf" srcId="{438CE6B3-6348-43A6-A899-7C15516C0796}" destId="{08066AFF-65A3-4314-AE5F-BE423E005B89}" srcOrd="4" destOrd="0" presId="urn:microsoft.com/office/officeart/2008/layout/VerticalCurvedList"/>
    <dgm:cxn modelId="{1ABD9808-5820-4AF4-8276-202436E5F318}" type="presParOf" srcId="{08066AFF-65A3-4314-AE5F-BE423E005B89}" destId="{AC8ADE7F-764D-4DD3-93C2-40BAAF53A6B6}" srcOrd="0" destOrd="0" presId="urn:microsoft.com/office/officeart/2008/layout/VerticalCurvedList"/>
    <dgm:cxn modelId="{44DB1AC8-58A7-4C82-A33F-65309392FB08}" type="presParOf" srcId="{438CE6B3-6348-43A6-A899-7C15516C0796}" destId="{07679B92-2F41-43D4-B47D-F796939AB84A}" srcOrd="5" destOrd="0" presId="urn:microsoft.com/office/officeart/2008/layout/VerticalCurvedList"/>
    <dgm:cxn modelId="{F3BCDD14-FED9-4C70-A0DA-F4790DB5471B}" type="presParOf" srcId="{438CE6B3-6348-43A6-A899-7C15516C0796}" destId="{41E92C92-BFCC-4978-BD96-0F92E679D0FC}" srcOrd="6" destOrd="0" presId="urn:microsoft.com/office/officeart/2008/layout/VerticalCurvedList"/>
    <dgm:cxn modelId="{EE121F73-09A9-4815-8D1C-683C6AB1D6FD}" type="presParOf" srcId="{41E92C92-BFCC-4978-BD96-0F92E679D0FC}" destId="{F4774057-8B0F-4A3F-BBD3-2D75C4D623FD}"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36D5E4-65C7-4F03-8B6D-E3FADDC57758}" type="doc">
      <dgm:prSet loTypeId="urn:microsoft.com/office/officeart/2008/layout/VerticalCurvedList" loCatId="list" qsTypeId="urn:microsoft.com/office/officeart/2005/8/quickstyle/simple1" qsCatId="simple" csTypeId="urn:microsoft.com/office/officeart/2005/8/colors/accent5_2" csCatId="accent5" phldr="1"/>
      <dgm:spPr/>
      <dgm:t>
        <a:bodyPr/>
        <a:lstStyle/>
        <a:p>
          <a:endParaRPr lang="en-PH"/>
        </a:p>
      </dgm:t>
    </dgm:pt>
    <dgm:pt modelId="{BA998010-883E-47FE-8ED1-E7918FD9A529}">
      <dgm:prSet phldrT="[Text]" custT="1"/>
      <dgm:spPr/>
      <dgm: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In the question regarding violation of rights, “long working hours” was not included in the options</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820CE7BA-C23C-452E-9292-3B667440FF16}" type="parTrans" cxnId="{3C7334C9-5A64-4974-A817-2BD0529D7D2F}">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F16D63CC-6DB5-42AD-880D-14F362CB39A4}" type="sibTrans" cxnId="{3C7334C9-5A64-4974-A817-2BD0529D7D2F}">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4257CE0E-3D9B-4ADD-8AFE-8945761BCA51}">
      <dgm:prSet phldrT="[Text]" custT="1"/>
      <dgm:spPr/>
      <dgm: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Variations in the different migration systems among countries of interest should have been taken into account in developing the questionnaire</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7F05741E-1886-473D-8F87-49A4396BAF7F}" type="parTrans" cxnId="{967A9688-FAAF-41B6-9B6F-AE5E5AB6C689}">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C0DFCB85-DE61-42AC-A95C-446CDD4B8769}" type="sibTrans" cxnId="{967A9688-FAAF-41B6-9B6F-AE5E5AB6C689}">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37F47B8B-28CB-454E-B0AD-672495B5A700}">
      <dgm:prSet phldrT="[Text]" custT="1"/>
      <dgm:spPr/>
      <dgm: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Encountered some invalid questions that needs fixing: the year of arrival in Qatar; and the current wage before and after tax</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AAEAF8DB-828D-4196-B8D8-4B099CB04CFD}" type="parTrans" cxnId="{5AC32875-9535-4A82-8407-C1245274E6D3}">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0934D92E-6745-4F5F-A654-6688B498C673}" type="sibTrans" cxnId="{5AC32875-9535-4A82-8407-C1245274E6D3}">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F2F3D24B-F752-492B-9D63-8000DC2DE6F4}">
      <dgm:prSet phldrT="[Text]" custT="1"/>
      <dgm:spPr/>
      <dgm:t>
        <a:bodyPr/>
        <a:lstStyle/>
        <a:p>
          <a:r>
            <a:rPr lang="en-PH" sz="1400" smtClean="0">
              <a:latin typeface="Segoe UI" panose="020B0502040204020203" pitchFamily="34" charset="0"/>
              <a:ea typeface="Segoe UI" panose="020B0502040204020203" pitchFamily="34" charset="0"/>
              <a:cs typeface="Segoe UI" panose="020B0502040204020203" pitchFamily="34" charset="0"/>
            </a:rPr>
            <a:t>High variations were observed in the total recruitment costs</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ED6616DE-91CA-4149-8403-332DF7D45F60}" type="parTrans" cxnId="{2D717C07-5164-42F8-A787-D972D2CFF409}">
      <dgm:prSet/>
      <dgm:spPr/>
    </dgm:pt>
    <dgm:pt modelId="{7163FB75-17A4-4129-BDB4-7445E546E13C}" type="sibTrans" cxnId="{2D717C07-5164-42F8-A787-D972D2CFF409}">
      <dgm:prSet/>
      <dgm:spPr/>
    </dgm:pt>
    <dgm:pt modelId="{F9BF10EB-4071-40A2-9B32-4A9A4D29C9E9}" type="pres">
      <dgm:prSet presAssocID="{6236D5E4-65C7-4F03-8B6D-E3FADDC57758}" presName="Name0" presStyleCnt="0">
        <dgm:presLayoutVars>
          <dgm:chMax val="7"/>
          <dgm:chPref val="7"/>
          <dgm:dir/>
        </dgm:presLayoutVars>
      </dgm:prSet>
      <dgm:spPr/>
      <dgm:t>
        <a:bodyPr/>
        <a:lstStyle/>
        <a:p>
          <a:endParaRPr lang="en-PH"/>
        </a:p>
      </dgm:t>
    </dgm:pt>
    <dgm:pt modelId="{438CE6B3-6348-43A6-A899-7C15516C0796}" type="pres">
      <dgm:prSet presAssocID="{6236D5E4-65C7-4F03-8B6D-E3FADDC57758}" presName="Name1" presStyleCnt="0"/>
      <dgm:spPr/>
    </dgm:pt>
    <dgm:pt modelId="{5E6F0C34-2C22-40DF-B24E-E98B2398A561}" type="pres">
      <dgm:prSet presAssocID="{6236D5E4-65C7-4F03-8B6D-E3FADDC57758}" presName="cycle" presStyleCnt="0"/>
      <dgm:spPr/>
    </dgm:pt>
    <dgm:pt modelId="{5C68217E-2919-41BF-B288-3F3478B7F073}" type="pres">
      <dgm:prSet presAssocID="{6236D5E4-65C7-4F03-8B6D-E3FADDC57758}" presName="srcNode" presStyleLbl="node1" presStyleIdx="0" presStyleCnt="4"/>
      <dgm:spPr/>
    </dgm:pt>
    <dgm:pt modelId="{F16B1B8F-4837-47E0-B173-9BCCC0D00418}" type="pres">
      <dgm:prSet presAssocID="{6236D5E4-65C7-4F03-8B6D-E3FADDC57758}" presName="conn" presStyleLbl="parChTrans1D2" presStyleIdx="0" presStyleCnt="1"/>
      <dgm:spPr/>
      <dgm:t>
        <a:bodyPr/>
        <a:lstStyle/>
        <a:p>
          <a:endParaRPr lang="en-PH"/>
        </a:p>
      </dgm:t>
    </dgm:pt>
    <dgm:pt modelId="{2F017EFE-56FA-475E-B5BD-828A12405DAF}" type="pres">
      <dgm:prSet presAssocID="{6236D5E4-65C7-4F03-8B6D-E3FADDC57758}" presName="extraNode" presStyleLbl="node1" presStyleIdx="0" presStyleCnt="4"/>
      <dgm:spPr/>
    </dgm:pt>
    <dgm:pt modelId="{1206A62B-3D11-434E-A51F-E029C7769E9B}" type="pres">
      <dgm:prSet presAssocID="{6236D5E4-65C7-4F03-8B6D-E3FADDC57758}" presName="dstNode" presStyleLbl="node1" presStyleIdx="0" presStyleCnt="4"/>
      <dgm:spPr/>
    </dgm:pt>
    <dgm:pt modelId="{F8562E95-B2C2-46AE-B498-F4E456F25FD4}" type="pres">
      <dgm:prSet presAssocID="{4257CE0E-3D9B-4ADD-8AFE-8945761BCA51}" presName="text_1" presStyleLbl="node1" presStyleIdx="0" presStyleCnt="4">
        <dgm:presLayoutVars>
          <dgm:bulletEnabled val="1"/>
        </dgm:presLayoutVars>
      </dgm:prSet>
      <dgm:spPr/>
      <dgm:t>
        <a:bodyPr/>
        <a:lstStyle/>
        <a:p>
          <a:endParaRPr lang="en-PH"/>
        </a:p>
      </dgm:t>
    </dgm:pt>
    <dgm:pt modelId="{20281D12-E0D2-4562-8FFE-6E8146637EEF}" type="pres">
      <dgm:prSet presAssocID="{4257CE0E-3D9B-4ADD-8AFE-8945761BCA51}" presName="accent_1" presStyleCnt="0"/>
      <dgm:spPr/>
    </dgm:pt>
    <dgm:pt modelId="{1DB1242A-D691-4FFA-82F3-767D2E253CA4}" type="pres">
      <dgm:prSet presAssocID="{4257CE0E-3D9B-4ADD-8AFE-8945761BCA51}" presName="accentRepeatNode" presStyleLbl="solidFgAcc1" presStyleIdx="0" presStyleCnt="4"/>
      <dgm:spPr/>
    </dgm:pt>
    <dgm:pt modelId="{554D7FB2-0EE7-4EEE-A976-DAA17C62AD04}" type="pres">
      <dgm:prSet presAssocID="{37F47B8B-28CB-454E-B0AD-672495B5A700}" presName="text_2" presStyleLbl="node1" presStyleIdx="1" presStyleCnt="4">
        <dgm:presLayoutVars>
          <dgm:bulletEnabled val="1"/>
        </dgm:presLayoutVars>
      </dgm:prSet>
      <dgm:spPr/>
      <dgm:t>
        <a:bodyPr/>
        <a:lstStyle/>
        <a:p>
          <a:endParaRPr lang="en-PH"/>
        </a:p>
      </dgm:t>
    </dgm:pt>
    <dgm:pt modelId="{1973B369-6C78-41D1-A310-6AFE3D9D3019}" type="pres">
      <dgm:prSet presAssocID="{37F47B8B-28CB-454E-B0AD-672495B5A700}" presName="accent_2" presStyleCnt="0"/>
      <dgm:spPr/>
    </dgm:pt>
    <dgm:pt modelId="{3B4C75D6-C829-440F-9705-4A210DBF8CAB}" type="pres">
      <dgm:prSet presAssocID="{37F47B8B-28CB-454E-B0AD-672495B5A700}" presName="accentRepeatNode" presStyleLbl="solidFgAcc1" presStyleIdx="1" presStyleCnt="4"/>
      <dgm:spPr/>
    </dgm:pt>
    <dgm:pt modelId="{7362EB56-4474-4EE1-B152-F5CEE1BF7141}" type="pres">
      <dgm:prSet presAssocID="{F2F3D24B-F752-492B-9D63-8000DC2DE6F4}" presName="text_3" presStyleLbl="node1" presStyleIdx="2" presStyleCnt="4">
        <dgm:presLayoutVars>
          <dgm:bulletEnabled val="1"/>
        </dgm:presLayoutVars>
      </dgm:prSet>
      <dgm:spPr/>
      <dgm:t>
        <a:bodyPr/>
        <a:lstStyle/>
        <a:p>
          <a:endParaRPr lang="en-PH"/>
        </a:p>
      </dgm:t>
    </dgm:pt>
    <dgm:pt modelId="{F4481007-9AFD-4A0E-96FB-AEB62657B5BF}" type="pres">
      <dgm:prSet presAssocID="{F2F3D24B-F752-492B-9D63-8000DC2DE6F4}" presName="accent_3" presStyleCnt="0"/>
      <dgm:spPr/>
    </dgm:pt>
    <dgm:pt modelId="{EDCE2AED-E56B-47FD-BF9C-127A7F55879B}" type="pres">
      <dgm:prSet presAssocID="{F2F3D24B-F752-492B-9D63-8000DC2DE6F4}" presName="accentRepeatNode" presStyleLbl="solidFgAcc1" presStyleIdx="2" presStyleCnt="4"/>
      <dgm:spPr/>
    </dgm:pt>
    <dgm:pt modelId="{A0D2CE3C-92C3-4724-B9A5-DD43A4E65752}" type="pres">
      <dgm:prSet presAssocID="{BA998010-883E-47FE-8ED1-E7918FD9A529}" presName="text_4" presStyleLbl="node1" presStyleIdx="3" presStyleCnt="4">
        <dgm:presLayoutVars>
          <dgm:bulletEnabled val="1"/>
        </dgm:presLayoutVars>
      </dgm:prSet>
      <dgm:spPr/>
      <dgm:t>
        <a:bodyPr/>
        <a:lstStyle/>
        <a:p>
          <a:endParaRPr lang="en-PH"/>
        </a:p>
      </dgm:t>
    </dgm:pt>
    <dgm:pt modelId="{7F076C65-FB81-4069-B768-B344081EAFF3}" type="pres">
      <dgm:prSet presAssocID="{BA998010-883E-47FE-8ED1-E7918FD9A529}" presName="accent_4" presStyleCnt="0"/>
      <dgm:spPr/>
    </dgm:pt>
    <dgm:pt modelId="{AC8ADE7F-764D-4DD3-93C2-40BAAF53A6B6}" type="pres">
      <dgm:prSet presAssocID="{BA998010-883E-47FE-8ED1-E7918FD9A529}" presName="accentRepeatNode" presStyleLbl="solidFgAcc1" presStyleIdx="3" presStyleCnt="4"/>
      <dgm:spPr/>
    </dgm:pt>
  </dgm:ptLst>
  <dgm:cxnLst>
    <dgm:cxn modelId="{1DDCE3F7-624A-4329-91CF-C80DB9BC3E48}" type="presOf" srcId="{BA998010-883E-47FE-8ED1-E7918FD9A529}" destId="{A0D2CE3C-92C3-4724-B9A5-DD43A4E65752}" srcOrd="0" destOrd="0" presId="urn:microsoft.com/office/officeart/2008/layout/VerticalCurvedList"/>
    <dgm:cxn modelId="{5AC32875-9535-4A82-8407-C1245274E6D3}" srcId="{6236D5E4-65C7-4F03-8B6D-E3FADDC57758}" destId="{37F47B8B-28CB-454E-B0AD-672495B5A700}" srcOrd="1" destOrd="0" parTransId="{AAEAF8DB-828D-4196-B8D8-4B099CB04CFD}" sibTransId="{0934D92E-6745-4F5F-A654-6688B498C673}"/>
    <dgm:cxn modelId="{B22BEC66-EE1F-43C2-A460-5CD79F29C3A8}" type="presOf" srcId="{4257CE0E-3D9B-4ADD-8AFE-8945761BCA51}" destId="{F8562E95-B2C2-46AE-B498-F4E456F25FD4}" srcOrd="0" destOrd="0" presId="urn:microsoft.com/office/officeart/2008/layout/VerticalCurvedList"/>
    <dgm:cxn modelId="{144CA6F6-E0B9-4073-ACF2-BA3820BEDF4E}" type="presOf" srcId="{C0DFCB85-DE61-42AC-A95C-446CDD4B8769}" destId="{F16B1B8F-4837-47E0-B173-9BCCC0D00418}" srcOrd="0" destOrd="0" presId="urn:microsoft.com/office/officeart/2008/layout/VerticalCurvedList"/>
    <dgm:cxn modelId="{286330AA-3EFF-4969-A081-EE596D0DDC50}" type="presOf" srcId="{37F47B8B-28CB-454E-B0AD-672495B5A700}" destId="{554D7FB2-0EE7-4EEE-A976-DAA17C62AD04}" srcOrd="0" destOrd="0" presId="urn:microsoft.com/office/officeart/2008/layout/VerticalCurvedList"/>
    <dgm:cxn modelId="{2D717C07-5164-42F8-A787-D972D2CFF409}" srcId="{6236D5E4-65C7-4F03-8B6D-E3FADDC57758}" destId="{F2F3D24B-F752-492B-9D63-8000DC2DE6F4}" srcOrd="2" destOrd="0" parTransId="{ED6616DE-91CA-4149-8403-332DF7D45F60}" sibTransId="{7163FB75-17A4-4129-BDB4-7445E546E13C}"/>
    <dgm:cxn modelId="{967A9688-FAAF-41B6-9B6F-AE5E5AB6C689}" srcId="{6236D5E4-65C7-4F03-8B6D-E3FADDC57758}" destId="{4257CE0E-3D9B-4ADD-8AFE-8945761BCA51}" srcOrd="0" destOrd="0" parTransId="{7F05741E-1886-473D-8F87-49A4396BAF7F}" sibTransId="{C0DFCB85-DE61-42AC-A95C-446CDD4B8769}"/>
    <dgm:cxn modelId="{E9D2500C-ABB3-4107-86BD-63FDEE11BB6D}" type="presOf" srcId="{F2F3D24B-F752-492B-9D63-8000DC2DE6F4}" destId="{7362EB56-4474-4EE1-B152-F5CEE1BF7141}" srcOrd="0" destOrd="0" presId="urn:microsoft.com/office/officeart/2008/layout/VerticalCurvedList"/>
    <dgm:cxn modelId="{3C7334C9-5A64-4974-A817-2BD0529D7D2F}" srcId="{6236D5E4-65C7-4F03-8B6D-E3FADDC57758}" destId="{BA998010-883E-47FE-8ED1-E7918FD9A529}" srcOrd="3" destOrd="0" parTransId="{820CE7BA-C23C-452E-9292-3B667440FF16}" sibTransId="{F16D63CC-6DB5-42AD-880D-14F362CB39A4}"/>
    <dgm:cxn modelId="{5CBEA8B4-C66A-43C2-B91F-F10C6D2D3446}" type="presOf" srcId="{6236D5E4-65C7-4F03-8B6D-E3FADDC57758}" destId="{F9BF10EB-4071-40A2-9B32-4A9A4D29C9E9}" srcOrd="0" destOrd="0" presId="urn:microsoft.com/office/officeart/2008/layout/VerticalCurvedList"/>
    <dgm:cxn modelId="{EE41A058-7763-4F5C-ACEE-27D6BA9AF9DC}" type="presParOf" srcId="{F9BF10EB-4071-40A2-9B32-4A9A4D29C9E9}" destId="{438CE6B3-6348-43A6-A899-7C15516C0796}" srcOrd="0" destOrd="0" presId="urn:microsoft.com/office/officeart/2008/layout/VerticalCurvedList"/>
    <dgm:cxn modelId="{6BD14613-8BDB-417B-978F-023541D3DD72}" type="presParOf" srcId="{438CE6B3-6348-43A6-A899-7C15516C0796}" destId="{5E6F0C34-2C22-40DF-B24E-E98B2398A561}" srcOrd="0" destOrd="0" presId="urn:microsoft.com/office/officeart/2008/layout/VerticalCurvedList"/>
    <dgm:cxn modelId="{628D4799-A0C9-4287-95E1-FBF06B22B2B7}" type="presParOf" srcId="{5E6F0C34-2C22-40DF-B24E-E98B2398A561}" destId="{5C68217E-2919-41BF-B288-3F3478B7F073}" srcOrd="0" destOrd="0" presId="urn:microsoft.com/office/officeart/2008/layout/VerticalCurvedList"/>
    <dgm:cxn modelId="{90B86CFC-7987-49CE-B83B-A2059F8770D2}" type="presParOf" srcId="{5E6F0C34-2C22-40DF-B24E-E98B2398A561}" destId="{F16B1B8F-4837-47E0-B173-9BCCC0D00418}" srcOrd="1" destOrd="0" presId="urn:microsoft.com/office/officeart/2008/layout/VerticalCurvedList"/>
    <dgm:cxn modelId="{C37CAEC4-7E80-4460-B33F-B059B7EDDE06}" type="presParOf" srcId="{5E6F0C34-2C22-40DF-B24E-E98B2398A561}" destId="{2F017EFE-56FA-475E-B5BD-828A12405DAF}" srcOrd="2" destOrd="0" presId="urn:microsoft.com/office/officeart/2008/layout/VerticalCurvedList"/>
    <dgm:cxn modelId="{FA3BC5F8-ACB3-4016-B886-F398A0870E9B}" type="presParOf" srcId="{5E6F0C34-2C22-40DF-B24E-E98B2398A561}" destId="{1206A62B-3D11-434E-A51F-E029C7769E9B}" srcOrd="3" destOrd="0" presId="urn:microsoft.com/office/officeart/2008/layout/VerticalCurvedList"/>
    <dgm:cxn modelId="{2DC71FCC-C7CD-40E8-864D-109B7B1847B9}" type="presParOf" srcId="{438CE6B3-6348-43A6-A899-7C15516C0796}" destId="{F8562E95-B2C2-46AE-B498-F4E456F25FD4}" srcOrd="1" destOrd="0" presId="urn:microsoft.com/office/officeart/2008/layout/VerticalCurvedList"/>
    <dgm:cxn modelId="{78E5390E-EF02-4F1B-B044-3FFE19E492FE}" type="presParOf" srcId="{438CE6B3-6348-43A6-A899-7C15516C0796}" destId="{20281D12-E0D2-4562-8FFE-6E8146637EEF}" srcOrd="2" destOrd="0" presId="urn:microsoft.com/office/officeart/2008/layout/VerticalCurvedList"/>
    <dgm:cxn modelId="{966F6358-4CA0-472F-8202-760A57679574}" type="presParOf" srcId="{20281D12-E0D2-4562-8FFE-6E8146637EEF}" destId="{1DB1242A-D691-4FFA-82F3-767D2E253CA4}" srcOrd="0" destOrd="0" presId="urn:microsoft.com/office/officeart/2008/layout/VerticalCurvedList"/>
    <dgm:cxn modelId="{6F142057-BC61-41EE-A454-DE9EFBCED2FC}" type="presParOf" srcId="{438CE6B3-6348-43A6-A899-7C15516C0796}" destId="{554D7FB2-0EE7-4EEE-A976-DAA17C62AD04}" srcOrd="3" destOrd="0" presId="urn:microsoft.com/office/officeart/2008/layout/VerticalCurvedList"/>
    <dgm:cxn modelId="{58D3D6AC-26A8-4334-A91B-8708EDB12149}" type="presParOf" srcId="{438CE6B3-6348-43A6-A899-7C15516C0796}" destId="{1973B369-6C78-41D1-A310-6AFE3D9D3019}" srcOrd="4" destOrd="0" presId="urn:microsoft.com/office/officeart/2008/layout/VerticalCurvedList"/>
    <dgm:cxn modelId="{B5C74F2F-2F88-4B93-BEDA-F8F43A23ECA3}" type="presParOf" srcId="{1973B369-6C78-41D1-A310-6AFE3D9D3019}" destId="{3B4C75D6-C829-440F-9705-4A210DBF8CAB}" srcOrd="0" destOrd="0" presId="urn:microsoft.com/office/officeart/2008/layout/VerticalCurvedList"/>
    <dgm:cxn modelId="{D5A08867-42BA-4886-A421-C10AE2452662}" type="presParOf" srcId="{438CE6B3-6348-43A6-A899-7C15516C0796}" destId="{7362EB56-4474-4EE1-B152-F5CEE1BF7141}" srcOrd="5" destOrd="0" presId="urn:microsoft.com/office/officeart/2008/layout/VerticalCurvedList"/>
    <dgm:cxn modelId="{C5CBDD45-0D47-4926-B5EE-80EA52FD4633}" type="presParOf" srcId="{438CE6B3-6348-43A6-A899-7C15516C0796}" destId="{F4481007-9AFD-4A0E-96FB-AEB62657B5BF}" srcOrd="6" destOrd="0" presId="urn:microsoft.com/office/officeart/2008/layout/VerticalCurvedList"/>
    <dgm:cxn modelId="{416832A7-7757-443E-86A5-66E8A645BD71}" type="presParOf" srcId="{F4481007-9AFD-4A0E-96FB-AEB62657B5BF}" destId="{EDCE2AED-E56B-47FD-BF9C-127A7F55879B}" srcOrd="0" destOrd="0" presId="urn:microsoft.com/office/officeart/2008/layout/VerticalCurvedList"/>
    <dgm:cxn modelId="{3BC38BB1-FE3B-4BFB-A552-A8409D02989C}" type="presParOf" srcId="{438CE6B3-6348-43A6-A899-7C15516C0796}" destId="{A0D2CE3C-92C3-4724-B9A5-DD43A4E65752}" srcOrd="7" destOrd="0" presId="urn:microsoft.com/office/officeart/2008/layout/VerticalCurvedList"/>
    <dgm:cxn modelId="{89109F53-3D13-4DF7-A619-430A9C4BC6A1}" type="presParOf" srcId="{438CE6B3-6348-43A6-A899-7C15516C0796}" destId="{7F076C65-FB81-4069-B768-B344081EAFF3}" srcOrd="8" destOrd="0" presId="urn:microsoft.com/office/officeart/2008/layout/VerticalCurvedList"/>
    <dgm:cxn modelId="{803DC185-F4CD-4D36-8496-66CC3C5B4DD5}" type="presParOf" srcId="{7F076C65-FB81-4069-B768-B344081EAFF3}" destId="{AC8ADE7F-764D-4DD3-93C2-40BAAF53A6B6}"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36D5E4-65C7-4F03-8B6D-E3FADDC57758}" type="doc">
      <dgm:prSet loTypeId="urn:microsoft.com/office/officeart/2008/layout/VerticalCurvedList" loCatId="list" qsTypeId="urn:microsoft.com/office/officeart/2005/8/quickstyle/simple1" qsCatId="simple" csTypeId="urn:microsoft.com/office/officeart/2005/8/colors/accent5_2" csCatId="accent5" phldr="1"/>
      <dgm:spPr/>
      <dgm:t>
        <a:bodyPr/>
        <a:lstStyle/>
        <a:p>
          <a:endParaRPr lang="en-PH"/>
        </a:p>
      </dgm:t>
    </dgm:pt>
    <dgm:pt modelId="{AB644AE4-F705-43CD-95BD-179562D7011E}">
      <dgm:prSet phldrT="[Text]" custT="1"/>
      <dgm:spPr/>
      <dgm: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One major concern that was encountered during the data collection is inputting the industry classification during their prior work</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FE8E64CD-69E7-4113-8412-BDFBC298B295}" type="parTrans" cxnId="{941C4265-5963-4F96-BA8A-F5D73C6A15E8}">
      <dgm:prSet/>
      <dgm:spPr/>
      <dgm:t>
        <a:bodyPr/>
        <a:lstStyle/>
        <a:p>
          <a:endParaRPr lang="en-PH" sz="2000">
            <a:latin typeface="Segoe UI" panose="020B0502040204020203" pitchFamily="34" charset="0"/>
            <a:ea typeface="Segoe UI" panose="020B0502040204020203" pitchFamily="34" charset="0"/>
            <a:cs typeface="Segoe UI" panose="020B0502040204020203" pitchFamily="34" charset="0"/>
          </a:endParaRPr>
        </a:p>
      </dgm:t>
    </dgm:pt>
    <dgm:pt modelId="{5B2B98CF-4F2C-4BEF-A5AD-8E21C0BB221B}" type="sibTrans" cxnId="{941C4265-5963-4F96-BA8A-F5D73C6A15E8}">
      <dgm:prSet/>
      <dgm:spPr/>
      <dgm:t>
        <a:bodyPr/>
        <a:lstStyle/>
        <a:p>
          <a:endParaRPr lang="en-PH" sz="2000">
            <a:latin typeface="Segoe UI" panose="020B0502040204020203" pitchFamily="34" charset="0"/>
            <a:ea typeface="Segoe UI" panose="020B0502040204020203" pitchFamily="34" charset="0"/>
            <a:cs typeface="Segoe UI" panose="020B0502040204020203" pitchFamily="34" charset="0"/>
          </a:endParaRPr>
        </a:p>
      </dgm:t>
    </dgm:pt>
    <dgm:pt modelId="{8B88037C-879F-400A-ABF9-3EE6C8A08837}">
      <dgm:prSet phldrT="[Text]" custT="1"/>
      <dgm:spPr/>
      <dgm: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Jobs prior to migration under information and communication; professional, scientific and technical activities; administrative and support service activities; and arts, entertainment and recreation are not listed under the ISIC field question</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20CE0DC1-F166-4413-BC52-DE96796D06E0}" type="parTrans" cxnId="{F295A704-A0D0-472E-89A9-3952F7F045F8}">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41DC336F-0B92-4C1B-A6A4-FC356DBE3E8F}" type="sibTrans" cxnId="{F295A704-A0D0-472E-89A9-3952F7F045F8}">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4374C941-2033-45C2-AE0D-BA53322838C7}">
      <dgm:prSet phldrT="[Text]" custT="1"/>
      <dgm:spPr/>
      <dgm:t>
        <a:bodyPr/>
        <a:lstStyle/>
        <a:p>
          <a:r>
            <a:rPr lang="en-PH" sz="1400" dirty="0" smtClean="0">
              <a:latin typeface="Segoe UI" panose="020B0502040204020203" pitchFamily="34" charset="0"/>
              <a:ea typeface="Segoe UI" panose="020B0502040204020203" pitchFamily="34" charset="0"/>
              <a:cs typeface="Segoe UI" panose="020B0502040204020203" pitchFamily="34" charset="0"/>
            </a:rPr>
            <a:t>It would be helpful if the comments in the questionnaire were reflected in the extracted database</a:t>
          </a:r>
          <a:endParaRPr lang="en-PH" sz="1400" dirty="0">
            <a:latin typeface="Segoe UI" panose="020B0502040204020203" pitchFamily="34" charset="0"/>
            <a:ea typeface="Segoe UI" panose="020B0502040204020203" pitchFamily="34" charset="0"/>
            <a:cs typeface="Segoe UI" panose="020B0502040204020203" pitchFamily="34" charset="0"/>
          </a:endParaRPr>
        </a:p>
      </dgm:t>
    </dgm:pt>
    <dgm:pt modelId="{2535C162-8C2C-42C3-B1F4-1CE902F95E8E}" type="parTrans" cxnId="{593691F5-707B-4070-BB9E-AF39ECD18DD3}">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6E490099-DC19-48B9-9706-0F17FF2BC8C9}" type="sibTrans" cxnId="{593691F5-707B-4070-BB9E-AF39ECD18DD3}">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F9BF10EB-4071-40A2-9B32-4A9A4D29C9E9}" type="pres">
      <dgm:prSet presAssocID="{6236D5E4-65C7-4F03-8B6D-E3FADDC57758}" presName="Name0" presStyleCnt="0">
        <dgm:presLayoutVars>
          <dgm:chMax val="7"/>
          <dgm:chPref val="7"/>
          <dgm:dir/>
        </dgm:presLayoutVars>
      </dgm:prSet>
      <dgm:spPr/>
      <dgm:t>
        <a:bodyPr/>
        <a:lstStyle/>
        <a:p>
          <a:endParaRPr lang="en-PH"/>
        </a:p>
      </dgm:t>
    </dgm:pt>
    <dgm:pt modelId="{438CE6B3-6348-43A6-A899-7C15516C0796}" type="pres">
      <dgm:prSet presAssocID="{6236D5E4-65C7-4F03-8B6D-E3FADDC57758}" presName="Name1" presStyleCnt="0"/>
      <dgm:spPr/>
    </dgm:pt>
    <dgm:pt modelId="{5E6F0C34-2C22-40DF-B24E-E98B2398A561}" type="pres">
      <dgm:prSet presAssocID="{6236D5E4-65C7-4F03-8B6D-E3FADDC57758}" presName="cycle" presStyleCnt="0"/>
      <dgm:spPr/>
    </dgm:pt>
    <dgm:pt modelId="{5C68217E-2919-41BF-B288-3F3478B7F073}" type="pres">
      <dgm:prSet presAssocID="{6236D5E4-65C7-4F03-8B6D-E3FADDC57758}" presName="srcNode" presStyleLbl="node1" presStyleIdx="0" presStyleCnt="3"/>
      <dgm:spPr/>
    </dgm:pt>
    <dgm:pt modelId="{F16B1B8F-4837-47E0-B173-9BCCC0D00418}" type="pres">
      <dgm:prSet presAssocID="{6236D5E4-65C7-4F03-8B6D-E3FADDC57758}" presName="conn" presStyleLbl="parChTrans1D2" presStyleIdx="0" presStyleCnt="1"/>
      <dgm:spPr/>
      <dgm:t>
        <a:bodyPr/>
        <a:lstStyle/>
        <a:p>
          <a:endParaRPr lang="en-PH"/>
        </a:p>
      </dgm:t>
    </dgm:pt>
    <dgm:pt modelId="{2F017EFE-56FA-475E-B5BD-828A12405DAF}" type="pres">
      <dgm:prSet presAssocID="{6236D5E4-65C7-4F03-8B6D-E3FADDC57758}" presName="extraNode" presStyleLbl="node1" presStyleIdx="0" presStyleCnt="3"/>
      <dgm:spPr/>
    </dgm:pt>
    <dgm:pt modelId="{1206A62B-3D11-434E-A51F-E029C7769E9B}" type="pres">
      <dgm:prSet presAssocID="{6236D5E4-65C7-4F03-8B6D-E3FADDC57758}" presName="dstNode" presStyleLbl="node1" presStyleIdx="0" presStyleCnt="3"/>
      <dgm:spPr/>
    </dgm:pt>
    <dgm:pt modelId="{F486EA8A-750C-494C-9313-A4BA22C3E52F}" type="pres">
      <dgm:prSet presAssocID="{AB644AE4-F705-43CD-95BD-179562D7011E}" presName="text_1" presStyleLbl="node1" presStyleIdx="0" presStyleCnt="3">
        <dgm:presLayoutVars>
          <dgm:bulletEnabled val="1"/>
        </dgm:presLayoutVars>
      </dgm:prSet>
      <dgm:spPr/>
      <dgm:t>
        <a:bodyPr/>
        <a:lstStyle/>
        <a:p>
          <a:endParaRPr lang="en-PH"/>
        </a:p>
      </dgm:t>
    </dgm:pt>
    <dgm:pt modelId="{BE1716E4-949A-489A-843C-14017B42FD4B}" type="pres">
      <dgm:prSet presAssocID="{AB644AE4-F705-43CD-95BD-179562D7011E}" presName="accent_1" presStyleCnt="0"/>
      <dgm:spPr/>
    </dgm:pt>
    <dgm:pt modelId="{9C5895A2-691B-4771-8170-8E350937CE13}" type="pres">
      <dgm:prSet presAssocID="{AB644AE4-F705-43CD-95BD-179562D7011E}" presName="accentRepeatNode" presStyleLbl="solidFgAcc1" presStyleIdx="0" presStyleCnt="3" custLinFactNeighborX="1489" custLinFactNeighborY="1383"/>
      <dgm:spPr/>
    </dgm:pt>
    <dgm:pt modelId="{76DE3CF3-CB23-4A2C-8873-1FFAFBD29A8F}" type="pres">
      <dgm:prSet presAssocID="{8B88037C-879F-400A-ABF9-3EE6C8A08837}" presName="text_2" presStyleLbl="node1" presStyleIdx="1" presStyleCnt="3">
        <dgm:presLayoutVars>
          <dgm:bulletEnabled val="1"/>
        </dgm:presLayoutVars>
      </dgm:prSet>
      <dgm:spPr/>
      <dgm:t>
        <a:bodyPr/>
        <a:lstStyle/>
        <a:p>
          <a:endParaRPr lang="en-PH"/>
        </a:p>
      </dgm:t>
    </dgm:pt>
    <dgm:pt modelId="{E365F221-B31B-4D66-BC97-58493DF30AFC}" type="pres">
      <dgm:prSet presAssocID="{8B88037C-879F-400A-ABF9-3EE6C8A08837}" presName="accent_2" presStyleCnt="0"/>
      <dgm:spPr/>
    </dgm:pt>
    <dgm:pt modelId="{4FF74768-B4AF-4334-B55C-BCBEB3871A04}" type="pres">
      <dgm:prSet presAssocID="{8B88037C-879F-400A-ABF9-3EE6C8A08837}" presName="accentRepeatNode" presStyleLbl="solidFgAcc1" presStyleIdx="1" presStyleCnt="3"/>
      <dgm:spPr/>
    </dgm:pt>
    <dgm:pt modelId="{A789D1C8-FC81-463C-88A3-FA26526A29B4}" type="pres">
      <dgm:prSet presAssocID="{4374C941-2033-45C2-AE0D-BA53322838C7}" presName="text_3" presStyleLbl="node1" presStyleIdx="2" presStyleCnt="3">
        <dgm:presLayoutVars>
          <dgm:bulletEnabled val="1"/>
        </dgm:presLayoutVars>
      </dgm:prSet>
      <dgm:spPr/>
      <dgm:t>
        <a:bodyPr/>
        <a:lstStyle/>
        <a:p>
          <a:endParaRPr lang="en-PH"/>
        </a:p>
      </dgm:t>
    </dgm:pt>
    <dgm:pt modelId="{F99E54CE-C0B6-49DF-8DF9-133E3A3C2E89}" type="pres">
      <dgm:prSet presAssocID="{4374C941-2033-45C2-AE0D-BA53322838C7}" presName="accent_3" presStyleCnt="0"/>
      <dgm:spPr/>
    </dgm:pt>
    <dgm:pt modelId="{ED34FFB2-FEDC-46EF-92EF-14A4E953545C}" type="pres">
      <dgm:prSet presAssocID="{4374C941-2033-45C2-AE0D-BA53322838C7}" presName="accentRepeatNode" presStyleLbl="solidFgAcc1" presStyleIdx="2" presStyleCnt="3"/>
      <dgm:spPr/>
    </dgm:pt>
  </dgm:ptLst>
  <dgm:cxnLst>
    <dgm:cxn modelId="{F295A704-A0D0-472E-89A9-3952F7F045F8}" srcId="{6236D5E4-65C7-4F03-8B6D-E3FADDC57758}" destId="{8B88037C-879F-400A-ABF9-3EE6C8A08837}" srcOrd="1" destOrd="0" parTransId="{20CE0DC1-F166-4413-BC52-DE96796D06E0}" sibTransId="{41DC336F-0B92-4C1B-A6A4-FC356DBE3E8F}"/>
    <dgm:cxn modelId="{4F63C9DC-3018-4393-926A-0F5CAF0447A0}" type="presOf" srcId="{5B2B98CF-4F2C-4BEF-A5AD-8E21C0BB221B}" destId="{F16B1B8F-4837-47E0-B173-9BCCC0D00418}" srcOrd="0" destOrd="0" presId="urn:microsoft.com/office/officeart/2008/layout/VerticalCurvedList"/>
    <dgm:cxn modelId="{941C4265-5963-4F96-BA8A-F5D73C6A15E8}" srcId="{6236D5E4-65C7-4F03-8B6D-E3FADDC57758}" destId="{AB644AE4-F705-43CD-95BD-179562D7011E}" srcOrd="0" destOrd="0" parTransId="{FE8E64CD-69E7-4113-8412-BDFBC298B295}" sibTransId="{5B2B98CF-4F2C-4BEF-A5AD-8E21C0BB221B}"/>
    <dgm:cxn modelId="{593691F5-707B-4070-BB9E-AF39ECD18DD3}" srcId="{6236D5E4-65C7-4F03-8B6D-E3FADDC57758}" destId="{4374C941-2033-45C2-AE0D-BA53322838C7}" srcOrd="2" destOrd="0" parTransId="{2535C162-8C2C-42C3-B1F4-1CE902F95E8E}" sibTransId="{6E490099-DC19-48B9-9706-0F17FF2BC8C9}"/>
    <dgm:cxn modelId="{190196DE-7E39-4BFE-B644-75DB876A432B}" type="presOf" srcId="{8B88037C-879F-400A-ABF9-3EE6C8A08837}" destId="{76DE3CF3-CB23-4A2C-8873-1FFAFBD29A8F}" srcOrd="0" destOrd="0" presId="urn:microsoft.com/office/officeart/2008/layout/VerticalCurvedList"/>
    <dgm:cxn modelId="{660C46CD-A059-4EC4-AC2C-DBDF537C5F16}" type="presOf" srcId="{4374C941-2033-45C2-AE0D-BA53322838C7}" destId="{A789D1C8-FC81-463C-88A3-FA26526A29B4}" srcOrd="0" destOrd="0" presId="urn:microsoft.com/office/officeart/2008/layout/VerticalCurvedList"/>
    <dgm:cxn modelId="{5DD9D117-7789-4FDA-8BC4-119D080DA6A6}" type="presOf" srcId="{AB644AE4-F705-43CD-95BD-179562D7011E}" destId="{F486EA8A-750C-494C-9313-A4BA22C3E52F}" srcOrd="0" destOrd="0" presId="urn:microsoft.com/office/officeart/2008/layout/VerticalCurvedList"/>
    <dgm:cxn modelId="{8E00E44B-84AC-41E2-83F9-C491D4A96DE7}" type="presOf" srcId="{6236D5E4-65C7-4F03-8B6D-E3FADDC57758}" destId="{F9BF10EB-4071-40A2-9B32-4A9A4D29C9E9}" srcOrd="0" destOrd="0" presId="urn:microsoft.com/office/officeart/2008/layout/VerticalCurvedList"/>
    <dgm:cxn modelId="{70CAD314-3F57-460F-9D68-3F187FE1F752}" type="presParOf" srcId="{F9BF10EB-4071-40A2-9B32-4A9A4D29C9E9}" destId="{438CE6B3-6348-43A6-A899-7C15516C0796}" srcOrd="0" destOrd="0" presId="urn:microsoft.com/office/officeart/2008/layout/VerticalCurvedList"/>
    <dgm:cxn modelId="{9D0D5FD9-6958-4C48-9B5D-D3C46CC744E6}" type="presParOf" srcId="{438CE6B3-6348-43A6-A899-7C15516C0796}" destId="{5E6F0C34-2C22-40DF-B24E-E98B2398A561}" srcOrd="0" destOrd="0" presId="urn:microsoft.com/office/officeart/2008/layout/VerticalCurvedList"/>
    <dgm:cxn modelId="{A92377AF-1C4A-4906-931F-F8F06C42ADAC}" type="presParOf" srcId="{5E6F0C34-2C22-40DF-B24E-E98B2398A561}" destId="{5C68217E-2919-41BF-B288-3F3478B7F073}" srcOrd="0" destOrd="0" presId="urn:microsoft.com/office/officeart/2008/layout/VerticalCurvedList"/>
    <dgm:cxn modelId="{2BD98301-1CC2-4AC1-A15D-D4B8336D037F}" type="presParOf" srcId="{5E6F0C34-2C22-40DF-B24E-E98B2398A561}" destId="{F16B1B8F-4837-47E0-B173-9BCCC0D00418}" srcOrd="1" destOrd="0" presId="urn:microsoft.com/office/officeart/2008/layout/VerticalCurvedList"/>
    <dgm:cxn modelId="{105F0F1A-220F-4F69-9F5B-3F1A9D10A414}" type="presParOf" srcId="{5E6F0C34-2C22-40DF-B24E-E98B2398A561}" destId="{2F017EFE-56FA-475E-B5BD-828A12405DAF}" srcOrd="2" destOrd="0" presId="urn:microsoft.com/office/officeart/2008/layout/VerticalCurvedList"/>
    <dgm:cxn modelId="{B8B4530D-4832-4807-8C9E-F0C636EB3594}" type="presParOf" srcId="{5E6F0C34-2C22-40DF-B24E-E98B2398A561}" destId="{1206A62B-3D11-434E-A51F-E029C7769E9B}" srcOrd="3" destOrd="0" presId="urn:microsoft.com/office/officeart/2008/layout/VerticalCurvedList"/>
    <dgm:cxn modelId="{A3B6B1BB-5526-499A-9EDE-3439FEBD8BA1}" type="presParOf" srcId="{438CE6B3-6348-43A6-A899-7C15516C0796}" destId="{F486EA8A-750C-494C-9313-A4BA22C3E52F}" srcOrd="1" destOrd="0" presId="urn:microsoft.com/office/officeart/2008/layout/VerticalCurvedList"/>
    <dgm:cxn modelId="{0042DD74-A1AC-4C90-B675-2292A82F690F}" type="presParOf" srcId="{438CE6B3-6348-43A6-A899-7C15516C0796}" destId="{BE1716E4-949A-489A-843C-14017B42FD4B}" srcOrd="2" destOrd="0" presId="urn:microsoft.com/office/officeart/2008/layout/VerticalCurvedList"/>
    <dgm:cxn modelId="{009786BF-2C07-4E4D-9163-8DD6F79DBFDC}" type="presParOf" srcId="{BE1716E4-949A-489A-843C-14017B42FD4B}" destId="{9C5895A2-691B-4771-8170-8E350937CE13}" srcOrd="0" destOrd="0" presId="urn:microsoft.com/office/officeart/2008/layout/VerticalCurvedList"/>
    <dgm:cxn modelId="{8E6BF83A-E401-4B7B-8486-0DCE81A077FD}" type="presParOf" srcId="{438CE6B3-6348-43A6-A899-7C15516C0796}" destId="{76DE3CF3-CB23-4A2C-8873-1FFAFBD29A8F}" srcOrd="3" destOrd="0" presId="urn:microsoft.com/office/officeart/2008/layout/VerticalCurvedList"/>
    <dgm:cxn modelId="{1A598421-71A8-46B6-A3A9-DF0609343D59}" type="presParOf" srcId="{438CE6B3-6348-43A6-A899-7C15516C0796}" destId="{E365F221-B31B-4D66-BC97-58493DF30AFC}" srcOrd="4" destOrd="0" presId="urn:microsoft.com/office/officeart/2008/layout/VerticalCurvedList"/>
    <dgm:cxn modelId="{E641CE7C-ABFA-4FC2-AD66-4641E566471E}" type="presParOf" srcId="{E365F221-B31B-4D66-BC97-58493DF30AFC}" destId="{4FF74768-B4AF-4334-B55C-BCBEB3871A04}" srcOrd="0" destOrd="0" presId="urn:microsoft.com/office/officeart/2008/layout/VerticalCurvedList"/>
    <dgm:cxn modelId="{0E741FE1-0F79-4EBA-A3B3-EB714AE31CE2}" type="presParOf" srcId="{438CE6B3-6348-43A6-A899-7C15516C0796}" destId="{A789D1C8-FC81-463C-88A3-FA26526A29B4}" srcOrd="5" destOrd="0" presId="urn:microsoft.com/office/officeart/2008/layout/VerticalCurvedList"/>
    <dgm:cxn modelId="{802B65B5-B67D-4395-A29E-A828A54314CF}" type="presParOf" srcId="{438CE6B3-6348-43A6-A899-7C15516C0796}" destId="{F99E54CE-C0B6-49DF-8DF9-133E3A3C2E89}" srcOrd="6" destOrd="0" presId="urn:microsoft.com/office/officeart/2008/layout/VerticalCurvedList"/>
    <dgm:cxn modelId="{FAEFF177-0978-4D35-B19E-EA15C7FBA695}" type="presParOf" srcId="{F99E54CE-C0B6-49DF-8DF9-133E3A3C2E89}" destId="{ED34FFB2-FEDC-46EF-92EF-14A4E953545C}"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36D5E4-65C7-4F03-8B6D-E3FADDC57758}" type="doc">
      <dgm:prSet loTypeId="urn:microsoft.com/office/officeart/2008/layout/VerticalCurvedList" loCatId="list" qsTypeId="urn:microsoft.com/office/officeart/2005/8/quickstyle/simple1" qsCatId="simple" csTypeId="urn:microsoft.com/office/officeart/2005/8/colors/accent5_2" csCatId="accent5" phldr="1"/>
      <dgm:spPr/>
      <dgm:t>
        <a:bodyPr/>
        <a:lstStyle/>
        <a:p>
          <a:endParaRPr lang="en-PH"/>
        </a:p>
      </dgm:t>
    </dgm:pt>
    <dgm:pt modelId="{D4A17517-8FC6-4867-A9E2-52395AB986C2}">
      <dgm:prSet/>
      <dgm:spPr/>
      <dgm:t>
        <a:bodyPr/>
        <a:lstStyle/>
        <a:p>
          <a:r>
            <a:rPr lang="en-US" dirty="0" smtClean="0">
              <a:latin typeface="Segoe UI" panose="020B0502040204020203" pitchFamily="34" charset="0"/>
              <a:ea typeface="Segoe UI" panose="020B0502040204020203" pitchFamily="34" charset="0"/>
              <a:cs typeface="Segoe UI" panose="020B0502040204020203" pitchFamily="34" charset="0"/>
            </a:rPr>
            <a:t>The strict survey controls were necessary for the efficient process of data operation</a:t>
          </a:r>
          <a:endParaRPr lang="en-PH" dirty="0">
            <a:latin typeface="Segoe UI" panose="020B0502040204020203" pitchFamily="34" charset="0"/>
            <a:ea typeface="Segoe UI" panose="020B0502040204020203" pitchFamily="34" charset="0"/>
            <a:cs typeface="Segoe UI" panose="020B0502040204020203" pitchFamily="34" charset="0"/>
          </a:endParaRPr>
        </a:p>
      </dgm:t>
    </dgm:pt>
    <dgm:pt modelId="{E602BB66-FF85-4870-AD4B-B77A5EED56B4}" type="parTrans" cxnId="{06957337-8E4E-4B88-B9AA-CE0AC0113C01}">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9EC351B6-4070-42A1-A42E-4D07D7502D7B}" type="sibTrans" cxnId="{06957337-8E4E-4B88-B9AA-CE0AC0113C01}">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1A84D33E-D9F8-42B3-B931-4F47C9B54D4A}">
      <dgm:prSet/>
      <dgm:spPr/>
      <dgm:t>
        <a:bodyPr/>
        <a:lstStyle/>
        <a:p>
          <a:r>
            <a:rPr lang="en-PH" dirty="0" smtClean="0">
              <a:latin typeface="Segoe UI" panose="020B0502040204020203" pitchFamily="34" charset="0"/>
              <a:ea typeface="Segoe UI" panose="020B0502040204020203" pitchFamily="34" charset="0"/>
              <a:cs typeface="Segoe UI" panose="020B0502040204020203" pitchFamily="34" charset="0"/>
            </a:rPr>
            <a:t>Built-in functions in the CAPI ease quality control: skip instructions, ranges and validation points</a:t>
          </a:r>
          <a:endParaRPr lang="en-PH" dirty="0">
            <a:latin typeface="Segoe UI" panose="020B0502040204020203" pitchFamily="34" charset="0"/>
            <a:ea typeface="Segoe UI" panose="020B0502040204020203" pitchFamily="34" charset="0"/>
            <a:cs typeface="Segoe UI" panose="020B0502040204020203" pitchFamily="34" charset="0"/>
          </a:endParaRPr>
        </a:p>
      </dgm:t>
    </dgm:pt>
    <dgm:pt modelId="{2A783EEF-496E-43F2-B6CB-8962531D3EF8}" type="parTrans" cxnId="{7361FB3D-5FE7-4200-BA24-5B4D49DA9DCD}">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E3A35706-EE3F-4BF8-AF01-6895669E0AA7}" type="sibTrans" cxnId="{7361FB3D-5FE7-4200-BA24-5B4D49DA9DCD}">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8F095CF5-836C-4C05-885D-7A9BC1BAA2CF}">
      <dgm:prSet/>
      <dgm:spPr/>
      <dgm:t>
        <a:bodyPr/>
        <a:lstStyle/>
        <a:p>
          <a:r>
            <a:rPr lang="en-PH" dirty="0" smtClean="0">
              <a:latin typeface="Segoe UI" panose="020B0502040204020203" pitchFamily="34" charset="0"/>
              <a:ea typeface="Segoe UI" panose="020B0502040204020203" pitchFamily="34" charset="0"/>
              <a:cs typeface="Segoe UI" panose="020B0502040204020203" pitchFamily="34" charset="0"/>
            </a:rPr>
            <a:t>The survey provided an overview of the process that an OFW undergoes and the costs incurred during the application process</a:t>
          </a:r>
          <a:endParaRPr lang="en-PH" dirty="0">
            <a:latin typeface="Segoe UI" panose="020B0502040204020203" pitchFamily="34" charset="0"/>
            <a:ea typeface="Segoe UI" panose="020B0502040204020203" pitchFamily="34" charset="0"/>
            <a:cs typeface="Segoe UI" panose="020B0502040204020203" pitchFamily="34" charset="0"/>
          </a:endParaRPr>
        </a:p>
      </dgm:t>
    </dgm:pt>
    <dgm:pt modelId="{CB793782-EE24-45D1-80E9-E26F674679CF}" type="parTrans" cxnId="{18A2DCAD-BF7B-4775-B7B0-E0DBCA6E351C}">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5E188895-2D5A-4AAC-A021-B792B5E15618}" type="sibTrans" cxnId="{18A2DCAD-BF7B-4775-B7B0-E0DBCA6E351C}">
      <dgm:prSet/>
      <dgm:spPr/>
      <dgm:t>
        <a:bodyPr/>
        <a:lstStyle/>
        <a:p>
          <a:endParaRPr lang="en-PH">
            <a:latin typeface="Segoe UI" panose="020B0502040204020203" pitchFamily="34" charset="0"/>
            <a:ea typeface="Segoe UI" panose="020B0502040204020203" pitchFamily="34" charset="0"/>
            <a:cs typeface="Segoe UI" panose="020B0502040204020203" pitchFamily="34" charset="0"/>
          </a:endParaRPr>
        </a:p>
      </dgm:t>
    </dgm:pt>
    <dgm:pt modelId="{F9BF10EB-4071-40A2-9B32-4A9A4D29C9E9}" type="pres">
      <dgm:prSet presAssocID="{6236D5E4-65C7-4F03-8B6D-E3FADDC57758}" presName="Name0" presStyleCnt="0">
        <dgm:presLayoutVars>
          <dgm:chMax val="7"/>
          <dgm:chPref val="7"/>
          <dgm:dir/>
        </dgm:presLayoutVars>
      </dgm:prSet>
      <dgm:spPr/>
      <dgm:t>
        <a:bodyPr/>
        <a:lstStyle/>
        <a:p>
          <a:endParaRPr lang="en-PH"/>
        </a:p>
      </dgm:t>
    </dgm:pt>
    <dgm:pt modelId="{438CE6B3-6348-43A6-A899-7C15516C0796}" type="pres">
      <dgm:prSet presAssocID="{6236D5E4-65C7-4F03-8B6D-E3FADDC57758}" presName="Name1" presStyleCnt="0"/>
      <dgm:spPr/>
    </dgm:pt>
    <dgm:pt modelId="{5E6F0C34-2C22-40DF-B24E-E98B2398A561}" type="pres">
      <dgm:prSet presAssocID="{6236D5E4-65C7-4F03-8B6D-E3FADDC57758}" presName="cycle" presStyleCnt="0"/>
      <dgm:spPr/>
    </dgm:pt>
    <dgm:pt modelId="{5C68217E-2919-41BF-B288-3F3478B7F073}" type="pres">
      <dgm:prSet presAssocID="{6236D5E4-65C7-4F03-8B6D-E3FADDC57758}" presName="srcNode" presStyleLbl="node1" presStyleIdx="0" presStyleCnt="3"/>
      <dgm:spPr/>
    </dgm:pt>
    <dgm:pt modelId="{F16B1B8F-4837-47E0-B173-9BCCC0D00418}" type="pres">
      <dgm:prSet presAssocID="{6236D5E4-65C7-4F03-8B6D-E3FADDC57758}" presName="conn" presStyleLbl="parChTrans1D2" presStyleIdx="0" presStyleCnt="1"/>
      <dgm:spPr/>
      <dgm:t>
        <a:bodyPr/>
        <a:lstStyle/>
        <a:p>
          <a:endParaRPr lang="en-PH"/>
        </a:p>
      </dgm:t>
    </dgm:pt>
    <dgm:pt modelId="{2F017EFE-56FA-475E-B5BD-828A12405DAF}" type="pres">
      <dgm:prSet presAssocID="{6236D5E4-65C7-4F03-8B6D-E3FADDC57758}" presName="extraNode" presStyleLbl="node1" presStyleIdx="0" presStyleCnt="3"/>
      <dgm:spPr/>
    </dgm:pt>
    <dgm:pt modelId="{1206A62B-3D11-434E-A51F-E029C7769E9B}" type="pres">
      <dgm:prSet presAssocID="{6236D5E4-65C7-4F03-8B6D-E3FADDC57758}" presName="dstNode" presStyleLbl="node1" presStyleIdx="0" presStyleCnt="3"/>
      <dgm:spPr/>
    </dgm:pt>
    <dgm:pt modelId="{806ECD76-015B-4732-B31B-23FF3AA4CA54}" type="pres">
      <dgm:prSet presAssocID="{D4A17517-8FC6-4867-A9E2-52395AB986C2}" presName="text_1" presStyleLbl="node1" presStyleIdx="0" presStyleCnt="3">
        <dgm:presLayoutVars>
          <dgm:bulletEnabled val="1"/>
        </dgm:presLayoutVars>
      </dgm:prSet>
      <dgm:spPr/>
      <dgm:t>
        <a:bodyPr/>
        <a:lstStyle/>
        <a:p>
          <a:endParaRPr lang="en-PH"/>
        </a:p>
      </dgm:t>
    </dgm:pt>
    <dgm:pt modelId="{79EF753C-ED0D-4BC1-898F-1405BFA12336}" type="pres">
      <dgm:prSet presAssocID="{D4A17517-8FC6-4867-A9E2-52395AB986C2}" presName="accent_1" presStyleCnt="0"/>
      <dgm:spPr/>
    </dgm:pt>
    <dgm:pt modelId="{D0A7446D-3678-44A6-858A-3BCAD2760843}" type="pres">
      <dgm:prSet presAssocID="{D4A17517-8FC6-4867-A9E2-52395AB986C2}" presName="accentRepeatNode" presStyleLbl="solidFgAcc1" presStyleIdx="0" presStyleCnt="3"/>
      <dgm:spPr/>
    </dgm:pt>
    <dgm:pt modelId="{0CFD1449-3C7C-4AFB-A0D7-9EF4FDE94810}" type="pres">
      <dgm:prSet presAssocID="{1A84D33E-D9F8-42B3-B931-4F47C9B54D4A}" presName="text_2" presStyleLbl="node1" presStyleIdx="1" presStyleCnt="3">
        <dgm:presLayoutVars>
          <dgm:bulletEnabled val="1"/>
        </dgm:presLayoutVars>
      </dgm:prSet>
      <dgm:spPr/>
      <dgm:t>
        <a:bodyPr/>
        <a:lstStyle/>
        <a:p>
          <a:endParaRPr lang="en-PH"/>
        </a:p>
      </dgm:t>
    </dgm:pt>
    <dgm:pt modelId="{18DAF6D7-A33D-4AB5-B736-6C820F836AA0}" type="pres">
      <dgm:prSet presAssocID="{1A84D33E-D9F8-42B3-B931-4F47C9B54D4A}" presName="accent_2" presStyleCnt="0"/>
      <dgm:spPr/>
    </dgm:pt>
    <dgm:pt modelId="{182416BE-EC3B-450E-82AA-76C01D324355}" type="pres">
      <dgm:prSet presAssocID="{1A84D33E-D9F8-42B3-B931-4F47C9B54D4A}" presName="accentRepeatNode" presStyleLbl="solidFgAcc1" presStyleIdx="1" presStyleCnt="3"/>
      <dgm:spPr/>
    </dgm:pt>
    <dgm:pt modelId="{6DEF75AC-3C59-461B-92C3-55ECCDF1489F}" type="pres">
      <dgm:prSet presAssocID="{8F095CF5-836C-4C05-885D-7A9BC1BAA2CF}" presName="text_3" presStyleLbl="node1" presStyleIdx="2" presStyleCnt="3">
        <dgm:presLayoutVars>
          <dgm:bulletEnabled val="1"/>
        </dgm:presLayoutVars>
      </dgm:prSet>
      <dgm:spPr/>
      <dgm:t>
        <a:bodyPr/>
        <a:lstStyle/>
        <a:p>
          <a:endParaRPr lang="en-PH"/>
        </a:p>
      </dgm:t>
    </dgm:pt>
    <dgm:pt modelId="{18AACF26-0630-4040-B804-AE1B12C1B4C9}" type="pres">
      <dgm:prSet presAssocID="{8F095CF5-836C-4C05-885D-7A9BC1BAA2CF}" presName="accent_3" presStyleCnt="0"/>
      <dgm:spPr/>
    </dgm:pt>
    <dgm:pt modelId="{A7F7C49C-2581-4E93-93C2-F237404D4F35}" type="pres">
      <dgm:prSet presAssocID="{8F095CF5-836C-4C05-885D-7A9BC1BAA2CF}" presName="accentRepeatNode" presStyleLbl="solidFgAcc1" presStyleIdx="2" presStyleCnt="3"/>
      <dgm:spPr/>
    </dgm:pt>
  </dgm:ptLst>
  <dgm:cxnLst>
    <dgm:cxn modelId="{F341DBBB-968B-490C-84C5-C19B40CEE3ED}" type="presOf" srcId="{6236D5E4-65C7-4F03-8B6D-E3FADDC57758}" destId="{F9BF10EB-4071-40A2-9B32-4A9A4D29C9E9}" srcOrd="0" destOrd="0" presId="urn:microsoft.com/office/officeart/2008/layout/VerticalCurvedList"/>
    <dgm:cxn modelId="{084EC10B-15B8-4DE0-8DB1-1C8685B74E0F}" type="presOf" srcId="{1A84D33E-D9F8-42B3-B931-4F47C9B54D4A}" destId="{0CFD1449-3C7C-4AFB-A0D7-9EF4FDE94810}" srcOrd="0" destOrd="0" presId="urn:microsoft.com/office/officeart/2008/layout/VerticalCurvedList"/>
    <dgm:cxn modelId="{7361FB3D-5FE7-4200-BA24-5B4D49DA9DCD}" srcId="{6236D5E4-65C7-4F03-8B6D-E3FADDC57758}" destId="{1A84D33E-D9F8-42B3-B931-4F47C9B54D4A}" srcOrd="1" destOrd="0" parTransId="{2A783EEF-496E-43F2-B6CB-8962531D3EF8}" sibTransId="{E3A35706-EE3F-4BF8-AF01-6895669E0AA7}"/>
    <dgm:cxn modelId="{18A2DCAD-BF7B-4775-B7B0-E0DBCA6E351C}" srcId="{6236D5E4-65C7-4F03-8B6D-E3FADDC57758}" destId="{8F095CF5-836C-4C05-885D-7A9BC1BAA2CF}" srcOrd="2" destOrd="0" parTransId="{CB793782-EE24-45D1-80E9-E26F674679CF}" sibTransId="{5E188895-2D5A-4AAC-A021-B792B5E15618}"/>
    <dgm:cxn modelId="{C37CE1C7-1AC3-40DB-A783-8321FCA0E1B3}" type="presOf" srcId="{D4A17517-8FC6-4867-A9E2-52395AB986C2}" destId="{806ECD76-015B-4732-B31B-23FF3AA4CA54}" srcOrd="0" destOrd="0" presId="urn:microsoft.com/office/officeart/2008/layout/VerticalCurvedList"/>
    <dgm:cxn modelId="{5E780200-8098-4812-AB55-9904DD4D46FD}" type="presOf" srcId="{8F095CF5-836C-4C05-885D-7A9BC1BAA2CF}" destId="{6DEF75AC-3C59-461B-92C3-55ECCDF1489F}" srcOrd="0" destOrd="0" presId="urn:microsoft.com/office/officeart/2008/layout/VerticalCurvedList"/>
    <dgm:cxn modelId="{06957337-8E4E-4B88-B9AA-CE0AC0113C01}" srcId="{6236D5E4-65C7-4F03-8B6D-E3FADDC57758}" destId="{D4A17517-8FC6-4867-A9E2-52395AB986C2}" srcOrd="0" destOrd="0" parTransId="{E602BB66-FF85-4870-AD4B-B77A5EED56B4}" sibTransId="{9EC351B6-4070-42A1-A42E-4D07D7502D7B}"/>
    <dgm:cxn modelId="{350ECB4B-D391-42D4-9B2B-E54BC713B56E}" type="presOf" srcId="{9EC351B6-4070-42A1-A42E-4D07D7502D7B}" destId="{F16B1B8F-4837-47E0-B173-9BCCC0D00418}" srcOrd="0" destOrd="0" presId="urn:microsoft.com/office/officeart/2008/layout/VerticalCurvedList"/>
    <dgm:cxn modelId="{B4DD3C09-A4A9-4BB7-A636-0C44C02813D9}" type="presParOf" srcId="{F9BF10EB-4071-40A2-9B32-4A9A4D29C9E9}" destId="{438CE6B3-6348-43A6-A899-7C15516C0796}" srcOrd="0" destOrd="0" presId="urn:microsoft.com/office/officeart/2008/layout/VerticalCurvedList"/>
    <dgm:cxn modelId="{0A064BAA-39F0-448B-97FD-310D5B8F69D7}" type="presParOf" srcId="{438CE6B3-6348-43A6-A899-7C15516C0796}" destId="{5E6F0C34-2C22-40DF-B24E-E98B2398A561}" srcOrd="0" destOrd="0" presId="urn:microsoft.com/office/officeart/2008/layout/VerticalCurvedList"/>
    <dgm:cxn modelId="{6391AAE6-0DDD-4CE2-B1CF-90F034653FDB}" type="presParOf" srcId="{5E6F0C34-2C22-40DF-B24E-E98B2398A561}" destId="{5C68217E-2919-41BF-B288-3F3478B7F073}" srcOrd="0" destOrd="0" presId="urn:microsoft.com/office/officeart/2008/layout/VerticalCurvedList"/>
    <dgm:cxn modelId="{6EB5001F-BE8E-416A-9702-43D7642E3F68}" type="presParOf" srcId="{5E6F0C34-2C22-40DF-B24E-E98B2398A561}" destId="{F16B1B8F-4837-47E0-B173-9BCCC0D00418}" srcOrd="1" destOrd="0" presId="urn:microsoft.com/office/officeart/2008/layout/VerticalCurvedList"/>
    <dgm:cxn modelId="{E2403BA0-168A-4A0F-9707-564DD0BFD9DA}" type="presParOf" srcId="{5E6F0C34-2C22-40DF-B24E-E98B2398A561}" destId="{2F017EFE-56FA-475E-B5BD-828A12405DAF}" srcOrd="2" destOrd="0" presId="urn:microsoft.com/office/officeart/2008/layout/VerticalCurvedList"/>
    <dgm:cxn modelId="{8AC8B38C-FE97-4F14-B6E2-B3CB91AE87E2}" type="presParOf" srcId="{5E6F0C34-2C22-40DF-B24E-E98B2398A561}" destId="{1206A62B-3D11-434E-A51F-E029C7769E9B}" srcOrd="3" destOrd="0" presId="urn:microsoft.com/office/officeart/2008/layout/VerticalCurvedList"/>
    <dgm:cxn modelId="{EE051FBE-F64B-4203-A148-DC0845B3809B}" type="presParOf" srcId="{438CE6B3-6348-43A6-A899-7C15516C0796}" destId="{806ECD76-015B-4732-B31B-23FF3AA4CA54}" srcOrd="1" destOrd="0" presId="urn:microsoft.com/office/officeart/2008/layout/VerticalCurvedList"/>
    <dgm:cxn modelId="{AAD4EF03-9E3D-43F7-BF5D-3B725CB23E0C}" type="presParOf" srcId="{438CE6B3-6348-43A6-A899-7C15516C0796}" destId="{79EF753C-ED0D-4BC1-898F-1405BFA12336}" srcOrd="2" destOrd="0" presId="urn:microsoft.com/office/officeart/2008/layout/VerticalCurvedList"/>
    <dgm:cxn modelId="{9644926B-8994-4657-88B3-9DB621919068}" type="presParOf" srcId="{79EF753C-ED0D-4BC1-898F-1405BFA12336}" destId="{D0A7446D-3678-44A6-858A-3BCAD2760843}" srcOrd="0" destOrd="0" presId="urn:microsoft.com/office/officeart/2008/layout/VerticalCurvedList"/>
    <dgm:cxn modelId="{69BF0D19-D3F0-4CB6-B39E-237D82AAFCD6}" type="presParOf" srcId="{438CE6B3-6348-43A6-A899-7C15516C0796}" destId="{0CFD1449-3C7C-4AFB-A0D7-9EF4FDE94810}" srcOrd="3" destOrd="0" presId="urn:microsoft.com/office/officeart/2008/layout/VerticalCurvedList"/>
    <dgm:cxn modelId="{308EC8D3-93B5-40D0-BDE4-5770E7A9C069}" type="presParOf" srcId="{438CE6B3-6348-43A6-A899-7C15516C0796}" destId="{18DAF6D7-A33D-4AB5-B736-6C820F836AA0}" srcOrd="4" destOrd="0" presId="urn:microsoft.com/office/officeart/2008/layout/VerticalCurvedList"/>
    <dgm:cxn modelId="{852C167D-8B30-4AB0-80D6-FB5ABA665684}" type="presParOf" srcId="{18DAF6D7-A33D-4AB5-B736-6C820F836AA0}" destId="{182416BE-EC3B-450E-82AA-76C01D324355}" srcOrd="0" destOrd="0" presId="urn:microsoft.com/office/officeart/2008/layout/VerticalCurvedList"/>
    <dgm:cxn modelId="{F87C4BE5-7BA8-4AC5-817B-BCFFD7D39552}" type="presParOf" srcId="{438CE6B3-6348-43A6-A899-7C15516C0796}" destId="{6DEF75AC-3C59-461B-92C3-55ECCDF1489F}" srcOrd="5" destOrd="0" presId="urn:microsoft.com/office/officeart/2008/layout/VerticalCurvedList"/>
    <dgm:cxn modelId="{639B2B9E-401A-4FB0-8A8B-01D5BE93E249}" type="presParOf" srcId="{438CE6B3-6348-43A6-A899-7C15516C0796}" destId="{18AACF26-0630-4040-B804-AE1B12C1B4C9}" srcOrd="6" destOrd="0" presId="urn:microsoft.com/office/officeart/2008/layout/VerticalCurvedList"/>
    <dgm:cxn modelId="{4E897064-1D07-4DA5-90F8-2C1084244FF8}" type="presParOf" srcId="{18AACF26-0630-4040-B804-AE1B12C1B4C9}" destId="{A7F7C49C-2581-4E93-93C2-F237404D4F35}"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B1B8F-4837-47E0-B173-9BCCC0D00418}">
      <dsp:nvSpPr>
        <dsp:cNvPr id="0" name=""/>
        <dsp:cNvSpPr/>
      </dsp:nvSpPr>
      <dsp:spPr>
        <a:xfrm>
          <a:off x="-5116967" y="-783865"/>
          <a:ext cx="6093694" cy="6093694"/>
        </a:xfrm>
        <a:prstGeom prst="blockArc">
          <a:avLst>
            <a:gd name="adj1" fmla="val 18900000"/>
            <a:gd name="adj2" fmla="val 2700000"/>
            <a:gd name="adj3" fmla="val 354"/>
          </a:avLst>
        </a:pr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86EA8A-750C-494C-9313-A4BA22C3E52F}">
      <dsp:nvSpPr>
        <dsp:cNvPr id="0" name=""/>
        <dsp:cNvSpPr/>
      </dsp:nvSpPr>
      <dsp:spPr>
        <a:xfrm>
          <a:off x="628203" y="452596"/>
          <a:ext cx="7538938" cy="905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Segoe UI" panose="020B0502040204020203" pitchFamily="34" charset="0"/>
              <a:ea typeface="Segoe UI" panose="020B0502040204020203" pitchFamily="34" charset="0"/>
              <a:cs typeface="Segoe UI" panose="020B0502040204020203" pitchFamily="34" charset="0"/>
            </a:rPr>
            <a:t>Main activities of the survey process include: survey assignment, administration, syncing, and approval</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628203" y="452596"/>
        <a:ext cx="7538938" cy="905192"/>
      </dsp:txXfrm>
    </dsp:sp>
    <dsp:sp modelId="{9C5895A2-691B-4771-8170-8E350937CE13}">
      <dsp:nvSpPr>
        <dsp:cNvPr id="0" name=""/>
        <dsp:cNvSpPr/>
      </dsp:nvSpPr>
      <dsp:spPr>
        <a:xfrm>
          <a:off x="62458" y="339447"/>
          <a:ext cx="1131490" cy="113149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6C54279-74C9-449F-A95B-B28BF5D35A00}">
      <dsp:nvSpPr>
        <dsp:cNvPr id="0" name=""/>
        <dsp:cNvSpPr/>
      </dsp:nvSpPr>
      <dsp:spPr>
        <a:xfrm>
          <a:off x="957241" y="1810385"/>
          <a:ext cx="7209900" cy="905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35560" rIns="35560" bIns="35560" numCol="1" spcCol="1270" anchor="ctr" anchorCtr="0">
          <a:noAutofit/>
        </a:bodyPr>
        <a:lstStyle/>
        <a:p>
          <a:pPr lvl="0" algn="l" defTabSz="622300">
            <a:lnSpc>
              <a:spcPct val="90000"/>
            </a:lnSpc>
            <a:spcBef>
              <a:spcPct val="0"/>
            </a:spcBef>
            <a:spcAft>
              <a:spcPct val="35000"/>
            </a:spcAft>
          </a:pPr>
          <a:r>
            <a:rPr lang="en-PH" sz="1400" kern="1200" dirty="0" smtClean="0">
              <a:latin typeface="Segoe UI" panose="020B0502040204020203" pitchFamily="34" charset="0"/>
              <a:ea typeface="Segoe UI" panose="020B0502040204020203" pitchFamily="34" charset="0"/>
              <a:cs typeface="Segoe UI" panose="020B0502040204020203" pitchFamily="34" charset="0"/>
            </a:rPr>
            <a:t>Uploaded data were checked for: </a:t>
          </a:r>
          <a:r>
            <a:rPr lang="en-US" sz="1400" kern="1200" dirty="0" smtClean="0">
              <a:latin typeface="Segoe UI" panose="020B0502040204020203" pitchFamily="34" charset="0"/>
              <a:ea typeface="Segoe UI" panose="020B0502040204020203" pitchFamily="34" charset="0"/>
              <a:cs typeface="Segoe UI" panose="020B0502040204020203" pitchFamily="34" charset="0"/>
            </a:rPr>
            <a:t>data entry errors, consistency of the total recruitment cost, unit and currency, ISIC and ISOC codes, and current wages for low-skilled workers</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957241" y="1810385"/>
        <a:ext cx="7209900" cy="905192"/>
      </dsp:txXfrm>
    </dsp:sp>
    <dsp:sp modelId="{AC8ADE7F-764D-4DD3-93C2-40BAAF53A6B6}">
      <dsp:nvSpPr>
        <dsp:cNvPr id="0" name=""/>
        <dsp:cNvSpPr/>
      </dsp:nvSpPr>
      <dsp:spPr>
        <a:xfrm>
          <a:off x="391495" y="1697236"/>
          <a:ext cx="1131490" cy="113149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679B92-2F41-43D4-B47D-F796939AB84A}">
      <dsp:nvSpPr>
        <dsp:cNvPr id="0" name=""/>
        <dsp:cNvSpPr/>
      </dsp:nvSpPr>
      <dsp:spPr>
        <a:xfrm>
          <a:off x="628203" y="3168174"/>
          <a:ext cx="7538938" cy="905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Segoe UI" panose="020B0502040204020203" pitchFamily="34" charset="0"/>
              <a:ea typeface="Segoe UI" panose="020B0502040204020203" pitchFamily="34" charset="0"/>
              <a:cs typeface="Segoe UI" panose="020B0502040204020203" pitchFamily="34" charset="0"/>
            </a:rPr>
            <a:t>Some fields in the questionnaire were inputted in advance: the country where the interview is being conducted, the country of origin, place of birth and nationality</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628203" y="3168174"/>
        <a:ext cx="7538938" cy="905192"/>
      </dsp:txXfrm>
    </dsp:sp>
    <dsp:sp modelId="{F4774057-8B0F-4A3F-BBD3-2D75C4D623FD}">
      <dsp:nvSpPr>
        <dsp:cNvPr id="0" name=""/>
        <dsp:cNvSpPr/>
      </dsp:nvSpPr>
      <dsp:spPr>
        <a:xfrm>
          <a:off x="62458" y="3055025"/>
          <a:ext cx="1131490" cy="113149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B1B8F-4837-47E0-B173-9BCCC0D00418}">
      <dsp:nvSpPr>
        <dsp:cNvPr id="0" name=""/>
        <dsp:cNvSpPr/>
      </dsp:nvSpPr>
      <dsp:spPr>
        <a:xfrm>
          <a:off x="-5116992" y="-783865"/>
          <a:ext cx="6093694" cy="6093694"/>
        </a:xfrm>
        <a:prstGeom prst="blockArc">
          <a:avLst>
            <a:gd name="adj1" fmla="val 18900000"/>
            <a:gd name="adj2" fmla="val 2700000"/>
            <a:gd name="adj3" fmla="val 354"/>
          </a:avLst>
        </a:pr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562E95-B2C2-46AE-B498-F4E456F25FD4}">
      <dsp:nvSpPr>
        <dsp:cNvPr id="0" name=""/>
        <dsp:cNvSpPr/>
      </dsp:nvSpPr>
      <dsp:spPr>
        <a:xfrm>
          <a:off x="511409" y="347956"/>
          <a:ext cx="7655707" cy="69627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Segoe UI" panose="020B0502040204020203" pitchFamily="34" charset="0"/>
              <a:ea typeface="Segoe UI" panose="020B0502040204020203" pitchFamily="34" charset="0"/>
              <a:cs typeface="Segoe UI" panose="020B0502040204020203" pitchFamily="34" charset="0"/>
            </a:rPr>
            <a:t>Variations in the different migration systems among countries of interest should have been taken into account in developing the questionnaire</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511409" y="347956"/>
        <a:ext cx="7655707" cy="696274"/>
      </dsp:txXfrm>
    </dsp:sp>
    <dsp:sp modelId="{1DB1242A-D691-4FFA-82F3-767D2E253CA4}">
      <dsp:nvSpPr>
        <dsp:cNvPr id="0" name=""/>
        <dsp:cNvSpPr/>
      </dsp:nvSpPr>
      <dsp:spPr>
        <a:xfrm>
          <a:off x="76237" y="260921"/>
          <a:ext cx="870342" cy="87034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54D7FB2-0EE7-4EEE-A976-DAA17C62AD04}">
      <dsp:nvSpPr>
        <dsp:cNvPr id="0" name=""/>
        <dsp:cNvSpPr/>
      </dsp:nvSpPr>
      <dsp:spPr>
        <a:xfrm>
          <a:off x="910599" y="1392548"/>
          <a:ext cx="7256517" cy="69627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Segoe UI" panose="020B0502040204020203" pitchFamily="34" charset="0"/>
              <a:ea typeface="Segoe UI" panose="020B0502040204020203" pitchFamily="34" charset="0"/>
              <a:cs typeface="Segoe UI" panose="020B0502040204020203" pitchFamily="34" charset="0"/>
            </a:rPr>
            <a:t>Encountered some invalid questions that needs fixing: the year of arrival in Qatar; and the current wage before and after tax</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910599" y="1392548"/>
        <a:ext cx="7256517" cy="696274"/>
      </dsp:txXfrm>
    </dsp:sp>
    <dsp:sp modelId="{3B4C75D6-C829-440F-9705-4A210DBF8CAB}">
      <dsp:nvSpPr>
        <dsp:cNvPr id="0" name=""/>
        <dsp:cNvSpPr/>
      </dsp:nvSpPr>
      <dsp:spPr>
        <a:xfrm>
          <a:off x="475427" y="1305514"/>
          <a:ext cx="870342" cy="87034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62EB56-4474-4EE1-B152-F5CEE1BF7141}">
      <dsp:nvSpPr>
        <dsp:cNvPr id="0" name=""/>
        <dsp:cNvSpPr/>
      </dsp:nvSpPr>
      <dsp:spPr>
        <a:xfrm>
          <a:off x="910599" y="2437140"/>
          <a:ext cx="7256517" cy="69627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35560" rIns="35560" bIns="35560" numCol="1" spcCol="1270" anchor="ctr" anchorCtr="0">
          <a:noAutofit/>
        </a:bodyPr>
        <a:lstStyle/>
        <a:p>
          <a:pPr lvl="0" algn="l" defTabSz="622300">
            <a:lnSpc>
              <a:spcPct val="90000"/>
            </a:lnSpc>
            <a:spcBef>
              <a:spcPct val="0"/>
            </a:spcBef>
            <a:spcAft>
              <a:spcPct val="35000"/>
            </a:spcAft>
          </a:pPr>
          <a:r>
            <a:rPr lang="en-PH" sz="1400" kern="1200" smtClean="0">
              <a:latin typeface="Segoe UI" panose="020B0502040204020203" pitchFamily="34" charset="0"/>
              <a:ea typeface="Segoe UI" panose="020B0502040204020203" pitchFamily="34" charset="0"/>
              <a:cs typeface="Segoe UI" panose="020B0502040204020203" pitchFamily="34" charset="0"/>
            </a:rPr>
            <a:t>High variations were observed in the total recruitment costs</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910599" y="2437140"/>
        <a:ext cx="7256517" cy="696274"/>
      </dsp:txXfrm>
    </dsp:sp>
    <dsp:sp modelId="{EDCE2AED-E56B-47FD-BF9C-127A7F55879B}">
      <dsp:nvSpPr>
        <dsp:cNvPr id="0" name=""/>
        <dsp:cNvSpPr/>
      </dsp:nvSpPr>
      <dsp:spPr>
        <a:xfrm>
          <a:off x="475427" y="2350106"/>
          <a:ext cx="870342" cy="87034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0D2CE3C-92C3-4724-B9A5-DD43A4E65752}">
      <dsp:nvSpPr>
        <dsp:cNvPr id="0" name=""/>
        <dsp:cNvSpPr/>
      </dsp:nvSpPr>
      <dsp:spPr>
        <a:xfrm>
          <a:off x="511409" y="3481732"/>
          <a:ext cx="7655707" cy="69627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Segoe UI" panose="020B0502040204020203" pitchFamily="34" charset="0"/>
              <a:ea typeface="Segoe UI" panose="020B0502040204020203" pitchFamily="34" charset="0"/>
              <a:cs typeface="Segoe UI" panose="020B0502040204020203" pitchFamily="34" charset="0"/>
            </a:rPr>
            <a:t>In the question regarding violation of rights, “long working hours” was not included in the options</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511409" y="3481732"/>
        <a:ext cx="7655707" cy="696274"/>
      </dsp:txXfrm>
    </dsp:sp>
    <dsp:sp modelId="{AC8ADE7F-764D-4DD3-93C2-40BAAF53A6B6}">
      <dsp:nvSpPr>
        <dsp:cNvPr id="0" name=""/>
        <dsp:cNvSpPr/>
      </dsp:nvSpPr>
      <dsp:spPr>
        <a:xfrm>
          <a:off x="76237" y="3394698"/>
          <a:ext cx="870342" cy="87034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B1B8F-4837-47E0-B173-9BCCC0D00418}">
      <dsp:nvSpPr>
        <dsp:cNvPr id="0" name=""/>
        <dsp:cNvSpPr/>
      </dsp:nvSpPr>
      <dsp:spPr>
        <a:xfrm>
          <a:off x="-5116967" y="-783865"/>
          <a:ext cx="6093694" cy="6093694"/>
        </a:xfrm>
        <a:prstGeom prst="blockArc">
          <a:avLst>
            <a:gd name="adj1" fmla="val 18900000"/>
            <a:gd name="adj2" fmla="val 2700000"/>
            <a:gd name="adj3" fmla="val 354"/>
          </a:avLst>
        </a:pr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86EA8A-750C-494C-9313-A4BA22C3E52F}">
      <dsp:nvSpPr>
        <dsp:cNvPr id="0" name=""/>
        <dsp:cNvSpPr/>
      </dsp:nvSpPr>
      <dsp:spPr>
        <a:xfrm>
          <a:off x="628203" y="452596"/>
          <a:ext cx="7538938" cy="905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Segoe UI" panose="020B0502040204020203" pitchFamily="34" charset="0"/>
              <a:ea typeface="Segoe UI" panose="020B0502040204020203" pitchFamily="34" charset="0"/>
              <a:cs typeface="Segoe UI" panose="020B0502040204020203" pitchFamily="34" charset="0"/>
            </a:rPr>
            <a:t>One major concern that was encountered during the data collection is inputting the industry classification during their prior work</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628203" y="452596"/>
        <a:ext cx="7538938" cy="905192"/>
      </dsp:txXfrm>
    </dsp:sp>
    <dsp:sp modelId="{9C5895A2-691B-4771-8170-8E350937CE13}">
      <dsp:nvSpPr>
        <dsp:cNvPr id="0" name=""/>
        <dsp:cNvSpPr/>
      </dsp:nvSpPr>
      <dsp:spPr>
        <a:xfrm>
          <a:off x="79306" y="355095"/>
          <a:ext cx="1131490" cy="113149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DE3CF3-CB23-4A2C-8873-1FFAFBD29A8F}">
      <dsp:nvSpPr>
        <dsp:cNvPr id="0" name=""/>
        <dsp:cNvSpPr/>
      </dsp:nvSpPr>
      <dsp:spPr>
        <a:xfrm>
          <a:off x="957241" y="1810385"/>
          <a:ext cx="7209900" cy="905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latin typeface="Segoe UI" panose="020B0502040204020203" pitchFamily="34" charset="0"/>
              <a:ea typeface="Segoe UI" panose="020B0502040204020203" pitchFamily="34" charset="0"/>
              <a:cs typeface="Segoe UI" panose="020B0502040204020203" pitchFamily="34" charset="0"/>
            </a:rPr>
            <a:t>Jobs prior to migration under information and communication; professional, scientific and technical activities; administrative and support service activities; and arts, entertainment and recreation are not listed under the ISIC field question</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957241" y="1810385"/>
        <a:ext cx="7209900" cy="905192"/>
      </dsp:txXfrm>
    </dsp:sp>
    <dsp:sp modelId="{4FF74768-B4AF-4334-B55C-BCBEB3871A04}">
      <dsp:nvSpPr>
        <dsp:cNvPr id="0" name=""/>
        <dsp:cNvSpPr/>
      </dsp:nvSpPr>
      <dsp:spPr>
        <a:xfrm>
          <a:off x="391495" y="1697236"/>
          <a:ext cx="1131490" cy="113149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789D1C8-FC81-463C-88A3-FA26526A29B4}">
      <dsp:nvSpPr>
        <dsp:cNvPr id="0" name=""/>
        <dsp:cNvSpPr/>
      </dsp:nvSpPr>
      <dsp:spPr>
        <a:xfrm>
          <a:off x="628203" y="3168174"/>
          <a:ext cx="7538938" cy="905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35560" rIns="35560" bIns="35560" numCol="1" spcCol="1270" anchor="ctr" anchorCtr="0">
          <a:noAutofit/>
        </a:bodyPr>
        <a:lstStyle/>
        <a:p>
          <a:pPr lvl="0" algn="l" defTabSz="622300">
            <a:lnSpc>
              <a:spcPct val="90000"/>
            </a:lnSpc>
            <a:spcBef>
              <a:spcPct val="0"/>
            </a:spcBef>
            <a:spcAft>
              <a:spcPct val="35000"/>
            </a:spcAft>
          </a:pPr>
          <a:r>
            <a:rPr lang="en-PH" sz="1400" kern="1200" dirty="0" smtClean="0">
              <a:latin typeface="Segoe UI" panose="020B0502040204020203" pitchFamily="34" charset="0"/>
              <a:ea typeface="Segoe UI" panose="020B0502040204020203" pitchFamily="34" charset="0"/>
              <a:cs typeface="Segoe UI" panose="020B0502040204020203" pitchFamily="34" charset="0"/>
            </a:rPr>
            <a:t>It would be helpful if the comments in the questionnaire were reflected in the extracted database</a:t>
          </a:r>
          <a:endParaRPr lang="en-PH" sz="1400" kern="1200" dirty="0">
            <a:latin typeface="Segoe UI" panose="020B0502040204020203" pitchFamily="34" charset="0"/>
            <a:ea typeface="Segoe UI" panose="020B0502040204020203" pitchFamily="34" charset="0"/>
            <a:cs typeface="Segoe UI" panose="020B0502040204020203" pitchFamily="34" charset="0"/>
          </a:endParaRPr>
        </a:p>
      </dsp:txBody>
      <dsp:txXfrm>
        <a:off x="628203" y="3168174"/>
        <a:ext cx="7538938" cy="905192"/>
      </dsp:txXfrm>
    </dsp:sp>
    <dsp:sp modelId="{ED34FFB2-FEDC-46EF-92EF-14A4E953545C}">
      <dsp:nvSpPr>
        <dsp:cNvPr id="0" name=""/>
        <dsp:cNvSpPr/>
      </dsp:nvSpPr>
      <dsp:spPr>
        <a:xfrm>
          <a:off x="62458" y="3055025"/>
          <a:ext cx="1131490" cy="113149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B1B8F-4837-47E0-B173-9BCCC0D00418}">
      <dsp:nvSpPr>
        <dsp:cNvPr id="0" name=""/>
        <dsp:cNvSpPr/>
      </dsp:nvSpPr>
      <dsp:spPr>
        <a:xfrm>
          <a:off x="-5116967" y="-783865"/>
          <a:ext cx="6093694" cy="6093694"/>
        </a:xfrm>
        <a:prstGeom prst="blockArc">
          <a:avLst>
            <a:gd name="adj1" fmla="val 18900000"/>
            <a:gd name="adj2" fmla="val 2700000"/>
            <a:gd name="adj3" fmla="val 354"/>
          </a:avLst>
        </a:pr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6ECD76-015B-4732-B31B-23FF3AA4CA54}">
      <dsp:nvSpPr>
        <dsp:cNvPr id="0" name=""/>
        <dsp:cNvSpPr/>
      </dsp:nvSpPr>
      <dsp:spPr>
        <a:xfrm>
          <a:off x="628203" y="452596"/>
          <a:ext cx="7538938" cy="905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latin typeface="Segoe UI" panose="020B0502040204020203" pitchFamily="34" charset="0"/>
              <a:ea typeface="Segoe UI" panose="020B0502040204020203" pitchFamily="34" charset="0"/>
              <a:cs typeface="Segoe UI" panose="020B0502040204020203" pitchFamily="34" charset="0"/>
            </a:rPr>
            <a:t>The strict survey controls were necessary for the efficient process of data operation</a:t>
          </a:r>
          <a:endParaRPr lang="en-PH" sz="1800" kern="1200" dirty="0">
            <a:latin typeface="Segoe UI" panose="020B0502040204020203" pitchFamily="34" charset="0"/>
            <a:ea typeface="Segoe UI" panose="020B0502040204020203" pitchFamily="34" charset="0"/>
            <a:cs typeface="Segoe UI" panose="020B0502040204020203" pitchFamily="34" charset="0"/>
          </a:endParaRPr>
        </a:p>
      </dsp:txBody>
      <dsp:txXfrm>
        <a:off x="628203" y="452596"/>
        <a:ext cx="7538938" cy="905192"/>
      </dsp:txXfrm>
    </dsp:sp>
    <dsp:sp modelId="{D0A7446D-3678-44A6-858A-3BCAD2760843}">
      <dsp:nvSpPr>
        <dsp:cNvPr id="0" name=""/>
        <dsp:cNvSpPr/>
      </dsp:nvSpPr>
      <dsp:spPr>
        <a:xfrm>
          <a:off x="62458" y="339447"/>
          <a:ext cx="1131490" cy="113149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CFD1449-3C7C-4AFB-A0D7-9EF4FDE94810}">
      <dsp:nvSpPr>
        <dsp:cNvPr id="0" name=""/>
        <dsp:cNvSpPr/>
      </dsp:nvSpPr>
      <dsp:spPr>
        <a:xfrm>
          <a:off x="957241" y="1810385"/>
          <a:ext cx="7209900" cy="905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45720" rIns="45720" bIns="45720" numCol="1" spcCol="1270" anchor="ctr" anchorCtr="0">
          <a:noAutofit/>
        </a:bodyPr>
        <a:lstStyle/>
        <a:p>
          <a:pPr lvl="0" algn="l" defTabSz="800100">
            <a:lnSpc>
              <a:spcPct val="90000"/>
            </a:lnSpc>
            <a:spcBef>
              <a:spcPct val="0"/>
            </a:spcBef>
            <a:spcAft>
              <a:spcPct val="35000"/>
            </a:spcAft>
          </a:pPr>
          <a:r>
            <a:rPr lang="en-PH" sz="1800" kern="1200" dirty="0" smtClean="0">
              <a:latin typeface="Segoe UI" panose="020B0502040204020203" pitchFamily="34" charset="0"/>
              <a:ea typeface="Segoe UI" panose="020B0502040204020203" pitchFamily="34" charset="0"/>
              <a:cs typeface="Segoe UI" panose="020B0502040204020203" pitchFamily="34" charset="0"/>
            </a:rPr>
            <a:t>Built-in functions in the CAPI ease quality control: skip instructions, ranges and validation points</a:t>
          </a:r>
          <a:endParaRPr lang="en-PH" sz="1800" kern="1200" dirty="0">
            <a:latin typeface="Segoe UI" panose="020B0502040204020203" pitchFamily="34" charset="0"/>
            <a:ea typeface="Segoe UI" panose="020B0502040204020203" pitchFamily="34" charset="0"/>
            <a:cs typeface="Segoe UI" panose="020B0502040204020203" pitchFamily="34" charset="0"/>
          </a:endParaRPr>
        </a:p>
      </dsp:txBody>
      <dsp:txXfrm>
        <a:off x="957241" y="1810385"/>
        <a:ext cx="7209900" cy="905192"/>
      </dsp:txXfrm>
    </dsp:sp>
    <dsp:sp modelId="{182416BE-EC3B-450E-82AA-76C01D324355}">
      <dsp:nvSpPr>
        <dsp:cNvPr id="0" name=""/>
        <dsp:cNvSpPr/>
      </dsp:nvSpPr>
      <dsp:spPr>
        <a:xfrm>
          <a:off x="391495" y="1697236"/>
          <a:ext cx="1131490" cy="113149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DEF75AC-3C59-461B-92C3-55ECCDF1489F}">
      <dsp:nvSpPr>
        <dsp:cNvPr id="0" name=""/>
        <dsp:cNvSpPr/>
      </dsp:nvSpPr>
      <dsp:spPr>
        <a:xfrm>
          <a:off x="628203" y="3168174"/>
          <a:ext cx="7538938" cy="905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45720" rIns="45720" bIns="45720" numCol="1" spcCol="1270" anchor="ctr" anchorCtr="0">
          <a:noAutofit/>
        </a:bodyPr>
        <a:lstStyle/>
        <a:p>
          <a:pPr lvl="0" algn="l" defTabSz="800100">
            <a:lnSpc>
              <a:spcPct val="90000"/>
            </a:lnSpc>
            <a:spcBef>
              <a:spcPct val="0"/>
            </a:spcBef>
            <a:spcAft>
              <a:spcPct val="35000"/>
            </a:spcAft>
          </a:pPr>
          <a:r>
            <a:rPr lang="en-PH" sz="1800" kern="1200" dirty="0" smtClean="0">
              <a:latin typeface="Segoe UI" panose="020B0502040204020203" pitchFamily="34" charset="0"/>
              <a:ea typeface="Segoe UI" panose="020B0502040204020203" pitchFamily="34" charset="0"/>
              <a:cs typeface="Segoe UI" panose="020B0502040204020203" pitchFamily="34" charset="0"/>
            </a:rPr>
            <a:t>The survey provided an overview of the process that an OFW undergoes and the costs incurred during the application process</a:t>
          </a:r>
          <a:endParaRPr lang="en-PH" sz="1800" kern="1200" dirty="0">
            <a:latin typeface="Segoe UI" panose="020B0502040204020203" pitchFamily="34" charset="0"/>
            <a:ea typeface="Segoe UI" panose="020B0502040204020203" pitchFamily="34" charset="0"/>
            <a:cs typeface="Segoe UI" panose="020B0502040204020203" pitchFamily="34" charset="0"/>
          </a:endParaRPr>
        </a:p>
      </dsp:txBody>
      <dsp:txXfrm>
        <a:off x="628203" y="3168174"/>
        <a:ext cx="7538938" cy="905192"/>
      </dsp:txXfrm>
    </dsp:sp>
    <dsp:sp modelId="{A7F7C49C-2581-4E93-93C2-F237404D4F35}">
      <dsp:nvSpPr>
        <dsp:cNvPr id="0" name=""/>
        <dsp:cNvSpPr/>
      </dsp:nvSpPr>
      <dsp:spPr>
        <a:xfrm>
          <a:off x="62458" y="3055025"/>
          <a:ext cx="1131490" cy="113149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C2212-2F75-4278-8F9D-A46892547E80}" type="datetimeFigureOut">
              <a:rPr lang="en-PH" smtClean="0"/>
              <a:t>11/14/2015</a:t>
            </a:fld>
            <a:endParaRPr lang="en-P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29120-2D79-4452-826D-C6DF9A1D91C4}" type="slidenum">
              <a:rPr lang="en-PH" smtClean="0"/>
              <a:t>‹#›</a:t>
            </a:fld>
            <a:endParaRPr lang="en-PH"/>
          </a:p>
        </p:txBody>
      </p:sp>
    </p:spTree>
    <p:extLst>
      <p:ext uri="{BB962C8B-B14F-4D97-AF65-F5344CB8AC3E}">
        <p14:creationId xmlns:p14="http://schemas.microsoft.com/office/powerpoint/2010/main" val="508711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9518F893-C19A-4790-A9BE-ADEFFB2A139F}" type="slidenum">
              <a:rPr lang="en-US" smtClean="0"/>
              <a:pPr/>
              <a:t>1</a:t>
            </a:fld>
            <a:endParaRPr lang="en-US"/>
          </a:p>
        </p:txBody>
      </p:sp>
    </p:spTree>
    <p:extLst>
      <p:ext uri="{BB962C8B-B14F-4D97-AF65-F5344CB8AC3E}">
        <p14:creationId xmlns:p14="http://schemas.microsoft.com/office/powerpoint/2010/main" val="3455371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9518F893-C19A-4790-A9BE-ADEFFB2A139F}" type="slidenum">
              <a:rPr lang="en-US" smtClean="0"/>
              <a:pPr/>
              <a:t>10</a:t>
            </a:fld>
            <a:endParaRPr lang="en-US"/>
          </a:p>
        </p:txBody>
      </p:sp>
    </p:spTree>
    <p:extLst>
      <p:ext uri="{BB962C8B-B14F-4D97-AF65-F5344CB8AC3E}">
        <p14:creationId xmlns:p14="http://schemas.microsoft.com/office/powerpoint/2010/main" val="3167879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9518F893-C19A-4790-A9BE-ADEFFB2A139F}" type="slidenum">
              <a:rPr lang="en-US" smtClean="0"/>
              <a:pPr/>
              <a:t>2</a:t>
            </a:fld>
            <a:endParaRPr lang="en-US"/>
          </a:p>
        </p:txBody>
      </p:sp>
    </p:spTree>
    <p:extLst>
      <p:ext uri="{BB962C8B-B14F-4D97-AF65-F5344CB8AC3E}">
        <p14:creationId xmlns:p14="http://schemas.microsoft.com/office/powerpoint/2010/main" val="2511323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smtClean="0"/>
              <a:t>CAPI provides tool for </a:t>
            </a:r>
            <a:r>
              <a:rPr lang="en-PH" baseline="0" dirty="0" smtClean="0"/>
              <a:t>(</a:t>
            </a:r>
            <a:r>
              <a:rPr lang="en-PH" baseline="0" dirty="0" err="1" smtClean="0"/>
              <a:t>i</a:t>
            </a:r>
            <a:r>
              <a:rPr lang="en-PH" baseline="0" dirty="0" smtClean="0"/>
              <a:t>) interviewers receive assignments and manage the completeness and quality of their questionnaires, (ii) field supervisors assign interviews, oversee the completeness and quality of interviewer outputs, and upload outputs for management review, and (iii) survey managers allocate workload across field teams and track the progress of survey operations. </a:t>
            </a:r>
            <a:endParaRPr lang="en-PH" dirty="0"/>
          </a:p>
        </p:txBody>
      </p:sp>
      <p:sp>
        <p:nvSpPr>
          <p:cNvPr id="4" name="Slide Number Placeholder 3"/>
          <p:cNvSpPr>
            <a:spLocks noGrp="1"/>
          </p:cNvSpPr>
          <p:nvPr>
            <p:ph type="sldNum" sz="quarter" idx="10"/>
          </p:nvPr>
        </p:nvSpPr>
        <p:spPr/>
        <p:txBody>
          <a:bodyPr/>
          <a:lstStyle/>
          <a:p>
            <a:fld id="{9518F893-C19A-4790-A9BE-ADEFFB2A139F}" type="slidenum">
              <a:rPr lang="en-US" smtClean="0"/>
              <a:pPr/>
              <a:t>3</a:t>
            </a:fld>
            <a:endParaRPr lang="en-US"/>
          </a:p>
        </p:txBody>
      </p:sp>
    </p:spTree>
    <p:extLst>
      <p:ext uri="{BB962C8B-B14F-4D97-AF65-F5344CB8AC3E}">
        <p14:creationId xmlns:p14="http://schemas.microsoft.com/office/powerpoint/2010/main" val="122244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9518F893-C19A-4790-A9BE-ADEFFB2A139F}" type="slidenum">
              <a:rPr lang="en-US" smtClean="0"/>
              <a:pPr/>
              <a:t>4</a:t>
            </a:fld>
            <a:endParaRPr lang="en-US"/>
          </a:p>
        </p:txBody>
      </p:sp>
    </p:spTree>
    <p:extLst>
      <p:ext uri="{BB962C8B-B14F-4D97-AF65-F5344CB8AC3E}">
        <p14:creationId xmlns:p14="http://schemas.microsoft.com/office/powerpoint/2010/main" val="2823565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200" kern="1200" dirty="0" smtClean="0">
                <a:solidFill>
                  <a:schemeClr val="tx1"/>
                </a:solidFill>
                <a:effectLst/>
                <a:latin typeface="+mn-lt"/>
                <a:ea typeface="+mn-ea"/>
                <a:cs typeface="+mn-cs"/>
              </a:rPr>
              <a:t>An FGD with stakeholders, e.g., recruitment agencies, POEA, workers, should have been undertaken before developing the survey instrument to ensure that the instrument appropriately captures the unique labor migration systems of different countries.  Some questions/items in the instrument may</a:t>
            </a:r>
            <a:r>
              <a:rPr lang="en-PH" sz="1200" kern="1200" baseline="0" dirty="0" smtClean="0">
                <a:solidFill>
                  <a:schemeClr val="tx1"/>
                </a:solidFill>
                <a:effectLst/>
                <a:latin typeface="+mn-lt"/>
                <a:ea typeface="+mn-ea"/>
                <a:cs typeface="+mn-cs"/>
              </a:rPr>
              <a:t> not be applicable to all.</a:t>
            </a:r>
          </a:p>
          <a:p>
            <a:endParaRPr lang="en-PH" sz="1200" kern="1200" baseline="0" dirty="0" smtClean="0">
              <a:solidFill>
                <a:schemeClr val="tx1"/>
              </a:solidFill>
              <a:effectLst/>
              <a:latin typeface="+mn-lt"/>
              <a:ea typeface="+mn-ea"/>
              <a:cs typeface="+mn-cs"/>
            </a:endParaRPr>
          </a:p>
          <a:p>
            <a:r>
              <a:rPr lang="en-PH" sz="1200" kern="1200" dirty="0" smtClean="0">
                <a:solidFill>
                  <a:schemeClr val="tx1"/>
                </a:solidFill>
                <a:effectLst/>
                <a:latin typeface="+mn-lt"/>
                <a:ea typeface="+mn-ea"/>
                <a:cs typeface="+mn-cs"/>
              </a:rPr>
              <a:t>Among the reasons for these variations were attributed for the cost paid in medical expenses and local transportation. Respondents who entered Qatar as tourist were more likely to shoulder their visa and international transportation</a:t>
            </a:r>
            <a:endParaRPr lang="en-PH" dirty="0"/>
          </a:p>
        </p:txBody>
      </p:sp>
      <p:sp>
        <p:nvSpPr>
          <p:cNvPr id="4" name="Slide Number Placeholder 3"/>
          <p:cNvSpPr>
            <a:spLocks noGrp="1"/>
          </p:cNvSpPr>
          <p:nvPr>
            <p:ph type="sldNum" sz="quarter" idx="10"/>
          </p:nvPr>
        </p:nvSpPr>
        <p:spPr/>
        <p:txBody>
          <a:bodyPr/>
          <a:lstStyle/>
          <a:p>
            <a:fld id="{9518F893-C19A-4790-A9BE-ADEFFB2A139F}" type="slidenum">
              <a:rPr lang="en-US" smtClean="0"/>
              <a:pPr/>
              <a:t>5</a:t>
            </a:fld>
            <a:endParaRPr lang="en-US"/>
          </a:p>
        </p:txBody>
      </p:sp>
    </p:spTree>
    <p:extLst>
      <p:ext uri="{BB962C8B-B14F-4D97-AF65-F5344CB8AC3E}">
        <p14:creationId xmlns:p14="http://schemas.microsoft.com/office/powerpoint/2010/main" val="3314407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 seems that the ISIC for the type of work before  is locked on the options under the industry classification during their current work  </a:t>
            </a:r>
            <a:r>
              <a:rPr lang="en-US" sz="1200" kern="1200" dirty="0" smtClean="0">
                <a:solidFill>
                  <a:schemeClr val="tx1"/>
                </a:solidFill>
                <a:effectLst/>
                <a:latin typeface="+mn-lt"/>
                <a:ea typeface="+mn-ea"/>
                <a:cs typeface="+mn-cs"/>
              </a:rPr>
              <a:t>(technical issue in the survey</a:t>
            </a:r>
            <a:r>
              <a:rPr lang="en-US" sz="1200" kern="1200" baseline="0" dirty="0" smtClean="0">
                <a:solidFill>
                  <a:schemeClr val="tx1"/>
                </a:solidFill>
                <a:effectLst/>
                <a:latin typeface="+mn-lt"/>
                <a:ea typeface="+mn-ea"/>
                <a:cs typeface="+mn-cs"/>
              </a:rPr>
              <a:t> design</a:t>
            </a:r>
            <a:r>
              <a:rPr lang="en-US"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addition, some occupational</a:t>
            </a:r>
            <a:r>
              <a:rPr lang="en-US" sz="1200" kern="1200" baseline="0" dirty="0" smtClean="0">
                <a:solidFill>
                  <a:schemeClr val="tx1"/>
                </a:solidFill>
                <a:effectLst/>
                <a:latin typeface="+mn-lt"/>
                <a:ea typeface="+mn-ea"/>
                <a:cs typeface="+mn-cs"/>
              </a:rPr>
              <a:t> classification is not reflected, hence </a:t>
            </a:r>
            <a:r>
              <a:rPr lang="en-US" sz="1200" kern="1200" dirty="0" smtClean="0">
                <a:solidFill>
                  <a:schemeClr val="tx1"/>
                </a:solidFill>
                <a:effectLst/>
                <a:latin typeface="+mn-lt"/>
                <a:ea typeface="+mn-ea"/>
                <a:cs typeface="+mn-cs"/>
              </a:rPr>
              <a:t>enumerators were forced to categorize these under extraterritorial organizations and bodies.</a:t>
            </a:r>
            <a:endParaRPr lang="en-PH" sz="1200" kern="1200" dirty="0" smtClean="0">
              <a:solidFill>
                <a:schemeClr val="tx1"/>
              </a:solidFill>
              <a:effectLst/>
              <a:latin typeface="+mn-lt"/>
              <a:ea typeface="+mn-ea"/>
              <a:cs typeface="+mn-cs"/>
            </a:endParaRPr>
          </a:p>
          <a:p>
            <a:endParaRPr lang="en-PH" sz="1200" kern="1200" dirty="0" smtClean="0">
              <a:solidFill>
                <a:schemeClr val="tx1"/>
              </a:solidFill>
              <a:effectLst/>
              <a:latin typeface="+mn-lt"/>
              <a:ea typeface="+mn-ea"/>
              <a:cs typeface="+mn-cs"/>
            </a:endParaRPr>
          </a:p>
          <a:p>
            <a:r>
              <a:rPr lang="en-PH" sz="1200" kern="1200" dirty="0" smtClean="0">
                <a:solidFill>
                  <a:schemeClr val="tx1"/>
                </a:solidFill>
                <a:effectLst/>
                <a:latin typeface="+mn-lt"/>
                <a:ea typeface="+mn-ea"/>
                <a:cs typeface="+mn-cs"/>
              </a:rPr>
              <a:t>Extracted</a:t>
            </a:r>
            <a:r>
              <a:rPr lang="en-PH" sz="1200" kern="1200" baseline="0" dirty="0" smtClean="0">
                <a:solidFill>
                  <a:schemeClr val="tx1"/>
                </a:solidFill>
                <a:effectLst/>
                <a:latin typeface="+mn-lt"/>
                <a:ea typeface="+mn-ea"/>
                <a:cs typeface="+mn-cs"/>
              </a:rPr>
              <a:t> comments can help in data cleaning and flagged nuances.</a:t>
            </a:r>
            <a:endParaRPr lang="en-PH" dirty="0"/>
          </a:p>
        </p:txBody>
      </p:sp>
      <p:sp>
        <p:nvSpPr>
          <p:cNvPr id="4" name="Slide Number Placeholder 3"/>
          <p:cNvSpPr>
            <a:spLocks noGrp="1"/>
          </p:cNvSpPr>
          <p:nvPr>
            <p:ph type="sldNum" sz="quarter" idx="10"/>
          </p:nvPr>
        </p:nvSpPr>
        <p:spPr/>
        <p:txBody>
          <a:bodyPr/>
          <a:lstStyle/>
          <a:p>
            <a:fld id="{9518F893-C19A-4790-A9BE-ADEFFB2A139F}" type="slidenum">
              <a:rPr lang="en-US" smtClean="0"/>
              <a:pPr/>
              <a:t>6</a:t>
            </a:fld>
            <a:endParaRPr lang="en-US"/>
          </a:p>
        </p:txBody>
      </p:sp>
    </p:spTree>
    <p:extLst>
      <p:ext uri="{BB962C8B-B14F-4D97-AF65-F5344CB8AC3E}">
        <p14:creationId xmlns:p14="http://schemas.microsoft.com/office/powerpoint/2010/main" val="1666733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9518F893-C19A-4790-A9BE-ADEFFB2A139F}" type="slidenum">
              <a:rPr lang="en-US" smtClean="0"/>
              <a:pPr/>
              <a:t>7</a:t>
            </a:fld>
            <a:endParaRPr lang="en-US"/>
          </a:p>
        </p:txBody>
      </p:sp>
    </p:spTree>
    <p:extLst>
      <p:ext uri="{BB962C8B-B14F-4D97-AF65-F5344CB8AC3E}">
        <p14:creationId xmlns:p14="http://schemas.microsoft.com/office/powerpoint/2010/main" val="2042631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9518F893-C19A-4790-A9BE-ADEFFB2A139F}" type="slidenum">
              <a:rPr lang="en-US" smtClean="0"/>
              <a:pPr/>
              <a:t>8</a:t>
            </a:fld>
            <a:endParaRPr lang="en-US"/>
          </a:p>
        </p:txBody>
      </p:sp>
    </p:spTree>
    <p:extLst>
      <p:ext uri="{BB962C8B-B14F-4D97-AF65-F5344CB8AC3E}">
        <p14:creationId xmlns:p14="http://schemas.microsoft.com/office/powerpoint/2010/main" val="1682025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PH" dirty="0" smtClean="0"/>
              <a:t>First, it support</a:t>
            </a:r>
            <a:r>
              <a:rPr lang="en-PH" baseline="0" dirty="0" smtClean="0"/>
              <a:t> complex skip patterns and simple questionnaire navigation capabilities. Second, it offers a simple but powerful interface for enumerators via a easy-to-use interface for the recording and correcting of answers</a:t>
            </a:r>
            <a:r>
              <a:rPr lang="en-PH" baseline="0" dirty="0" smtClean="0"/>
              <a:t>. Third, </a:t>
            </a:r>
            <a:r>
              <a:rPr lang="en-PH" baseline="0" smtClean="0"/>
              <a:t>it provides </a:t>
            </a:r>
            <a:r>
              <a:rPr lang="en-PH" baseline="0" dirty="0" smtClean="0"/>
              <a:t>built-in interview aids and interactive prompts to check the consistency and accuracy of errors.</a:t>
            </a:r>
            <a:endParaRPr lang="en-PH" dirty="0" smtClean="0"/>
          </a:p>
          <a:p>
            <a:endParaRPr lang="en-PH" dirty="0" smtClean="0"/>
          </a:p>
        </p:txBody>
      </p:sp>
      <p:sp>
        <p:nvSpPr>
          <p:cNvPr id="4" name="Slide Number Placeholder 3"/>
          <p:cNvSpPr>
            <a:spLocks noGrp="1"/>
          </p:cNvSpPr>
          <p:nvPr>
            <p:ph type="sldNum" sz="quarter" idx="10"/>
          </p:nvPr>
        </p:nvSpPr>
        <p:spPr/>
        <p:txBody>
          <a:bodyPr/>
          <a:lstStyle/>
          <a:p>
            <a:fld id="{9518F893-C19A-4790-A9BE-ADEFFB2A139F}" type="slidenum">
              <a:rPr lang="en-US" smtClean="0"/>
              <a:pPr/>
              <a:t>9</a:t>
            </a:fld>
            <a:endParaRPr lang="en-US"/>
          </a:p>
        </p:txBody>
      </p:sp>
    </p:spTree>
    <p:extLst>
      <p:ext uri="{BB962C8B-B14F-4D97-AF65-F5344CB8AC3E}">
        <p14:creationId xmlns:p14="http://schemas.microsoft.com/office/powerpoint/2010/main" val="2762110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P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PH"/>
          </a:p>
        </p:txBody>
      </p:sp>
      <p:sp>
        <p:nvSpPr>
          <p:cNvPr id="4" name="Date Placeholder 3"/>
          <p:cNvSpPr>
            <a:spLocks noGrp="1"/>
          </p:cNvSpPr>
          <p:nvPr>
            <p:ph type="dt" sz="half" idx="10"/>
          </p:nvPr>
        </p:nvSpPr>
        <p:spPr/>
        <p:txBody>
          <a:bodyPr/>
          <a:lstStyle/>
          <a:p>
            <a:fld id="{992AC1B7-2A2D-4599-8F80-18DBE9BF2E80}" type="datetimeFigureOut">
              <a:rPr lang="en-PH" smtClean="0"/>
              <a:t>11/14/2015</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3832711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992AC1B7-2A2D-4599-8F80-18DBE9BF2E80}" type="datetimeFigureOut">
              <a:rPr lang="en-PH" smtClean="0"/>
              <a:t>11/14/2015</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1438211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P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992AC1B7-2A2D-4599-8F80-18DBE9BF2E80}" type="datetimeFigureOut">
              <a:rPr lang="en-PH" smtClean="0"/>
              <a:t>11/14/2015</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3591122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992AC1B7-2A2D-4599-8F80-18DBE9BF2E80}" type="datetimeFigureOut">
              <a:rPr lang="en-PH" smtClean="0"/>
              <a:t>11/14/2015</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465188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P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2AC1B7-2A2D-4599-8F80-18DBE9BF2E80}" type="datetimeFigureOut">
              <a:rPr lang="en-PH" smtClean="0"/>
              <a:t>11/14/2015</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4287308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Date Placeholder 4"/>
          <p:cNvSpPr>
            <a:spLocks noGrp="1"/>
          </p:cNvSpPr>
          <p:nvPr>
            <p:ph type="dt" sz="half" idx="10"/>
          </p:nvPr>
        </p:nvSpPr>
        <p:spPr/>
        <p:txBody>
          <a:bodyPr/>
          <a:lstStyle/>
          <a:p>
            <a:fld id="{992AC1B7-2A2D-4599-8F80-18DBE9BF2E80}" type="datetimeFigureOut">
              <a:rPr lang="en-PH" smtClean="0"/>
              <a:t>11/14/2015</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4131317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P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7" name="Date Placeholder 6"/>
          <p:cNvSpPr>
            <a:spLocks noGrp="1"/>
          </p:cNvSpPr>
          <p:nvPr>
            <p:ph type="dt" sz="half" idx="10"/>
          </p:nvPr>
        </p:nvSpPr>
        <p:spPr/>
        <p:txBody>
          <a:bodyPr/>
          <a:lstStyle/>
          <a:p>
            <a:fld id="{992AC1B7-2A2D-4599-8F80-18DBE9BF2E80}" type="datetimeFigureOut">
              <a:rPr lang="en-PH" smtClean="0"/>
              <a:t>11/14/2015</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175334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Date Placeholder 2"/>
          <p:cNvSpPr>
            <a:spLocks noGrp="1"/>
          </p:cNvSpPr>
          <p:nvPr>
            <p:ph type="dt" sz="half" idx="10"/>
          </p:nvPr>
        </p:nvSpPr>
        <p:spPr/>
        <p:txBody>
          <a:bodyPr/>
          <a:lstStyle/>
          <a:p>
            <a:fld id="{992AC1B7-2A2D-4599-8F80-18DBE9BF2E80}" type="datetimeFigureOut">
              <a:rPr lang="en-PH" smtClean="0"/>
              <a:t>11/14/2015</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2394232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AC1B7-2A2D-4599-8F80-18DBE9BF2E80}" type="datetimeFigureOut">
              <a:rPr lang="en-PH" smtClean="0"/>
              <a:t>11/14/2015</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2119605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P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2AC1B7-2A2D-4599-8F80-18DBE9BF2E80}" type="datetimeFigureOut">
              <a:rPr lang="en-PH" smtClean="0"/>
              <a:t>11/14/2015</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2470638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P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2AC1B7-2A2D-4599-8F80-18DBE9BF2E80}" type="datetimeFigureOut">
              <a:rPr lang="en-PH" smtClean="0"/>
              <a:t>11/14/2015</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5314BD0E-53A5-40FA-A0B4-29DDD388F871}" type="slidenum">
              <a:rPr lang="en-PH" smtClean="0"/>
              <a:t>‹#›</a:t>
            </a:fld>
            <a:endParaRPr lang="en-PH"/>
          </a:p>
        </p:txBody>
      </p:sp>
    </p:spTree>
    <p:extLst>
      <p:ext uri="{BB962C8B-B14F-4D97-AF65-F5344CB8AC3E}">
        <p14:creationId xmlns:p14="http://schemas.microsoft.com/office/powerpoint/2010/main" val="386743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P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AC1B7-2A2D-4599-8F80-18DBE9BF2E80}" type="datetimeFigureOut">
              <a:rPr lang="en-PH" smtClean="0"/>
              <a:t>11/14/2015</a:t>
            </a:fld>
            <a:endParaRPr lang="en-P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4BD0E-53A5-40FA-A0B4-29DDD388F871}" type="slidenum">
              <a:rPr lang="en-PH" smtClean="0"/>
              <a:t>‹#›</a:t>
            </a:fld>
            <a:endParaRPr lang="en-PH"/>
          </a:p>
        </p:txBody>
      </p:sp>
    </p:spTree>
    <p:extLst>
      <p:ext uri="{BB962C8B-B14F-4D97-AF65-F5344CB8AC3E}">
        <p14:creationId xmlns:p14="http://schemas.microsoft.com/office/powerpoint/2010/main" val="1995008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6.jpeg"/><Relationship Id="rId7" Type="http://schemas.openxmlformats.org/officeDocument/2006/relationships/diagramQuickStyle" Target="../diagrams/quickStyle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jpeg"/><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6.jpeg"/><Relationship Id="rId7" Type="http://schemas.openxmlformats.org/officeDocument/2006/relationships/diagramQuickStyle" Target="../diagrams/quickStyle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1.jpeg"/><Relationship Id="rId9" Type="http://schemas.microsoft.com/office/2007/relationships/diagramDrawing" Target="../diagrams/drawing2.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6.jpeg"/><Relationship Id="rId7" Type="http://schemas.openxmlformats.org/officeDocument/2006/relationships/diagramQuickStyle" Target="../diagrams/quickStyle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jpeg"/><Relationship Id="rId9" Type="http://schemas.microsoft.com/office/2007/relationships/diagramDrawing" Target="../diagrams/drawing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6.jpeg"/><Relationship Id="rId7" Type="http://schemas.openxmlformats.org/officeDocument/2006/relationships/diagramQuickStyle" Target="../diagrams/quickStyle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1.jpeg"/><Relationship Id="rId9"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2130426"/>
            <a:ext cx="7772400" cy="1470025"/>
          </a:xfrm>
        </p:spPr>
        <p:txBody>
          <a:bodyPr>
            <a:normAutofit fontScale="90000"/>
          </a:bodyPr>
          <a:lstStyle/>
          <a:p>
            <a:r>
              <a:rPr lang="en-US" b="1" dirty="0" smtClean="0">
                <a:latin typeface="Segoe UI" pitchFamily="34" charset="0"/>
                <a:ea typeface="Segoe UI" pitchFamily="34" charset="0"/>
                <a:cs typeface="Segoe UI" pitchFamily="34" charset="0"/>
              </a:rPr>
              <a:t>Workshop on Migration Cost Survey</a:t>
            </a:r>
            <a:endParaRPr lang="en-US" b="1" dirty="0">
              <a:solidFill>
                <a:schemeClr val="accent1">
                  <a:lumMod val="75000"/>
                </a:schemeClr>
              </a:solidFill>
              <a:latin typeface="Segoe UI" pitchFamily="34" charset="0"/>
              <a:ea typeface="Segoe UI" pitchFamily="34" charset="0"/>
              <a:cs typeface="Segoe UI" pitchFamily="34" charset="0"/>
            </a:endParaRPr>
          </a:p>
        </p:txBody>
      </p:sp>
      <p:sp>
        <p:nvSpPr>
          <p:cNvPr id="3" name="Subtitle 2"/>
          <p:cNvSpPr>
            <a:spLocks noGrp="1"/>
          </p:cNvSpPr>
          <p:nvPr>
            <p:ph type="subTitle" idx="1"/>
          </p:nvPr>
        </p:nvSpPr>
        <p:spPr>
          <a:xfrm>
            <a:off x="2971800" y="3581400"/>
            <a:ext cx="6400800" cy="1752600"/>
          </a:xfrm>
        </p:spPr>
        <p:txBody>
          <a:bodyPr/>
          <a:lstStyle/>
          <a:p>
            <a:r>
              <a:rPr lang="en-US" sz="1400" b="1" dirty="0">
                <a:solidFill>
                  <a:schemeClr val="tx2">
                    <a:lumMod val="50000"/>
                  </a:schemeClr>
                </a:solidFill>
                <a:latin typeface="Segoe UI" pitchFamily="34" charset="0"/>
                <a:ea typeface="Segoe UI" pitchFamily="34" charset="0"/>
                <a:cs typeface="Segoe UI" pitchFamily="34" charset="0"/>
              </a:rPr>
              <a:t>Institute for Labor Studies – Department of Labor and Employment</a:t>
            </a:r>
          </a:p>
          <a:p>
            <a:r>
              <a:rPr lang="en-US" sz="1400" b="1" dirty="0">
                <a:solidFill>
                  <a:schemeClr val="tx2">
                    <a:lumMod val="50000"/>
                  </a:schemeClr>
                </a:solidFill>
                <a:latin typeface="Segoe UI" pitchFamily="34" charset="0"/>
                <a:ea typeface="Segoe UI" pitchFamily="34" charset="0"/>
                <a:cs typeface="Segoe UI" pitchFamily="34" charset="0"/>
              </a:rPr>
              <a:t>Migration Information Resource Center</a:t>
            </a:r>
          </a:p>
          <a:p>
            <a:r>
              <a:rPr lang="en-US" sz="1400" b="1" dirty="0">
                <a:solidFill>
                  <a:schemeClr val="tx2">
                    <a:lumMod val="50000"/>
                  </a:schemeClr>
                </a:solidFill>
                <a:latin typeface="Segoe UI" pitchFamily="34" charset="0"/>
                <a:ea typeface="Segoe UI" pitchFamily="34" charset="0"/>
                <a:cs typeface="Segoe UI" pitchFamily="34" charset="0"/>
              </a:rPr>
              <a:t>10 April 2015</a:t>
            </a:r>
          </a:p>
          <a:p>
            <a:r>
              <a:rPr lang="en-US" sz="1400" b="1" dirty="0">
                <a:solidFill>
                  <a:schemeClr val="tx2">
                    <a:lumMod val="50000"/>
                  </a:schemeClr>
                </a:solidFill>
                <a:latin typeface="Segoe UI" pitchFamily="34" charset="0"/>
                <a:ea typeface="Segoe UI" pitchFamily="34" charset="0"/>
                <a:cs typeface="Segoe UI" pitchFamily="34" charset="0"/>
              </a:rPr>
              <a:t>8:30 AM – 5:00 PM</a:t>
            </a:r>
          </a:p>
        </p:txBody>
      </p:sp>
      <p:pic>
        <p:nvPicPr>
          <p:cNvPr id="11" name="Picture 2" descr="C:\Users\harold\Pictures\New folder\ils1.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676401" y="5410200"/>
            <a:ext cx="1233487" cy="1258112"/>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4"/>
          <p:cNvSpPr txBox="1">
            <a:spLocks/>
          </p:cNvSpPr>
          <p:nvPr/>
        </p:nvSpPr>
        <p:spPr>
          <a:xfrm>
            <a:off x="8236605" y="5855605"/>
            <a:ext cx="2209799" cy="440024"/>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a:solidFill>
                  <a:schemeClr val="tx1">
                    <a:lumMod val="90000"/>
                    <a:lumOff val="10000"/>
                  </a:schemeClr>
                </a:solidFill>
              </a:rPr>
              <a:t>           HAROLD M. CARBO</a:t>
            </a:r>
          </a:p>
        </p:txBody>
      </p:sp>
      <p:sp>
        <p:nvSpPr>
          <p:cNvPr id="13" name="Title 4"/>
          <p:cNvSpPr txBox="1">
            <a:spLocks/>
          </p:cNvSpPr>
          <p:nvPr/>
        </p:nvSpPr>
        <p:spPr>
          <a:xfrm>
            <a:off x="8298370" y="6126278"/>
            <a:ext cx="2209799" cy="440024"/>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a:solidFill>
                  <a:schemeClr val="tx1">
                    <a:lumMod val="90000"/>
                    <a:lumOff val="10000"/>
                  </a:schemeClr>
                </a:solidFill>
              </a:rPr>
              <a:t>          16 December 2014</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0" y="0"/>
            <a:ext cx="9144001" cy="6781800"/>
          </a:xfrm>
          <a:prstGeom prst="rect">
            <a:avLst/>
          </a:prstGeom>
        </p:spPr>
      </p:pic>
      <p:sp>
        <p:nvSpPr>
          <p:cNvPr id="5" name="Rectangle 4"/>
          <p:cNvSpPr/>
          <p:nvPr/>
        </p:nvSpPr>
        <p:spPr>
          <a:xfrm>
            <a:off x="1524000" y="5105400"/>
            <a:ext cx="1676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1600" dirty="0">
                <a:solidFill>
                  <a:schemeClr val="tx1"/>
                </a:solidFill>
                <a:latin typeface="Segoe UI" panose="020B0502040204020203" pitchFamily="34" charset="0"/>
                <a:ea typeface="Segoe UI" panose="020B0502040204020203" pitchFamily="34" charset="0"/>
                <a:cs typeface="Segoe UI" panose="020B0502040204020203" pitchFamily="34" charset="0"/>
              </a:rPr>
              <a:t>8 May 2015</a:t>
            </a:r>
          </a:p>
        </p:txBody>
      </p:sp>
      <p:sp>
        <p:nvSpPr>
          <p:cNvPr id="14" name="Rectangle 13"/>
          <p:cNvSpPr/>
          <p:nvPr/>
        </p:nvSpPr>
        <p:spPr>
          <a:xfrm>
            <a:off x="6934200" y="152400"/>
            <a:ext cx="3573968"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160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pic>
        <p:nvPicPr>
          <p:cNvPr id="15" name="Picture 2" descr="C:\Users\harold\Pictures\New folder\ils1.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73996" y="228600"/>
            <a:ext cx="541404" cy="55221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r="59467" b="4024"/>
          <a:stretch/>
        </p:blipFill>
        <p:spPr>
          <a:xfrm>
            <a:off x="9055865" y="310388"/>
            <a:ext cx="571276" cy="475369"/>
          </a:xfrm>
          <a:prstGeom prst="rect">
            <a:avLst/>
          </a:prstGeom>
        </p:spPr>
      </p:pic>
      <p:pic>
        <p:nvPicPr>
          <p:cNvPr id="8" name="Picture 7"/>
          <p:cNvPicPr>
            <a:picLocks noChangeAspect="1"/>
          </p:cNvPicPr>
          <p:nvPr/>
        </p:nvPicPr>
        <p:blipFill rotWithShape="1">
          <a:blip r:embed="rId6" cstate="print">
            <a:extLst>
              <a:ext uri="{28A0092B-C50C-407E-A947-70E740481C1C}">
                <a14:useLocalDpi xmlns:a14="http://schemas.microsoft.com/office/drawing/2010/main" val="0"/>
              </a:ext>
            </a:extLst>
          </a:blip>
          <a:srcRect b="19849"/>
          <a:stretch/>
        </p:blipFill>
        <p:spPr>
          <a:xfrm>
            <a:off x="9753601" y="251740"/>
            <a:ext cx="603009" cy="534017"/>
          </a:xfrm>
          <a:prstGeom prst="rect">
            <a:avLst/>
          </a:prstGeom>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903990" y="200390"/>
            <a:ext cx="1332614" cy="695367"/>
          </a:xfrm>
          <a:prstGeom prst="rect">
            <a:avLst/>
          </a:prstGeom>
        </p:spPr>
      </p:pic>
      <p:sp>
        <p:nvSpPr>
          <p:cNvPr id="4" name="Rectangle 3"/>
          <p:cNvSpPr/>
          <p:nvPr/>
        </p:nvSpPr>
        <p:spPr>
          <a:xfrm>
            <a:off x="1510143" y="4343400"/>
            <a:ext cx="9144000" cy="139871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latinLnBrk="1"/>
            <a:r>
              <a:rPr lang="en-US" b="1" dirty="0">
                <a:latin typeface="Segoe UI" panose="020B0502040204020203" pitchFamily="34" charset="0"/>
                <a:ea typeface="Segoe UI" panose="020B0502040204020203" pitchFamily="34" charset="0"/>
                <a:cs typeface="Segoe UI" panose="020B0502040204020203" pitchFamily="34" charset="0"/>
              </a:rPr>
              <a:t>The World Bank, Washington DC</a:t>
            </a:r>
            <a:endParaRPr lang="en-PH" b="1" dirty="0">
              <a:latin typeface="Segoe UI" panose="020B0502040204020203" pitchFamily="34" charset="0"/>
              <a:ea typeface="Segoe UI" panose="020B0502040204020203" pitchFamily="34" charset="0"/>
              <a:cs typeface="Segoe UI" panose="020B0502040204020203" pitchFamily="34" charset="0"/>
            </a:endParaRPr>
          </a:p>
          <a:p>
            <a:pPr latinLnBrk="1"/>
            <a:r>
              <a:rPr lang="en-US" b="1" dirty="0">
                <a:latin typeface="Segoe UI" panose="020B0502040204020203" pitchFamily="34" charset="0"/>
                <a:ea typeface="Segoe UI" panose="020B0502040204020203" pitchFamily="34" charset="0"/>
                <a:cs typeface="Segoe UI" panose="020B0502040204020203" pitchFamily="34" charset="0"/>
              </a:rPr>
              <a:t>MC7-100</a:t>
            </a:r>
            <a:endParaRPr lang="en-PH" b="1" dirty="0">
              <a:latin typeface="Segoe UI" panose="020B0502040204020203" pitchFamily="34" charset="0"/>
              <a:ea typeface="Segoe UI" panose="020B0502040204020203" pitchFamily="34" charset="0"/>
              <a:cs typeface="Segoe UI" panose="020B0502040204020203" pitchFamily="34" charset="0"/>
            </a:endParaRPr>
          </a:p>
          <a:p>
            <a:pPr latinLnBrk="1"/>
            <a:r>
              <a:rPr lang="en-US" b="1" dirty="0">
                <a:latin typeface="Segoe UI" panose="020B0502040204020203" pitchFamily="34" charset="0"/>
                <a:ea typeface="Segoe UI" panose="020B0502040204020203" pitchFamily="34" charset="0"/>
                <a:cs typeface="Segoe UI" panose="020B0502040204020203" pitchFamily="34" charset="0"/>
              </a:rPr>
              <a:t>November 16-17, 2015</a:t>
            </a:r>
            <a:endParaRPr lang="en-PH" b="1" dirty="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39025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stretch>
            <a:fillRect/>
          </a:stretch>
        </p:blipFill>
        <p:spPr>
          <a:xfrm>
            <a:off x="1462336" y="0"/>
            <a:ext cx="9144001" cy="7010400"/>
          </a:xfrm>
          <a:prstGeom prst="rect">
            <a:avLst/>
          </a:prstGeom>
        </p:spPr>
      </p:pic>
      <p:sp>
        <p:nvSpPr>
          <p:cNvPr id="13" name="Rectangle 12"/>
          <p:cNvSpPr/>
          <p:nvPr/>
        </p:nvSpPr>
        <p:spPr>
          <a:xfrm>
            <a:off x="10183772" y="6583978"/>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14" name="TextBox 13"/>
          <p:cNvSpPr txBox="1"/>
          <p:nvPr/>
        </p:nvSpPr>
        <p:spPr>
          <a:xfrm>
            <a:off x="2247055" y="6477000"/>
            <a:ext cx="7973935" cy="400110"/>
          </a:xfrm>
          <a:prstGeom prst="rect">
            <a:avLst/>
          </a:prstGeom>
          <a:noFill/>
        </p:spPr>
        <p:txBody>
          <a:bodyPr wrap="none" rtlCol="0">
            <a:normAutofit fontScale="92500" lnSpcReduction="10000"/>
          </a:bodyPr>
          <a:lstStyle/>
          <a:p>
            <a:pPr algn="r"/>
            <a:r>
              <a:rPr lang="en-US" sz="1200" b="1" dirty="0">
                <a:latin typeface="Segoe UI" pitchFamily="34" charset="0"/>
                <a:ea typeface="Segoe UI" pitchFamily="34" charset="0"/>
                <a:cs typeface="Segoe UI" pitchFamily="34" charset="0"/>
              </a:rPr>
              <a:t>Survey of Filipino Migrant </a:t>
            </a:r>
            <a:r>
              <a:rPr lang="en-US" sz="1200" b="1" dirty="0">
                <a:solidFill>
                  <a:schemeClr val="tx2">
                    <a:lumMod val="50000"/>
                  </a:schemeClr>
                </a:solidFill>
                <a:latin typeface="Segoe UI" pitchFamily="34" charset="0"/>
                <a:ea typeface="Segoe UI" pitchFamily="34" charset="0"/>
                <a:cs typeface="Segoe UI" pitchFamily="34" charset="0"/>
              </a:rPr>
              <a:t>Worker Returnees from Qatar</a:t>
            </a:r>
          </a:p>
          <a:p>
            <a:pPr algn="r"/>
            <a:r>
              <a:rPr lang="en-US" sz="1200" b="1" dirty="0">
                <a:solidFill>
                  <a:schemeClr val="accent1">
                    <a:lumMod val="75000"/>
                  </a:schemeClr>
                </a:solidFill>
                <a:latin typeface="Segoe UI" pitchFamily="34" charset="0"/>
                <a:ea typeface="Segoe UI" pitchFamily="34" charset="0"/>
                <a:cs typeface="Segoe UI" pitchFamily="34" charset="0"/>
              </a:rPr>
              <a:t>Philippine Sampling Framework</a:t>
            </a:r>
            <a:endParaRPr lang="en-US" sz="1200" b="1" dirty="0">
              <a:solidFill>
                <a:schemeClr val="tx1">
                  <a:lumMod val="75000"/>
                  <a:lumOff val="25000"/>
                </a:schemeClr>
              </a:solidFill>
            </a:endParaRPr>
          </a:p>
        </p:txBody>
      </p:sp>
      <p:sp>
        <p:nvSpPr>
          <p:cNvPr id="9" name="Title 1"/>
          <p:cNvSpPr txBox="1">
            <a:spLocks/>
          </p:cNvSpPr>
          <p:nvPr/>
        </p:nvSpPr>
        <p:spPr>
          <a:xfrm>
            <a:off x="1981200" y="3048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800" b="1" dirty="0">
              <a:latin typeface="Segoe UI" pitchFamily="34" charset="0"/>
              <a:ea typeface="Segoe UI" pitchFamily="34" charset="0"/>
              <a:cs typeface="Segoe UI" pitchFamily="34" charset="0"/>
            </a:endParaRPr>
          </a:p>
        </p:txBody>
      </p:sp>
      <p:pic>
        <p:nvPicPr>
          <p:cNvPr id="10" name="Picture 2" descr="C:\Users\harold\Pictures\New folder\i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39564" y="5955938"/>
            <a:ext cx="710527" cy="724712"/>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5"/>
          <p:cNvSpPr txBox="1">
            <a:spLocks/>
          </p:cNvSpPr>
          <p:nvPr/>
        </p:nvSpPr>
        <p:spPr>
          <a:xfrm>
            <a:off x="1955801" y="1617300"/>
            <a:ext cx="10269537" cy="435133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PH" b="1" dirty="0">
                <a:latin typeface="Century Gothic" panose="020B0502020202020204" pitchFamily="34" charset="0"/>
              </a:rPr>
              <a:t>Thank you!</a:t>
            </a:r>
          </a:p>
          <a:p>
            <a:pPr marL="0" indent="0">
              <a:buNone/>
            </a:pPr>
            <a:endParaRPr lang="en-PH" dirty="0">
              <a:latin typeface="Century Gothic" panose="020B0502020202020204" pitchFamily="34" charset="0"/>
            </a:endParaRPr>
          </a:p>
          <a:p>
            <a:pPr marL="0" indent="0">
              <a:buNone/>
            </a:pPr>
            <a:r>
              <a:rPr lang="en-PH" dirty="0">
                <a:latin typeface="Century Gothic" panose="020B0502020202020204" pitchFamily="34" charset="0"/>
              </a:rPr>
              <a:t>	www.ilsdole.gov.ph</a:t>
            </a:r>
          </a:p>
          <a:p>
            <a:pPr marL="0" indent="0">
              <a:buNone/>
            </a:pPr>
            <a:r>
              <a:rPr lang="en-PH" dirty="0">
                <a:latin typeface="Century Gothic" panose="020B0502020202020204" pitchFamily="34" charset="0"/>
              </a:rPr>
              <a:t>	facebook.com/</a:t>
            </a:r>
            <a:r>
              <a:rPr lang="en-PH" dirty="0" err="1">
                <a:latin typeface="Century Gothic" panose="020B0502020202020204" pitchFamily="34" charset="0"/>
              </a:rPr>
              <a:t>ilsdoleofficial</a:t>
            </a:r>
            <a:endParaRPr lang="en-PH" dirty="0">
              <a:latin typeface="Century Gothic" panose="020B0502020202020204" pitchFamily="34" charset="0"/>
            </a:endParaRPr>
          </a:p>
          <a:p>
            <a:pPr marL="0" indent="0">
              <a:buNone/>
            </a:pPr>
            <a:r>
              <a:rPr lang="en-PH" dirty="0">
                <a:latin typeface="Century Gothic" panose="020B0502020202020204" pitchFamily="34" charset="0"/>
              </a:rPr>
              <a:t>	twitter.com/</a:t>
            </a:r>
            <a:r>
              <a:rPr lang="en-PH" dirty="0" err="1">
                <a:latin typeface="Century Gothic" panose="020B0502020202020204" pitchFamily="34" charset="0"/>
              </a:rPr>
              <a:t>ilsdoleofficial</a:t>
            </a:r>
            <a:endParaRPr lang="en-PH" dirty="0">
              <a:latin typeface="Century Gothic" panose="020B0502020202020204" pitchFamily="34" charset="0"/>
            </a:endParaRPr>
          </a:p>
          <a:p>
            <a:pPr marL="0" indent="0">
              <a:buNone/>
            </a:pPr>
            <a:r>
              <a:rPr lang="en-PH" dirty="0">
                <a:latin typeface="Century Gothic" panose="020B0502020202020204" pitchFamily="34" charset="0"/>
              </a:rPr>
              <a:t>	instagram.com/</a:t>
            </a:r>
            <a:r>
              <a:rPr lang="en-PH" dirty="0" err="1">
                <a:latin typeface="Century Gothic" panose="020B0502020202020204" pitchFamily="34" charset="0"/>
              </a:rPr>
              <a:t>ilsdoleofficial</a:t>
            </a:r>
            <a:endParaRPr lang="en-PH" dirty="0">
              <a:latin typeface="Century Gothic" panose="020B0502020202020204" pitchFamily="34" charset="0"/>
            </a:endParaRPr>
          </a:p>
        </p:txBody>
      </p:sp>
      <p:pic>
        <p:nvPicPr>
          <p:cNvPr id="15" name="Picture 1"/>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16724" t="60443" r="74477" b="5428"/>
          <a:stretch>
            <a:fillRect/>
          </a:stretch>
        </p:blipFill>
        <p:spPr bwMode="auto">
          <a:xfrm>
            <a:off x="2234355" y="2791665"/>
            <a:ext cx="682625" cy="236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2431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cstate="print"/>
          <a:stretch>
            <a:fillRect/>
          </a:stretch>
        </p:blipFill>
        <p:spPr>
          <a:xfrm>
            <a:off x="1524000" y="0"/>
            <a:ext cx="9144001" cy="7010400"/>
          </a:xfrm>
          <a:prstGeom prst="rect">
            <a:avLst/>
          </a:prstGeom>
        </p:spPr>
      </p:pic>
      <p:sp>
        <p:nvSpPr>
          <p:cNvPr id="6" name="Rectangle 5"/>
          <p:cNvSpPr/>
          <p:nvPr/>
        </p:nvSpPr>
        <p:spPr>
          <a:xfrm>
            <a:off x="10183772" y="6583978"/>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7" name="TextBox 6"/>
          <p:cNvSpPr txBox="1"/>
          <p:nvPr/>
        </p:nvSpPr>
        <p:spPr>
          <a:xfrm>
            <a:off x="2247055" y="6477000"/>
            <a:ext cx="7973935" cy="400110"/>
          </a:xfrm>
          <a:prstGeom prst="rect">
            <a:avLst/>
          </a:prstGeom>
          <a:noFill/>
        </p:spPr>
        <p:txBody>
          <a:bodyPr wrap="none" rtlCol="0">
            <a:normAutofit fontScale="92500" lnSpcReduction="10000"/>
          </a:bodyPr>
          <a:lstStyle/>
          <a:p>
            <a:pPr algn="r"/>
            <a:r>
              <a:rPr lang="en-US" sz="1200" b="1" dirty="0">
                <a:latin typeface="Segoe UI" pitchFamily="34" charset="0"/>
                <a:ea typeface="Segoe UI" pitchFamily="34" charset="0"/>
                <a:cs typeface="Segoe UI" pitchFamily="34" charset="0"/>
              </a:rPr>
              <a:t>Survey of Filipino Migrant </a:t>
            </a:r>
            <a:r>
              <a:rPr lang="en-US" sz="1200" b="1" dirty="0">
                <a:solidFill>
                  <a:schemeClr val="tx2">
                    <a:lumMod val="50000"/>
                  </a:schemeClr>
                </a:solidFill>
                <a:latin typeface="Segoe UI" pitchFamily="34" charset="0"/>
                <a:ea typeface="Segoe UI" pitchFamily="34" charset="0"/>
                <a:cs typeface="Segoe UI" pitchFamily="34" charset="0"/>
              </a:rPr>
              <a:t>Worker Returnees from Qatar</a:t>
            </a:r>
          </a:p>
          <a:p>
            <a:pPr algn="r"/>
            <a:r>
              <a:rPr lang="en-US" sz="1200" b="1" dirty="0">
                <a:solidFill>
                  <a:schemeClr val="accent1">
                    <a:lumMod val="75000"/>
                  </a:schemeClr>
                </a:solidFill>
                <a:latin typeface="Segoe UI" pitchFamily="34" charset="0"/>
                <a:ea typeface="Segoe UI" pitchFamily="34" charset="0"/>
                <a:cs typeface="Segoe UI" pitchFamily="34" charset="0"/>
              </a:rPr>
              <a:t>Philippine Sampling Framework</a:t>
            </a:r>
            <a:endParaRPr lang="en-US" sz="1200" b="1" dirty="0">
              <a:solidFill>
                <a:schemeClr val="tx1">
                  <a:lumMod val="75000"/>
                  <a:lumOff val="25000"/>
                </a:schemeClr>
              </a:solidFill>
            </a:endParaRPr>
          </a:p>
        </p:txBody>
      </p:sp>
      <p:sp>
        <p:nvSpPr>
          <p:cNvPr id="8" name="Rounded Rectangle 7"/>
          <p:cNvSpPr/>
          <p:nvPr/>
        </p:nvSpPr>
        <p:spPr>
          <a:xfrm rot="5400000">
            <a:off x="5505317" y="-1657485"/>
            <a:ext cx="1181368" cy="914400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2057400" y="2362200"/>
            <a:ext cx="8229600" cy="1143000"/>
          </a:xfrm>
          <a:prstGeom prst="rect">
            <a:avLst/>
          </a:prstGeom>
        </p:spPr>
        <p:txBody>
          <a:bodyPr vert="horz" lIns="91440" tIns="45720" rIns="91440" bIns="45720" rtlCol="0" anchor="ctr">
            <a:normAutofit/>
          </a:bodyPr>
          <a:lstStyle/>
          <a:p>
            <a:pPr algn="ctr">
              <a:spcBef>
                <a:spcPct val="0"/>
              </a:spcBef>
              <a:defRPr/>
            </a:pPr>
            <a:r>
              <a:rPr lang="en-US" sz="4000" b="1" dirty="0">
                <a:latin typeface="Segoe UI" pitchFamily="34" charset="0"/>
                <a:ea typeface="Segoe UI" pitchFamily="34" charset="0"/>
                <a:cs typeface="Segoe UI" pitchFamily="34" charset="0"/>
              </a:rPr>
              <a:t>Highlights of </a:t>
            </a:r>
            <a:r>
              <a:rPr lang="en-US" sz="4000" b="1" dirty="0" smtClean="0">
                <a:latin typeface="Segoe UI" pitchFamily="34" charset="0"/>
                <a:ea typeface="Segoe UI" pitchFamily="34" charset="0"/>
                <a:cs typeface="Segoe UI" pitchFamily="34" charset="0"/>
              </a:rPr>
              <a:t>the CAPI system</a:t>
            </a:r>
            <a:endParaRPr lang="en-US" sz="4000" b="1" dirty="0">
              <a:latin typeface="Segoe UI" pitchFamily="34" charset="0"/>
              <a:ea typeface="Segoe UI" pitchFamily="34" charset="0"/>
              <a:cs typeface="Segoe UI" pitchFamily="34" charset="0"/>
            </a:endParaRPr>
          </a:p>
        </p:txBody>
      </p:sp>
      <p:pic>
        <p:nvPicPr>
          <p:cNvPr id="10" name="Picture 2" descr="C:\Users\harold\Pictures\New folder\i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39564" y="5955938"/>
            <a:ext cx="710527" cy="724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162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stretch>
            <a:fillRect/>
          </a:stretch>
        </p:blipFill>
        <p:spPr>
          <a:xfrm>
            <a:off x="1524000" y="0"/>
            <a:ext cx="9144001" cy="7010400"/>
          </a:xfrm>
          <a:prstGeom prst="rect">
            <a:avLst/>
          </a:prstGeom>
        </p:spPr>
      </p:pic>
      <p:sp>
        <p:nvSpPr>
          <p:cNvPr id="13" name="Rectangle 12"/>
          <p:cNvSpPr/>
          <p:nvPr/>
        </p:nvSpPr>
        <p:spPr>
          <a:xfrm>
            <a:off x="10183772" y="6583978"/>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14" name="TextBox 13"/>
          <p:cNvSpPr txBox="1"/>
          <p:nvPr/>
        </p:nvSpPr>
        <p:spPr>
          <a:xfrm>
            <a:off x="2247055" y="6477000"/>
            <a:ext cx="7973935" cy="400110"/>
          </a:xfrm>
          <a:prstGeom prst="rect">
            <a:avLst/>
          </a:prstGeom>
          <a:noFill/>
        </p:spPr>
        <p:txBody>
          <a:bodyPr wrap="none" rtlCol="0">
            <a:normAutofit fontScale="92500" lnSpcReduction="10000"/>
          </a:bodyPr>
          <a:lstStyle/>
          <a:p>
            <a:pPr algn="r"/>
            <a:r>
              <a:rPr lang="en-US" sz="1200" b="1" dirty="0">
                <a:latin typeface="Segoe UI" pitchFamily="34" charset="0"/>
                <a:ea typeface="Segoe UI" pitchFamily="34" charset="0"/>
                <a:cs typeface="Segoe UI" pitchFamily="34" charset="0"/>
              </a:rPr>
              <a:t>Survey of Filipino Migrant </a:t>
            </a:r>
            <a:r>
              <a:rPr lang="en-US" sz="1200" b="1" dirty="0">
                <a:solidFill>
                  <a:schemeClr val="tx2">
                    <a:lumMod val="50000"/>
                  </a:schemeClr>
                </a:solidFill>
                <a:latin typeface="Segoe UI" pitchFamily="34" charset="0"/>
                <a:ea typeface="Segoe UI" pitchFamily="34" charset="0"/>
                <a:cs typeface="Segoe UI" pitchFamily="34" charset="0"/>
              </a:rPr>
              <a:t>Worker Returnees from Qatar</a:t>
            </a:r>
          </a:p>
          <a:p>
            <a:pPr algn="r"/>
            <a:r>
              <a:rPr lang="en-US" sz="1200" b="1" dirty="0">
                <a:solidFill>
                  <a:schemeClr val="accent1">
                    <a:lumMod val="75000"/>
                  </a:schemeClr>
                </a:solidFill>
                <a:latin typeface="Segoe UI" pitchFamily="34" charset="0"/>
                <a:ea typeface="Segoe UI" pitchFamily="34" charset="0"/>
                <a:cs typeface="Segoe UI" pitchFamily="34" charset="0"/>
              </a:rPr>
              <a:t>Philippine Sampling Framework</a:t>
            </a:r>
            <a:endParaRPr lang="en-US" sz="1200" b="1" dirty="0">
              <a:solidFill>
                <a:schemeClr val="tx1">
                  <a:lumMod val="75000"/>
                  <a:lumOff val="25000"/>
                </a:schemeClr>
              </a:solidFill>
            </a:endParaRPr>
          </a:p>
        </p:txBody>
      </p:sp>
      <p:sp>
        <p:nvSpPr>
          <p:cNvPr id="9" name="Title 1"/>
          <p:cNvSpPr txBox="1">
            <a:spLocks/>
          </p:cNvSpPr>
          <p:nvPr/>
        </p:nvSpPr>
        <p:spPr>
          <a:xfrm>
            <a:off x="19812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b="1" dirty="0">
                <a:latin typeface="Segoe UI" pitchFamily="34" charset="0"/>
                <a:ea typeface="Segoe UI" pitchFamily="34" charset="0"/>
                <a:cs typeface="Segoe UI" pitchFamily="34" charset="0"/>
              </a:rPr>
              <a:t>Conducting surveys using CAPI</a:t>
            </a:r>
          </a:p>
        </p:txBody>
      </p:sp>
      <p:pic>
        <p:nvPicPr>
          <p:cNvPr id="10" name="Picture 2" descr="C:\Users\harold\Pictures\New folder\i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39564" y="5955938"/>
            <a:ext cx="710527" cy="7247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ontent Placeholder 5"/>
          <p:cNvGraphicFramePr>
            <a:graphicFrameLocks noGrp="1"/>
          </p:cNvGraphicFramePr>
          <p:nvPr>
            <p:ph idx="1"/>
            <p:extLst>
              <p:ext uri="{D42A27DB-BD31-4B8C-83A1-F6EECF244321}">
                <p14:modId xmlns:p14="http://schemas.microsoft.com/office/powerpoint/2010/main" val="3657721083"/>
              </p:ext>
            </p:extLst>
          </p:nvPr>
        </p:nvGraphicFramePr>
        <p:xfrm>
          <a:off x="1940999" y="1457685"/>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5568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cstate="print"/>
          <a:stretch>
            <a:fillRect/>
          </a:stretch>
        </p:blipFill>
        <p:spPr>
          <a:xfrm>
            <a:off x="1524000" y="0"/>
            <a:ext cx="9144001" cy="7010400"/>
          </a:xfrm>
          <a:prstGeom prst="rect">
            <a:avLst/>
          </a:prstGeom>
        </p:spPr>
      </p:pic>
      <p:sp>
        <p:nvSpPr>
          <p:cNvPr id="6" name="Rectangle 5"/>
          <p:cNvSpPr/>
          <p:nvPr/>
        </p:nvSpPr>
        <p:spPr>
          <a:xfrm>
            <a:off x="10183772" y="6583978"/>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7" name="TextBox 6"/>
          <p:cNvSpPr txBox="1"/>
          <p:nvPr/>
        </p:nvSpPr>
        <p:spPr>
          <a:xfrm>
            <a:off x="2247055" y="6477000"/>
            <a:ext cx="7973935" cy="400110"/>
          </a:xfrm>
          <a:prstGeom prst="rect">
            <a:avLst/>
          </a:prstGeom>
          <a:noFill/>
        </p:spPr>
        <p:txBody>
          <a:bodyPr wrap="none" rtlCol="0">
            <a:normAutofit fontScale="92500" lnSpcReduction="10000"/>
          </a:bodyPr>
          <a:lstStyle/>
          <a:p>
            <a:pPr algn="r"/>
            <a:r>
              <a:rPr lang="en-US" sz="1200" b="1" dirty="0">
                <a:latin typeface="Segoe UI" pitchFamily="34" charset="0"/>
                <a:ea typeface="Segoe UI" pitchFamily="34" charset="0"/>
                <a:cs typeface="Segoe UI" pitchFamily="34" charset="0"/>
              </a:rPr>
              <a:t>Survey of Filipino Migrant </a:t>
            </a:r>
            <a:r>
              <a:rPr lang="en-US" sz="1200" b="1" dirty="0">
                <a:solidFill>
                  <a:schemeClr val="tx2">
                    <a:lumMod val="50000"/>
                  </a:schemeClr>
                </a:solidFill>
                <a:latin typeface="Segoe UI" pitchFamily="34" charset="0"/>
                <a:ea typeface="Segoe UI" pitchFamily="34" charset="0"/>
                <a:cs typeface="Segoe UI" pitchFamily="34" charset="0"/>
              </a:rPr>
              <a:t>Worker Returnees from Qatar</a:t>
            </a:r>
          </a:p>
          <a:p>
            <a:pPr algn="r"/>
            <a:r>
              <a:rPr lang="en-US" sz="1200" b="1" dirty="0">
                <a:solidFill>
                  <a:schemeClr val="accent1">
                    <a:lumMod val="75000"/>
                  </a:schemeClr>
                </a:solidFill>
                <a:latin typeface="Segoe UI" pitchFamily="34" charset="0"/>
                <a:ea typeface="Segoe UI" pitchFamily="34" charset="0"/>
                <a:cs typeface="Segoe UI" pitchFamily="34" charset="0"/>
              </a:rPr>
              <a:t>Philippine Sampling Framework</a:t>
            </a:r>
            <a:endParaRPr lang="en-US" sz="1200" b="1" dirty="0">
              <a:solidFill>
                <a:schemeClr val="tx1">
                  <a:lumMod val="75000"/>
                  <a:lumOff val="25000"/>
                </a:schemeClr>
              </a:solidFill>
            </a:endParaRPr>
          </a:p>
        </p:txBody>
      </p:sp>
      <p:sp>
        <p:nvSpPr>
          <p:cNvPr id="8" name="Rounded Rectangle 7"/>
          <p:cNvSpPr/>
          <p:nvPr/>
        </p:nvSpPr>
        <p:spPr>
          <a:xfrm rot="5400000">
            <a:off x="5505317" y="-1657485"/>
            <a:ext cx="1181368" cy="914400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2057400" y="2362200"/>
            <a:ext cx="8229600" cy="1143000"/>
          </a:xfrm>
          <a:prstGeom prst="rect">
            <a:avLst/>
          </a:prstGeom>
        </p:spPr>
        <p:txBody>
          <a:bodyPr vert="horz" lIns="91440" tIns="45720" rIns="91440" bIns="45720" rtlCol="0" anchor="ctr">
            <a:normAutofit/>
          </a:bodyPr>
          <a:lstStyle/>
          <a:p>
            <a:pPr algn="ctr">
              <a:spcBef>
                <a:spcPct val="0"/>
              </a:spcBef>
              <a:defRPr/>
            </a:pPr>
            <a:r>
              <a:rPr lang="en-US" sz="4000" b="1" dirty="0">
                <a:latin typeface="Segoe UI" pitchFamily="34" charset="0"/>
                <a:ea typeface="Segoe UI" pitchFamily="34" charset="0"/>
                <a:cs typeface="Segoe UI" pitchFamily="34" charset="0"/>
              </a:rPr>
              <a:t>Challenges</a:t>
            </a:r>
          </a:p>
        </p:txBody>
      </p:sp>
      <p:pic>
        <p:nvPicPr>
          <p:cNvPr id="10" name="Picture 2" descr="C:\Users\harold\Pictures\New folder\i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39564" y="5955938"/>
            <a:ext cx="710527" cy="724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0137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stretch>
            <a:fillRect/>
          </a:stretch>
        </p:blipFill>
        <p:spPr>
          <a:xfrm>
            <a:off x="1524000" y="0"/>
            <a:ext cx="9144001" cy="7010400"/>
          </a:xfrm>
          <a:prstGeom prst="rect">
            <a:avLst/>
          </a:prstGeom>
        </p:spPr>
      </p:pic>
      <p:sp>
        <p:nvSpPr>
          <p:cNvPr id="13" name="Rectangle 12"/>
          <p:cNvSpPr/>
          <p:nvPr/>
        </p:nvSpPr>
        <p:spPr>
          <a:xfrm>
            <a:off x="10183772" y="6583978"/>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14" name="TextBox 13"/>
          <p:cNvSpPr txBox="1"/>
          <p:nvPr/>
        </p:nvSpPr>
        <p:spPr>
          <a:xfrm>
            <a:off x="2247055" y="6477000"/>
            <a:ext cx="7973935" cy="400110"/>
          </a:xfrm>
          <a:prstGeom prst="rect">
            <a:avLst/>
          </a:prstGeom>
          <a:noFill/>
        </p:spPr>
        <p:txBody>
          <a:bodyPr wrap="none" rtlCol="0">
            <a:normAutofit fontScale="92500" lnSpcReduction="10000"/>
          </a:bodyPr>
          <a:lstStyle/>
          <a:p>
            <a:pPr algn="r"/>
            <a:r>
              <a:rPr lang="en-US" sz="1200" b="1" dirty="0">
                <a:latin typeface="Segoe UI" pitchFamily="34" charset="0"/>
                <a:ea typeface="Segoe UI" pitchFamily="34" charset="0"/>
                <a:cs typeface="Segoe UI" pitchFamily="34" charset="0"/>
              </a:rPr>
              <a:t>Survey of Filipino Migrant </a:t>
            </a:r>
            <a:r>
              <a:rPr lang="en-US" sz="1200" b="1" dirty="0">
                <a:solidFill>
                  <a:schemeClr val="tx2">
                    <a:lumMod val="50000"/>
                  </a:schemeClr>
                </a:solidFill>
                <a:latin typeface="Segoe UI" pitchFamily="34" charset="0"/>
                <a:ea typeface="Segoe UI" pitchFamily="34" charset="0"/>
                <a:cs typeface="Segoe UI" pitchFamily="34" charset="0"/>
              </a:rPr>
              <a:t>Worker Returnees from Qatar</a:t>
            </a:r>
          </a:p>
          <a:p>
            <a:pPr algn="r"/>
            <a:r>
              <a:rPr lang="en-US" sz="1200" b="1" dirty="0">
                <a:solidFill>
                  <a:schemeClr val="accent1">
                    <a:lumMod val="75000"/>
                  </a:schemeClr>
                </a:solidFill>
                <a:latin typeface="Segoe UI" pitchFamily="34" charset="0"/>
                <a:ea typeface="Segoe UI" pitchFamily="34" charset="0"/>
                <a:cs typeface="Segoe UI" pitchFamily="34" charset="0"/>
              </a:rPr>
              <a:t>Philippine Sampling Framework</a:t>
            </a:r>
            <a:endParaRPr lang="en-US" sz="1200" b="1" dirty="0">
              <a:solidFill>
                <a:schemeClr val="tx1">
                  <a:lumMod val="75000"/>
                  <a:lumOff val="25000"/>
                </a:schemeClr>
              </a:solidFill>
            </a:endParaRPr>
          </a:p>
        </p:txBody>
      </p:sp>
      <p:sp>
        <p:nvSpPr>
          <p:cNvPr id="9" name="Title 1"/>
          <p:cNvSpPr txBox="1">
            <a:spLocks/>
          </p:cNvSpPr>
          <p:nvPr/>
        </p:nvSpPr>
        <p:spPr>
          <a:xfrm>
            <a:off x="19812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b="1" dirty="0">
                <a:latin typeface="Segoe UI" pitchFamily="34" charset="0"/>
                <a:ea typeface="Segoe UI" pitchFamily="34" charset="0"/>
                <a:cs typeface="Segoe UI" pitchFamily="34" charset="0"/>
              </a:rPr>
              <a:t>Conducting surveys using CAPI</a:t>
            </a:r>
          </a:p>
        </p:txBody>
      </p:sp>
      <p:pic>
        <p:nvPicPr>
          <p:cNvPr id="10" name="Picture 2" descr="C:\Users\harold\Pictures\New folder\i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39564" y="5955938"/>
            <a:ext cx="710527" cy="7247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ontent Placeholder 5"/>
          <p:cNvGraphicFramePr>
            <a:graphicFrameLocks noGrp="1"/>
          </p:cNvGraphicFramePr>
          <p:nvPr>
            <p:ph idx="1"/>
            <p:extLst>
              <p:ext uri="{D42A27DB-BD31-4B8C-83A1-F6EECF244321}">
                <p14:modId xmlns:p14="http://schemas.microsoft.com/office/powerpoint/2010/main" val="800839987"/>
              </p:ext>
            </p:extLst>
          </p:nvPr>
        </p:nvGraphicFramePr>
        <p:xfrm>
          <a:off x="1940999" y="1457685"/>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801881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stretch>
            <a:fillRect/>
          </a:stretch>
        </p:blipFill>
        <p:spPr>
          <a:xfrm>
            <a:off x="1524000" y="0"/>
            <a:ext cx="9144001" cy="7010400"/>
          </a:xfrm>
          <a:prstGeom prst="rect">
            <a:avLst/>
          </a:prstGeom>
        </p:spPr>
      </p:pic>
      <p:sp>
        <p:nvSpPr>
          <p:cNvPr id="13" name="Rectangle 12"/>
          <p:cNvSpPr/>
          <p:nvPr/>
        </p:nvSpPr>
        <p:spPr>
          <a:xfrm>
            <a:off x="10183772" y="6583978"/>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14" name="TextBox 13"/>
          <p:cNvSpPr txBox="1"/>
          <p:nvPr/>
        </p:nvSpPr>
        <p:spPr>
          <a:xfrm>
            <a:off x="2247055" y="6477000"/>
            <a:ext cx="7973935" cy="400110"/>
          </a:xfrm>
          <a:prstGeom prst="rect">
            <a:avLst/>
          </a:prstGeom>
          <a:noFill/>
        </p:spPr>
        <p:txBody>
          <a:bodyPr wrap="none" rtlCol="0">
            <a:normAutofit fontScale="92500" lnSpcReduction="10000"/>
          </a:bodyPr>
          <a:lstStyle/>
          <a:p>
            <a:pPr algn="r"/>
            <a:r>
              <a:rPr lang="en-US" sz="1200" b="1" dirty="0">
                <a:latin typeface="Segoe UI" pitchFamily="34" charset="0"/>
                <a:ea typeface="Segoe UI" pitchFamily="34" charset="0"/>
                <a:cs typeface="Segoe UI" pitchFamily="34" charset="0"/>
              </a:rPr>
              <a:t>Survey of Filipino Migrant </a:t>
            </a:r>
            <a:r>
              <a:rPr lang="en-US" sz="1200" b="1" dirty="0">
                <a:solidFill>
                  <a:schemeClr val="tx2">
                    <a:lumMod val="50000"/>
                  </a:schemeClr>
                </a:solidFill>
                <a:latin typeface="Segoe UI" pitchFamily="34" charset="0"/>
                <a:ea typeface="Segoe UI" pitchFamily="34" charset="0"/>
                <a:cs typeface="Segoe UI" pitchFamily="34" charset="0"/>
              </a:rPr>
              <a:t>Worker Returnees from Qatar</a:t>
            </a:r>
          </a:p>
          <a:p>
            <a:pPr algn="r"/>
            <a:r>
              <a:rPr lang="en-US" sz="1200" b="1" dirty="0">
                <a:solidFill>
                  <a:schemeClr val="accent1">
                    <a:lumMod val="75000"/>
                  </a:schemeClr>
                </a:solidFill>
                <a:latin typeface="Segoe UI" pitchFamily="34" charset="0"/>
                <a:ea typeface="Segoe UI" pitchFamily="34" charset="0"/>
                <a:cs typeface="Segoe UI" pitchFamily="34" charset="0"/>
              </a:rPr>
              <a:t>Philippine Sampling Framework</a:t>
            </a:r>
            <a:endParaRPr lang="en-US" sz="1200" b="1" dirty="0">
              <a:solidFill>
                <a:schemeClr val="tx1">
                  <a:lumMod val="75000"/>
                  <a:lumOff val="25000"/>
                </a:schemeClr>
              </a:solidFill>
            </a:endParaRPr>
          </a:p>
        </p:txBody>
      </p:sp>
      <p:sp>
        <p:nvSpPr>
          <p:cNvPr id="9" name="Title 1"/>
          <p:cNvSpPr txBox="1">
            <a:spLocks/>
          </p:cNvSpPr>
          <p:nvPr/>
        </p:nvSpPr>
        <p:spPr>
          <a:xfrm>
            <a:off x="19812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b="1" dirty="0">
                <a:latin typeface="Segoe UI" pitchFamily="34" charset="0"/>
                <a:ea typeface="Segoe UI" pitchFamily="34" charset="0"/>
                <a:cs typeface="Segoe UI" pitchFamily="34" charset="0"/>
              </a:rPr>
              <a:t>Conducting surveys using CAPI</a:t>
            </a:r>
          </a:p>
        </p:txBody>
      </p:sp>
      <p:pic>
        <p:nvPicPr>
          <p:cNvPr id="10" name="Picture 2" descr="C:\Users\harold\Pictures\New folder\i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39564" y="5955938"/>
            <a:ext cx="710527" cy="7247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ontent Placeholder 5"/>
          <p:cNvGraphicFramePr>
            <a:graphicFrameLocks noGrp="1"/>
          </p:cNvGraphicFramePr>
          <p:nvPr>
            <p:ph idx="1"/>
            <p:extLst>
              <p:ext uri="{D42A27DB-BD31-4B8C-83A1-F6EECF244321}">
                <p14:modId xmlns:p14="http://schemas.microsoft.com/office/powerpoint/2010/main" val="245393000"/>
              </p:ext>
            </p:extLst>
          </p:nvPr>
        </p:nvGraphicFramePr>
        <p:xfrm>
          <a:off x="1940999" y="1457685"/>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24203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stretch>
            <a:fillRect/>
          </a:stretch>
        </p:blipFill>
        <p:spPr>
          <a:xfrm>
            <a:off x="1524000" y="0"/>
            <a:ext cx="9144001" cy="7010400"/>
          </a:xfrm>
          <a:prstGeom prst="rect">
            <a:avLst/>
          </a:prstGeom>
        </p:spPr>
      </p:pic>
      <p:sp>
        <p:nvSpPr>
          <p:cNvPr id="13" name="Rectangle 12"/>
          <p:cNvSpPr/>
          <p:nvPr/>
        </p:nvSpPr>
        <p:spPr>
          <a:xfrm>
            <a:off x="10183772" y="6583978"/>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14" name="TextBox 13"/>
          <p:cNvSpPr txBox="1"/>
          <p:nvPr/>
        </p:nvSpPr>
        <p:spPr>
          <a:xfrm>
            <a:off x="2247055" y="6477000"/>
            <a:ext cx="7973935" cy="400110"/>
          </a:xfrm>
          <a:prstGeom prst="rect">
            <a:avLst/>
          </a:prstGeom>
          <a:noFill/>
        </p:spPr>
        <p:txBody>
          <a:bodyPr wrap="none" rtlCol="0">
            <a:normAutofit fontScale="92500" lnSpcReduction="10000"/>
          </a:bodyPr>
          <a:lstStyle/>
          <a:p>
            <a:pPr algn="r"/>
            <a:r>
              <a:rPr lang="en-US" sz="1200" b="1" dirty="0">
                <a:latin typeface="Segoe UI" pitchFamily="34" charset="0"/>
                <a:ea typeface="Segoe UI" pitchFamily="34" charset="0"/>
                <a:cs typeface="Segoe UI" pitchFamily="34" charset="0"/>
              </a:rPr>
              <a:t>Survey of Filipino Migrant </a:t>
            </a:r>
            <a:r>
              <a:rPr lang="en-US" sz="1200" b="1" dirty="0">
                <a:solidFill>
                  <a:schemeClr val="tx2">
                    <a:lumMod val="50000"/>
                  </a:schemeClr>
                </a:solidFill>
                <a:latin typeface="Segoe UI" pitchFamily="34" charset="0"/>
                <a:ea typeface="Segoe UI" pitchFamily="34" charset="0"/>
                <a:cs typeface="Segoe UI" pitchFamily="34" charset="0"/>
              </a:rPr>
              <a:t>Worker Returnees from Qatar</a:t>
            </a:r>
          </a:p>
          <a:p>
            <a:pPr algn="r"/>
            <a:r>
              <a:rPr lang="en-US" sz="1200" b="1" dirty="0">
                <a:solidFill>
                  <a:schemeClr val="accent1">
                    <a:lumMod val="75000"/>
                  </a:schemeClr>
                </a:solidFill>
                <a:latin typeface="Segoe UI" pitchFamily="34" charset="0"/>
                <a:ea typeface="Segoe UI" pitchFamily="34" charset="0"/>
                <a:cs typeface="Segoe UI" pitchFamily="34" charset="0"/>
              </a:rPr>
              <a:t>Philippine Sampling Framework</a:t>
            </a:r>
            <a:endParaRPr lang="en-US" sz="1200" b="1" dirty="0">
              <a:solidFill>
                <a:schemeClr val="tx1">
                  <a:lumMod val="75000"/>
                  <a:lumOff val="25000"/>
                </a:schemeClr>
              </a:solidFill>
            </a:endParaRPr>
          </a:p>
        </p:txBody>
      </p:sp>
      <p:sp>
        <p:nvSpPr>
          <p:cNvPr id="9" name="Title 1"/>
          <p:cNvSpPr txBox="1">
            <a:spLocks/>
          </p:cNvSpPr>
          <p:nvPr/>
        </p:nvSpPr>
        <p:spPr>
          <a:xfrm>
            <a:off x="19812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b="1" dirty="0">
                <a:latin typeface="Segoe UI" pitchFamily="34" charset="0"/>
                <a:ea typeface="Segoe UI" pitchFamily="34" charset="0"/>
                <a:cs typeface="Segoe UI" pitchFamily="34" charset="0"/>
              </a:rPr>
              <a:t>Conducting surveys using CAPI</a:t>
            </a:r>
          </a:p>
        </p:txBody>
      </p:sp>
      <p:pic>
        <p:nvPicPr>
          <p:cNvPr id="10" name="Picture 2" descr="C:\Users\harold\Pictures\New folder\i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39564" y="5955938"/>
            <a:ext cx="710527" cy="724712"/>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p:txBody>
          <a:bodyPr/>
          <a:lstStyle/>
          <a:p>
            <a:endParaRPr lang="en-PH" dirty="0"/>
          </a:p>
        </p:txBody>
      </p:sp>
      <p:pic>
        <p:nvPicPr>
          <p:cNvPr id="11" name="Picture 10"/>
          <p:cNvPicPr/>
          <p:nvPr/>
        </p:nvPicPr>
        <p:blipFill>
          <a:blip r:embed="rId5" cstate="print">
            <a:extLst>
              <a:ext uri="{28A0092B-C50C-407E-A947-70E740481C1C}">
                <a14:useLocalDpi xmlns:a14="http://schemas.microsoft.com/office/drawing/2010/main" val="0"/>
              </a:ext>
            </a:extLst>
          </a:blip>
          <a:stretch>
            <a:fillRect/>
          </a:stretch>
        </p:blipFill>
        <p:spPr>
          <a:xfrm>
            <a:off x="4142791" y="1328057"/>
            <a:ext cx="3750907" cy="5015653"/>
          </a:xfrm>
          <a:prstGeom prst="rect">
            <a:avLst/>
          </a:prstGeom>
        </p:spPr>
      </p:pic>
    </p:spTree>
    <p:extLst>
      <p:ext uri="{BB962C8B-B14F-4D97-AF65-F5344CB8AC3E}">
        <p14:creationId xmlns:p14="http://schemas.microsoft.com/office/powerpoint/2010/main" val="3036231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cstate="print"/>
          <a:stretch>
            <a:fillRect/>
          </a:stretch>
        </p:blipFill>
        <p:spPr>
          <a:xfrm>
            <a:off x="1524000" y="0"/>
            <a:ext cx="9144001" cy="7010400"/>
          </a:xfrm>
          <a:prstGeom prst="rect">
            <a:avLst/>
          </a:prstGeom>
        </p:spPr>
      </p:pic>
      <p:sp>
        <p:nvSpPr>
          <p:cNvPr id="6" name="Rectangle 5"/>
          <p:cNvSpPr/>
          <p:nvPr/>
        </p:nvSpPr>
        <p:spPr>
          <a:xfrm>
            <a:off x="10183772" y="6583978"/>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7" name="TextBox 6"/>
          <p:cNvSpPr txBox="1"/>
          <p:nvPr/>
        </p:nvSpPr>
        <p:spPr>
          <a:xfrm>
            <a:off x="2247055" y="6477000"/>
            <a:ext cx="7973935" cy="400110"/>
          </a:xfrm>
          <a:prstGeom prst="rect">
            <a:avLst/>
          </a:prstGeom>
          <a:noFill/>
        </p:spPr>
        <p:txBody>
          <a:bodyPr wrap="none" rtlCol="0">
            <a:normAutofit fontScale="92500" lnSpcReduction="10000"/>
          </a:bodyPr>
          <a:lstStyle/>
          <a:p>
            <a:pPr algn="r"/>
            <a:r>
              <a:rPr lang="en-US" sz="1200" b="1" dirty="0">
                <a:latin typeface="Segoe UI" pitchFamily="34" charset="0"/>
                <a:ea typeface="Segoe UI" pitchFamily="34" charset="0"/>
                <a:cs typeface="Segoe UI" pitchFamily="34" charset="0"/>
              </a:rPr>
              <a:t>Survey of Filipino Migrant </a:t>
            </a:r>
            <a:r>
              <a:rPr lang="en-US" sz="1200" b="1" dirty="0">
                <a:solidFill>
                  <a:schemeClr val="tx2">
                    <a:lumMod val="50000"/>
                  </a:schemeClr>
                </a:solidFill>
                <a:latin typeface="Segoe UI" pitchFamily="34" charset="0"/>
                <a:ea typeface="Segoe UI" pitchFamily="34" charset="0"/>
                <a:cs typeface="Segoe UI" pitchFamily="34" charset="0"/>
              </a:rPr>
              <a:t>Worker Returnees from Qatar</a:t>
            </a:r>
          </a:p>
          <a:p>
            <a:pPr algn="r"/>
            <a:r>
              <a:rPr lang="en-US" sz="1200" b="1" dirty="0">
                <a:solidFill>
                  <a:schemeClr val="accent1">
                    <a:lumMod val="75000"/>
                  </a:schemeClr>
                </a:solidFill>
                <a:latin typeface="Segoe UI" pitchFamily="34" charset="0"/>
                <a:ea typeface="Segoe UI" pitchFamily="34" charset="0"/>
                <a:cs typeface="Segoe UI" pitchFamily="34" charset="0"/>
              </a:rPr>
              <a:t>Philippine Sampling Framework</a:t>
            </a:r>
            <a:endParaRPr lang="en-US" sz="1200" b="1" dirty="0">
              <a:solidFill>
                <a:schemeClr val="tx1">
                  <a:lumMod val="75000"/>
                  <a:lumOff val="25000"/>
                </a:schemeClr>
              </a:solidFill>
            </a:endParaRPr>
          </a:p>
        </p:txBody>
      </p:sp>
      <p:sp>
        <p:nvSpPr>
          <p:cNvPr id="8" name="Rounded Rectangle 7"/>
          <p:cNvSpPr/>
          <p:nvPr/>
        </p:nvSpPr>
        <p:spPr>
          <a:xfrm rot="5400000">
            <a:off x="5505317" y="-1657485"/>
            <a:ext cx="1181368" cy="914400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2057400" y="2362200"/>
            <a:ext cx="8229600" cy="1143000"/>
          </a:xfrm>
          <a:prstGeom prst="rect">
            <a:avLst/>
          </a:prstGeom>
        </p:spPr>
        <p:txBody>
          <a:bodyPr vert="horz" lIns="91440" tIns="45720" rIns="91440" bIns="45720" rtlCol="0" anchor="ctr">
            <a:normAutofit/>
          </a:bodyPr>
          <a:lstStyle/>
          <a:p>
            <a:pPr algn="ctr">
              <a:spcBef>
                <a:spcPct val="0"/>
              </a:spcBef>
              <a:defRPr/>
            </a:pPr>
            <a:r>
              <a:rPr lang="en-US" sz="4000" b="1" dirty="0" smtClean="0">
                <a:latin typeface="Segoe UI" pitchFamily="34" charset="0"/>
                <a:ea typeface="Segoe UI" pitchFamily="34" charset="0"/>
                <a:cs typeface="Segoe UI" pitchFamily="34" charset="0"/>
              </a:rPr>
              <a:t>Lessons learned</a:t>
            </a:r>
            <a:endParaRPr lang="en-US" sz="4000" b="1" dirty="0">
              <a:latin typeface="Segoe UI" pitchFamily="34" charset="0"/>
              <a:ea typeface="Segoe UI" pitchFamily="34" charset="0"/>
              <a:cs typeface="Segoe UI" pitchFamily="34" charset="0"/>
            </a:endParaRPr>
          </a:p>
        </p:txBody>
      </p:sp>
      <p:pic>
        <p:nvPicPr>
          <p:cNvPr id="10" name="Picture 2" descr="C:\Users\harold\Pictures\New folder\i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39564" y="5955938"/>
            <a:ext cx="710527" cy="724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4875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stretch>
            <a:fillRect/>
          </a:stretch>
        </p:blipFill>
        <p:spPr>
          <a:xfrm>
            <a:off x="1524000" y="0"/>
            <a:ext cx="9144001" cy="7010400"/>
          </a:xfrm>
          <a:prstGeom prst="rect">
            <a:avLst/>
          </a:prstGeom>
        </p:spPr>
      </p:pic>
      <p:sp>
        <p:nvSpPr>
          <p:cNvPr id="13" name="Rectangle 12"/>
          <p:cNvSpPr/>
          <p:nvPr/>
        </p:nvSpPr>
        <p:spPr>
          <a:xfrm>
            <a:off x="10183772" y="6583978"/>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6600"/>
                </a:solidFill>
              </a:rPr>
              <a:t>           </a:t>
            </a:r>
          </a:p>
        </p:txBody>
      </p:sp>
      <p:sp>
        <p:nvSpPr>
          <p:cNvPr id="14" name="TextBox 13"/>
          <p:cNvSpPr txBox="1"/>
          <p:nvPr/>
        </p:nvSpPr>
        <p:spPr>
          <a:xfrm>
            <a:off x="2247055" y="6477000"/>
            <a:ext cx="7973935" cy="400110"/>
          </a:xfrm>
          <a:prstGeom prst="rect">
            <a:avLst/>
          </a:prstGeom>
          <a:noFill/>
        </p:spPr>
        <p:txBody>
          <a:bodyPr wrap="none" rtlCol="0">
            <a:normAutofit fontScale="92500" lnSpcReduction="10000"/>
          </a:bodyPr>
          <a:lstStyle/>
          <a:p>
            <a:pPr algn="r"/>
            <a:r>
              <a:rPr lang="en-US" sz="1200" b="1" dirty="0">
                <a:latin typeface="Segoe UI" pitchFamily="34" charset="0"/>
                <a:ea typeface="Segoe UI" pitchFamily="34" charset="0"/>
                <a:cs typeface="Segoe UI" pitchFamily="34" charset="0"/>
              </a:rPr>
              <a:t>Survey of Filipino Migrant </a:t>
            </a:r>
            <a:r>
              <a:rPr lang="en-US" sz="1200" b="1" dirty="0">
                <a:solidFill>
                  <a:schemeClr val="tx2">
                    <a:lumMod val="50000"/>
                  </a:schemeClr>
                </a:solidFill>
                <a:latin typeface="Segoe UI" pitchFamily="34" charset="0"/>
                <a:ea typeface="Segoe UI" pitchFamily="34" charset="0"/>
                <a:cs typeface="Segoe UI" pitchFamily="34" charset="0"/>
              </a:rPr>
              <a:t>Worker Returnees from Qatar</a:t>
            </a:r>
          </a:p>
          <a:p>
            <a:pPr algn="r"/>
            <a:r>
              <a:rPr lang="en-US" sz="1200" b="1" dirty="0">
                <a:solidFill>
                  <a:schemeClr val="accent1">
                    <a:lumMod val="75000"/>
                  </a:schemeClr>
                </a:solidFill>
                <a:latin typeface="Segoe UI" pitchFamily="34" charset="0"/>
                <a:ea typeface="Segoe UI" pitchFamily="34" charset="0"/>
                <a:cs typeface="Segoe UI" pitchFamily="34" charset="0"/>
              </a:rPr>
              <a:t>Philippine Sampling Framework</a:t>
            </a:r>
            <a:endParaRPr lang="en-US" sz="1200" b="1" dirty="0">
              <a:solidFill>
                <a:schemeClr val="tx1">
                  <a:lumMod val="75000"/>
                  <a:lumOff val="25000"/>
                </a:schemeClr>
              </a:solidFill>
            </a:endParaRPr>
          </a:p>
        </p:txBody>
      </p:sp>
      <p:sp>
        <p:nvSpPr>
          <p:cNvPr id="9" name="Title 1"/>
          <p:cNvSpPr txBox="1">
            <a:spLocks/>
          </p:cNvSpPr>
          <p:nvPr/>
        </p:nvSpPr>
        <p:spPr>
          <a:xfrm>
            <a:off x="19812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b="1" dirty="0" smtClean="0">
                <a:latin typeface="Segoe UI" pitchFamily="34" charset="0"/>
                <a:ea typeface="Segoe UI" pitchFamily="34" charset="0"/>
                <a:cs typeface="Segoe UI" pitchFamily="34" charset="0"/>
              </a:rPr>
              <a:t>CAPI System</a:t>
            </a:r>
            <a:endParaRPr lang="en-US" sz="4000" b="1" dirty="0">
              <a:latin typeface="Segoe UI" pitchFamily="34" charset="0"/>
              <a:ea typeface="Segoe UI" pitchFamily="34" charset="0"/>
              <a:cs typeface="Segoe UI" pitchFamily="34" charset="0"/>
            </a:endParaRPr>
          </a:p>
        </p:txBody>
      </p:sp>
      <p:pic>
        <p:nvPicPr>
          <p:cNvPr id="10" name="Picture 2" descr="C:\Users\harold\Pictures\New folder\i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39564" y="5955938"/>
            <a:ext cx="710527" cy="7247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ontent Placeholder 5"/>
          <p:cNvGraphicFramePr>
            <a:graphicFrameLocks noGrp="1"/>
          </p:cNvGraphicFramePr>
          <p:nvPr>
            <p:ph idx="1"/>
            <p:extLst>
              <p:ext uri="{D42A27DB-BD31-4B8C-83A1-F6EECF244321}">
                <p14:modId xmlns:p14="http://schemas.microsoft.com/office/powerpoint/2010/main" val="589949724"/>
              </p:ext>
            </p:extLst>
          </p:nvPr>
        </p:nvGraphicFramePr>
        <p:xfrm>
          <a:off x="1940999" y="1457685"/>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649132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736</Words>
  <Application>Microsoft Office PowerPoint</Application>
  <PresentationFormat>Widescreen</PresentationFormat>
  <Paragraphs>85</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Century Gothic</vt:lpstr>
      <vt:lpstr>Segoe UI</vt:lpstr>
      <vt:lpstr>Office Theme</vt:lpstr>
      <vt:lpstr>Workshop on Migration Cost Survey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Rookie O. Daquio</dc:creator>
  <cp:lastModifiedBy>Carl Rookie Daquio</cp:lastModifiedBy>
  <cp:revision>20</cp:revision>
  <dcterms:created xsi:type="dcterms:W3CDTF">2015-11-12T07:48:42Z</dcterms:created>
  <dcterms:modified xsi:type="dcterms:W3CDTF">2015-11-15T02:21:11Z</dcterms:modified>
</cp:coreProperties>
</file>