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1"/>
  </p:notesMasterIdLst>
  <p:sldIdLst>
    <p:sldId id="397" r:id="rId3"/>
    <p:sldId id="344" r:id="rId4"/>
    <p:sldId id="527" r:id="rId5"/>
    <p:sldId id="450" r:id="rId6"/>
    <p:sldId id="449" r:id="rId7"/>
    <p:sldId id="521" r:id="rId8"/>
    <p:sldId id="528" r:id="rId9"/>
    <p:sldId id="520" r:id="rId10"/>
    <p:sldId id="483" r:id="rId11"/>
    <p:sldId id="484" r:id="rId12"/>
    <p:sldId id="485" r:id="rId13"/>
    <p:sldId id="494" r:id="rId14"/>
    <p:sldId id="496" r:id="rId15"/>
    <p:sldId id="454" r:id="rId16"/>
    <p:sldId id="451" r:id="rId17"/>
    <p:sldId id="459" r:id="rId18"/>
    <p:sldId id="522" r:id="rId19"/>
    <p:sldId id="529" r:id="rId20"/>
    <p:sldId id="530" r:id="rId21"/>
    <p:sldId id="268" r:id="rId22"/>
    <p:sldId id="401" r:id="rId23"/>
    <p:sldId id="346" r:id="rId24"/>
    <p:sldId id="347" r:id="rId25"/>
    <p:sldId id="348" r:id="rId26"/>
    <p:sldId id="406" r:id="rId27"/>
    <p:sldId id="412" r:id="rId28"/>
    <p:sldId id="407" r:id="rId29"/>
    <p:sldId id="524" r:id="rId30"/>
    <p:sldId id="353" r:id="rId31"/>
    <p:sldId id="356" r:id="rId32"/>
    <p:sldId id="414" r:id="rId33"/>
    <p:sldId id="470" r:id="rId34"/>
    <p:sldId id="357" r:id="rId35"/>
    <p:sldId id="468" r:id="rId36"/>
    <p:sldId id="408" r:id="rId37"/>
    <p:sldId id="409" r:id="rId38"/>
    <p:sldId id="475" r:id="rId39"/>
    <p:sldId id="476" r:id="rId40"/>
    <p:sldId id="410" r:id="rId41"/>
    <p:sldId id="358" r:id="rId42"/>
    <p:sldId id="477" r:id="rId43"/>
    <p:sldId id="456" r:id="rId44"/>
    <p:sldId id="466" r:id="rId45"/>
    <p:sldId id="473" r:id="rId46"/>
    <p:sldId id="482" r:id="rId47"/>
    <p:sldId id="526" r:id="rId48"/>
    <p:sldId id="531" r:id="rId49"/>
    <p:sldId id="53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223" autoAdjust="0"/>
  </p:normalViewPr>
  <p:slideViewPr>
    <p:cSldViewPr>
      <p:cViewPr varScale="1">
        <p:scale>
          <a:sx n="117" d="100"/>
          <a:sy n="117" d="100"/>
        </p:scale>
        <p:origin x="14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2166" y="1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esktop\Alia's%20Seni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17933575610738"/>
          <c:y val="0.24516885389326337"/>
          <c:w val="0.25417979002624674"/>
          <c:h val="0.58743773694954793"/>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'[Alia''s Senior.xlsx]Sheet1'!$B$3:$B$4</c:f>
              <c:strCache>
                <c:ptCount val="2"/>
                <c:pt idx="0">
                  <c:v>Willing</c:v>
                </c:pt>
                <c:pt idx="1">
                  <c:v>Not Willing</c:v>
                </c:pt>
              </c:strCache>
            </c:strRef>
          </c:cat>
          <c:val>
            <c:numRef>
              <c:f>'[Alia''s Senior.xlsx]Sheet1'!$C$3:$C$4</c:f>
              <c:numCache>
                <c:formatCode>0.00%</c:formatCode>
                <c:ptCount val="2"/>
                <c:pt idx="0">
                  <c:v>0.30204999999999999</c:v>
                </c:pt>
                <c:pt idx="1">
                  <c:v>0.69794999999999996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3236692535735195"/>
          <c:y val="0.49149752114319045"/>
          <c:w val="0.33790315778872965"/>
          <c:h val="0.22958509993943066"/>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6A422-7C9B-464D-8042-9C5077928A33}"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1725C-B25F-4E90-BEA6-7A175F1ECDED}" type="slidenum">
              <a:rPr lang="en-US" smtClean="0"/>
              <a:t>‹#›</a:t>
            </a:fld>
            <a:endParaRPr lang="en-US"/>
          </a:p>
        </p:txBody>
      </p:sp>
    </p:spTree>
    <p:extLst>
      <p:ext uri="{BB962C8B-B14F-4D97-AF65-F5344CB8AC3E}">
        <p14:creationId xmlns:p14="http://schemas.microsoft.com/office/powerpoint/2010/main" val="279646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2181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450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Announced on 27 October 2015</a:t>
            </a:r>
            <a:endParaRPr lang="en-US" dirty="0"/>
          </a:p>
        </p:txBody>
      </p:sp>
      <p:sp>
        <p:nvSpPr>
          <p:cNvPr id="4" name="Slide Number Placeholder 3"/>
          <p:cNvSpPr>
            <a:spLocks noGrp="1"/>
          </p:cNvSpPr>
          <p:nvPr>
            <p:ph type="sldNum" sz="quarter" idx="10"/>
          </p:nvPr>
        </p:nvSpPr>
        <p:spPr/>
        <p:txBody>
          <a:bodyPr/>
          <a:lstStyle/>
          <a:p>
            <a:fld id="{DB31725C-B25F-4E90-BEA6-7A175F1ECDED}" type="slidenum">
              <a:rPr lang="en-US" smtClean="0"/>
              <a:t>29</a:t>
            </a:fld>
            <a:endParaRPr lang="en-US"/>
          </a:p>
        </p:txBody>
      </p:sp>
    </p:spTree>
    <p:extLst>
      <p:ext uri="{BB962C8B-B14F-4D97-AF65-F5344CB8AC3E}">
        <p14:creationId xmlns:p14="http://schemas.microsoft.com/office/powerpoint/2010/main" val="206342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1554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9412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1725C-B25F-4E90-BEA6-7A175F1ECDED}" type="slidenum">
              <a:rPr lang="en-US" smtClean="0"/>
              <a:t>5</a:t>
            </a:fld>
            <a:endParaRPr lang="en-US"/>
          </a:p>
        </p:txBody>
      </p:sp>
    </p:spTree>
    <p:extLst>
      <p:ext uri="{BB962C8B-B14F-4D97-AF65-F5344CB8AC3E}">
        <p14:creationId xmlns:p14="http://schemas.microsoft.com/office/powerpoint/2010/main" val="3102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SESRI has also been engaged in studies that address Qatar's and regional concerns such as the GCC single currency, life in Qatar, social capital in Qatar, education, gender, and migrant workers. Its collaborations with the Global Competitiveness Report of the World Economic Forum, World Values Survey and Arab Barometer Project have helped advance research in Qatar and the wider region, providing key statistics to help formulate policy and set national priorities.</a:t>
            </a:r>
            <a:endParaRPr lang="en-US" dirty="0"/>
          </a:p>
        </p:txBody>
      </p:sp>
      <p:sp>
        <p:nvSpPr>
          <p:cNvPr id="4" name="Slide Number Placeholder 3"/>
          <p:cNvSpPr>
            <a:spLocks noGrp="1"/>
          </p:cNvSpPr>
          <p:nvPr>
            <p:ph type="sldNum" sz="quarter" idx="10"/>
          </p:nvPr>
        </p:nvSpPr>
        <p:spPr/>
        <p:txBody>
          <a:bodyPr/>
          <a:lstStyle/>
          <a:p>
            <a:fld id="{DB31725C-B25F-4E90-BEA6-7A175F1ECDED}" type="slidenum">
              <a:rPr lang="en-US" smtClean="0"/>
              <a:t>8</a:t>
            </a:fld>
            <a:endParaRPr lang="en-US"/>
          </a:p>
        </p:txBody>
      </p:sp>
    </p:spTree>
    <p:extLst>
      <p:ext uri="{BB962C8B-B14F-4D97-AF65-F5344CB8AC3E}">
        <p14:creationId xmlns:p14="http://schemas.microsoft.com/office/powerpoint/2010/main" val="220451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037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478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1040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0433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http://dohanews.co/reports-suggest-looming-housing-shortages-qatar/</a:t>
            </a:r>
            <a:endParaRPr lang="en-US" dirty="0"/>
          </a:p>
        </p:txBody>
      </p:sp>
      <p:sp>
        <p:nvSpPr>
          <p:cNvPr id="4" name="Slide Number Placeholder 3"/>
          <p:cNvSpPr>
            <a:spLocks noGrp="1"/>
          </p:cNvSpPr>
          <p:nvPr>
            <p:ph type="sldNum" sz="quarter" idx="10"/>
          </p:nvPr>
        </p:nvSpPr>
        <p:spPr/>
        <p:txBody>
          <a:bodyPr/>
          <a:lstStyle/>
          <a:p>
            <a:fld id="{DB31725C-B25F-4E90-BEA6-7A175F1ECDED}" type="slidenum">
              <a:rPr lang="en-US" smtClean="0"/>
              <a:t>19</a:t>
            </a:fld>
            <a:endParaRPr lang="en-US"/>
          </a:p>
        </p:txBody>
      </p:sp>
    </p:spTree>
    <p:extLst>
      <p:ext uri="{BB962C8B-B14F-4D97-AF65-F5344CB8AC3E}">
        <p14:creationId xmlns:p14="http://schemas.microsoft.com/office/powerpoint/2010/main" val="206251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5C98-5D2A-4E96-AFC1-42E5AEDCF9E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8782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87ED3C-9D33-45C8-BA77-36B4934DB2C1}"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398661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7ED3C-9D33-45C8-BA77-36B4934DB2C1}"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75184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7ED3C-9D33-45C8-BA77-36B4934DB2C1}"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334813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108673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173276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270378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78555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224206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16665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1561553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42EFAFA-D885-4981-AAD4-D9F6D860DC3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1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7ED3C-9D33-45C8-BA77-36B4934DB2C1}"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606741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9" name="Slide Number Placeholder 8"/>
          <p:cNvSpPr>
            <a:spLocks noGrp="1"/>
          </p:cNvSpPr>
          <p:nvPr>
            <p:ph type="sldNum" sz="quarter" idx="11"/>
          </p:nvPr>
        </p:nvSpPr>
        <p:spPr/>
        <p:txBody>
          <a:bodyPr/>
          <a:lstStyle/>
          <a:p>
            <a:fld id="{742EFAFA-D885-4981-AAD4-D9F6D860DC37}"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37254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1752955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43A6B-8D29-4E9E-8234-D629C6519130}" type="datetimeFigureOut">
              <a:rPr lang="en-US" smtClean="0">
                <a:solidFill>
                  <a:srgbClr val="DFDCB7"/>
                </a:solidFill>
              </a:rPr>
              <a:pPr/>
              <a:t>11/23/2015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42EFAFA-D885-4981-AAD4-D9F6D860DC37}" type="slidenum">
              <a:rPr lang="en-US" smtClean="0"/>
              <a:pPr/>
              <a:t>‹#›</a:t>
            </a:fld>
            <a:endParaRPr lang="en-US"/>
          </a:p>
        </p:txBody>
      </p:sp>
    </p:spTree>
    <p:extLst>
      <p:ext uri="{BB962C8B-B14F-4D97-AF65-F5344CB8AC3E}">
        <p14:creationId xmlns:p14="http://schemas.microsoft.com/office/powerpoint/2010/main" val="37943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7ED3C-9D33-45C8-BA77-36B4934DB2C1}"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323294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7ED3C-9D33-45C8-BA77-36B4934DB2C1}"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122090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7ED3C-9D33-45C8-BA77-36B4934DB2C1}"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59061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7ED3C-9D33-45C8-BA77-36B4934DB2C1}"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102432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7ED3C-9D33-45C8-BA77-36B4934DB2C1}"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193184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7ED3C-9D33-45C8-BA77-36B4934DB2C1}"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147656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7ED3C-9D33-45C8-BA77-36B4934DB2C1}"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270EC-AA74-4784-8869-6483715A708C}" type="slidenum">
              <a:rPr lang="en-US" smtClean="0"/>
              <a:t>‹#›</a:t>
            </a:fld>
            <a:endParaRPr lang="en-US"/>
          </a:p>
        </p:txBody>
      </p:sp>
    </p:spTree>
    <p:extLst>
      <p:ext uri="{BB962C8B-B14F-4D97-AF65-F5344CB8AC3E}">
        <p14:creationId xmlns:p14="http://schemas.microsoft.com/office/powerpoint/2010/main" val="110034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ED3C-9D33-45C8-BA77-36B4934DB2C1}"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270EC-AA74-4784-8869-6483715A708C}" type="slidenum">
              <a:rPr lang="en-US" smtClean="0"/>
              <a:t>‹#›</a:t>
            </a:fld>
            <a:endParaRPr lang="en-US"/>
          </a:p>
        </p:txBody>
      </p:sp>
    </p:spTree>
    <p:extLst>
      <p:ext uri="{BB962C8B-B14F-4D97-AF65-F5344CB8AC3E}">
        <p14:creationId xmlns:p14="http://schemas.microsoft.com/office/powerpoint/2010/main" val="135629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42EFAFA-D885-4981-AAD4-D9F6D860DC3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8343A6B-8D29-4E9E-8234-D629C6519130}" type="datetimeFigureOut">
              <a:rPr lang="en-US" smtClean="0">
                <a:solidFill>
                  <a:srgbClr val="DFDCB7"/>
                </a:solidFill>
              </a:rPr>
              <a:pPr/>
              <a:t>11/23/2015</a:t>
            </a:fld>
            <a:endParaRPr lang="en-US">
              <a:solidFill>
                <a:srgbClr val="DFDCB7"/>
              </a:solidFill>
            </a:endParaRPr>
          </a:p>
        </p:txBody>
      </p:sp>
    </p:spTree>
    <p:extLst>
      <p:ext uri="{BB962C8B-B14F-4D97-AF65-F5344CB8AC3E}">
        <p14:creationId xmlns:p14="http://schemas.microsoft.com/office/powerpoint/2010/main" val="2390212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dohanews.co/qatar-ministry-publishes-maps-with-no-go-housing-zones-for-workers/"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62400"/>
            <a:ext cx="7543800" cy="1447800"/>
          </a:xfrm>
          <a:solidFill>
            <a:srgbClr val="92D050"/>
          </a:solidFill>
          <a:ln>
            <a:solidFill>
              <a:srgbClr val="C00000"/>
            </a:solidFill>
          </a:ln>
        </p:spPr>
        <p:txBody>
          <a:bodyPr>
            <a:noAutofit/>
          </a:bodyPr>
          <a:lstStyle/>
          <a:p>
            <a:pPr algn="ctr"/>
            <a:r>
              <a:rPr lang="en-US" sz="3200" b="1" dirty="0" smtClean="0">
                <a:solidFill>
                  <a:schemeClr val="bg1"/>
                </a:solidFill>
              </a:rPr>
              <a:t>The State of Migrant Workers in Qatar and Recent Reforms in </a:t>
            </a:r>
            <a:r>
              <a:rPr lang="en-US" sz="3200" b="1" dirty="0">
                <a:solidFill>
                  <a:schemeClr val="bg1"/>
                </a:solidFill>
              </a:rPr>
              <a:t>the Kafala </a:t>
            </a:r>
            <a:r>
              <a:rPr lang="en-US" sz="3200" b="1" dirty="0" smtClean="0">
                <a:solidFill>
                  <a:schemeClr val="bg1"/>
                </a:solidFill>
              </a:rPr>
              <a:t>System</a:t>
            </a:r>
            <a:br>
              <a:rPr lang="en-US" sz="3200" b="1" dirty="0" smtClean="0">
                <a:solidFill>
                  <a:schemeClr val="bg1"/>
                </a:solidFill>
              </a:rPr>
            </a:br>
            <a:endParaRPr lang="en-US" sz="3200" b="1" dirty="0">
              <a:solidFill>
                <a:schemeClr val="bg1"/>
              </a:solidFill>
              <a:latin typeface="Aharoni" pitchFamily="2" charset="-79"/>
              <a:cs typeface="Aharoni" pitchFamily="2" charset="-79"/>
            </a:endParaRPr>
          </a:p>
        </p:txBody>
      </p:sp>
      <p:sp>
        <p:nvSpPr>
          <p:cNvPr id="3" name="Subtitle 2"/>
          <p:cNvSpPr>
            <a:spLocks noGrp="1"/>
          </p:cNvSpPr>
          <p:nvPr>
            <p:ph type="subTitle" idx="1"/>
          </p:nvPr>
        </p:nvSpPr>
        <p:spPr>
          <a:xfrm>
            <a:off x="1828800" y="5533901"/>
            <a:ext cx="5715000" cy="1295400"/>
          </a:xfrm>
          <a:solidFill>
            <a:srgbClr val="00B0F0"/>
          </a:solidFill>
        </p:spPr>
        <p:txBody>
          <a:bodyPr>
            <a:noAutofit/>
          </a:bodyPr>
          <a:lstStyle/>
          <a:p>
            <a:pPr algn="r"/>
            <a:r>
              <a:rPr lang="en-US" sz="3600" i="1" dirty="0" smtClean="0">
                <a:solidFill>
                  <a:schemeClr val="bg1"/>
                </a:solidFill>
              </a:rPr>
              <a:t>Mughal, Abdul Ghaffar</a:t>
            </a:r>
          </a:p>
          <a:p>
            <a:pPr algn="r"/>
            <a:r>
              <a:rPr lang="en-US" sz="3600" i="1" dirty="0" smtClean="0">
                <a:solidFill>
                  <a:schemeClr val="bg1"/>
                </a:solidFill>
              </a:rPr>
              <a:t>Qatar University</a:t>
            </a:r>
          </a:p>
        </p:txBody>
      </p:sp>
      <p:sp>
        <p:nvSpPr>
          <p:cNvPr id="4" name="Title 1"/>
          <p:cNvSpPr txBox="1">
            <a:spLocks/>
          </p:cNvSpPr>
          <p:nvPr/>
        </p:nvSpPr>
        <p:spPr>
          <a:xfrm>
            <a:off x="685800" y="609600"/>
            <a:ext cx="7543800" cy="3124200"/>
          </a:xfrm>
          <a:prstGeom prst="rect">
            <a:avLst/>
          </a:prstGeom>
          <a:solidFill>
            <a:srgbClr val="92D050"/>
          </a:solidFill>
          <a:ln>
            <a:solidFill>
              <a:srgbClr val="C00000"/>
            </a:solidFill>
          </a:ln>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latinLnBrk="1"/>
            <a:r>
              <a:rPr lang="en-US" sz="2400" b="1" dirty="0"/>
              <a:t>KNOMAD </a:t>
            </a:r>
            <a:endParaRPr lang="en-US" sz="2400" dirty="0"/>
          </a:p>
          <a:p>
            <a:pPr algn="ctr" latinLnBrk="1"/>
            <a:r>
              <a:rPr lang="en-US" sz="2400" b="1" dirty="0"/>
              <a:t>Workshop on Measuring Migration Costs for the Low-skilled</a:t>
            </a:r>
            <a:endParaRPr lang="en-US" sz="2400" dirty="0"/>
          </a:p>
          <a:p>
            <a:pPr algn="ctr" latinLnBrk="1"/>
            <a:r>
              <a:rPr lang="en-US" sz="2400" dirty="0"/>
              <a:t> </a:t>
            </a:r>
          </a:p>
          <a:p>
            <a:pPr algn="ctr" latinLnBrk="1"/>
            <a:r>
              <a:rPr lang="en-US" sz="2400" dirty="0"/>
              <a:t>The World Bank, Washington DC</a:t>
            </a:r>
          </a:p>
          <a:p>
            <a:pPr algn="ctr" latinLnBrk="1"/>
            <a:r>
              <a:rPr lang="en-US" sz="2400" dirty="0"/>
              <a:t>MC7-100</a:t>
            </a:r>
          </a:p>
          <a:p>
            <a:pPr algn="ctr" latinLnBrk="1"/>
            <a:r>
              <a:rPr lang="en-US" sz="2400" dirty="0"/>
              <a:t>November 16-17, 2015</a:t>
            </a:r>
          </a:p>
        </p:txBody>
      </p:sp>
    </p:spTree>
    <p:extLst>
      <p:ext uri="{BB962C8B-B14F-4D97-AF65-F5344CB8AC3E}">
        <p14:creationId xmlns:p14="http://schemas.microsoft.com/office/powerpoint/2010/main" val="1584936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28" y="381000"/>
            <a:ext cx="7620000" cy="1143000"/>
          </a:xfrm>
        </p:spPr>
        <p:txBody>
          <a:bodyPr>
            <a:normAutofit fontScale="90000"/>
          </a:bodyPr>
          <a:lstStyle/>
          <a:p>
            <a:r>
              <a:rPr lang="en-US" sz="4000" b="1" dirty="0"/>
              <a:t>Under the Current Kafala System  --  Migrant </a:t>
            </a:r>
            <a:r>
              <a:rPr lang="en-US" sz="4000" b="1" dirty="0" smtClean="0"/>
              <a:t>Labor </a:t>
            </a:r>
            <a:r>
              <a:rPr lang="en-US" sz="4000" b="1" dirty="0"/>
              <a:t>Status</a:t>
            </a:r>
            <a:br>
              <a:rPr lang="en-US" sz="4000" b="1" dirty="0"/>
            </a:br>
            <a:endParaRPr lang="en-US" sz="4000" dirty="0"/>
          </a:p>
        </p:txBody>
      </p:sp>
      <p:pic>
        <p:nvPicPr>
          <p:cNvPr id="2050" name="Picture 2" descr="C:\Users\A\Desktop\Capstone\New imp readings\Charts, tables, pict, Statistics\dfsee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98" y="1905000"/>
            <a:ext cx="8773775" cy="423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16892" y="6138500"/>
            <a:ext cx="4018536" cy="338554"/>
          </a:xfrm>
          <a:prstGeom prst="rect">
            <a:avLst/>
          </a:prstGeom>
        </p:spPr>
        <p:txBody>
          <a:bodyPr wrap="none">
            <a:spAutoFit/>
          </a:bodyPr>
          <a:lstStyle/>
          <a:p>
            <a:pPr marL="114300"/>
            <a:r>
              <a:rPr lang="en-US" sz="1600" dirty="0">
                <a:solidFill>
                  <a:srgbClr val="2F2B20"/>
                </a:solidFill>
              </a:rPr>
              <a:t>Source: 2012 SESRI-Annual Omnibus Survey</a:t>
            </a:r>
          </a:p>
        </p:txBody>
      </p:sp>
    </p:spTree>
    <p:extLst>
      <p:ext uri="{BB962C8B-B14F-4D97-AF65-F5344CB8AC3E}">
        <p14:creationId xmlns:p14="http://schemas.microsoft.com/office/powerpoint/2010/main" val="938979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normAutofit fontScale="90000"/>
          </a:bodyPr>
          <a:lstStyle/>
          <a:p>
            <a:r>
              <a:rPr lang="en-US" sz="3600" b="1" dirty="0"/>
              <a:t>Under the Current Kafala System --  Migrant </a:t>
            </a:r>
            <a:r>
              <a:rPr lang="en-US" sz="3600" b="1" dirty="0" smtClean="0"/>
              <a:t>Labor </a:t>
            </a:r>
            <a:r>
              <a:rPr lang="en-US" sz="3600" b="1" dirty="0"/>
              <a:t>Status</a:t>
            </a:r>
            <a:br>
              <a:rPr lang="en-US" sz="3600" b="1" dirty="0"/>
            </a:br>
            <a:endParaRPr lang="en-US" sz="3600" dirty="0"/>
          </a:p>
        </p:txBody>
      </p:sp>
      <p:pic>
        <p:nvPicPr>
          <p:cNvPr id="3074" name="Picture 2" descr="C:\Users\A\Desktop\Capstone\New imp readings\Charts, tables, pict, Statistics\dwas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981200"/>
            <a:ext cx="5410200" cy="43746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6248400"/>
            <a:ext cx="4393319" cy="369332"/>
          </a:xfrm>
          <a:prstGeom prst="rect">
            <a:avLst/>
          </a:prstGeom>
        </p:spPr>
        <p:txBody>
          <a:bodyPr wrap="none">
            <a:spAutoFit/>
          </a:bodyPr>
          <a:lstStyle/>
          <a:p>
            <a:pPr marL="114300"/>
            <a:r>
              <a:rPr lang="en-US" dirty="0">
                <a:solidFill>
                  <a:srgbClr val="2F2B20"/>
                </a:solidFill>
              </a:rPr>
              <a:t>Source: 2012 SESRI-Annual Omnibus Survey</a:t>
            </a:r>
          </a:p>
        </p:txBody>
      </p:sp>
    </p:spTree>
    <p:extLst>
      <p:ext uri="{BB962C8B-B14F-4D97-AF65-F5344CB8AC3E}">
        <p14:creationId xmlns:p14="http://schemas.microsoft.com/office/powerpoint/2010/main" val="184588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W</a:t>
            </a:r>
            <a:r>
              <a:rPr lang="en-US" sz="2800" b="1" dirty="0" smtClean="0"/>
              <a:t>hat is the attitudes of citizens toward reforming the Kafala System?</a:t>
            </a:r>
            <a:endParaRPr lang="en-US" sz="2800"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1026" name="Picture 2" descr="C:\Users\A\Pictures\capstone\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1427"/>
            <a:ext cx="6046403"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7514" y="5560427"/>
            <a:ext cx="6117444" cy="338554"/>
          </a:xfrm>
          <a:prstGeom prst="rect">
            <a:avLst/>
          </a:prstGeom>
        </p:spPr>
        <p:txBody>
          <a:bodyPr wrap="none">
            <a:spAutoFit/>
          </a:bodyPr>
          <a:lstStyle/>
          <a:p>
            <a:pPr marL="114300"/>
            <a:r>
              <a:rPr lang="en-US" sz="1600" dirty="0">
                <a:solidFill>
                  <a:srgbClr val="2F2B20"/>
                </a:solidFill>
              </a:rPr>
              <a:t>Source: </a:t>
            </a:r>
            <a:r>
              <a:rPr lang="en-US" sz="1600" dirty="0" smtClean="0">
                <a:solidFill>
                  <a:srgbClr val="2F2B20"/>
                </a:solidFill>
              </a:rPr>
              <a:t>2014 SESRI Survey - </a:t>
            </a:r>
            <a:r>
              <a:rPr lang="en-US" sz="1600" dirty="0">
                <a:solidFill>
                  <a:srgbClr val="2F2B20"/>
                </a:solidFill>
              </a:rPr>
              <a:t>Qatar Attitudes Towards Foreign Workers</a:t>
            </a:r>
            <a:r>
              <a:rPr lang="en-US" sz="1600" dirty="0" smtClean="0">
                <a:solidFill>
                  <a:srgbClr val="2F2B20"/>
                </a:solidFill>
              </a:rPr>
              <a:t> </a:t>
            </a:r>
            <a:endParaRPr lang="en-US" sz="1600" dirty="0">
              <a:solidFill>
                <a:srgbClr val="2F2B20"/>
              </a:solidFill>
            </a:endParaRPr>
          </a:p>
        </p:txBody>
      </p:sp>
    </p:spTree>
    <p:extLst>
      <p:ext uri="{BB962C8B-B14F-4D97-AF65-F5344CB8AC3E}">
        <p14:creationId xmlns:p14="http://schemas.microsoft.com/office/powerpoint/2010/main" val="272038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Recruitment </a:t>
            </a:r>
            <a:endParaRPr lang="en-US" dirty="0"/>
          </a:p>
        </p:txBody>
      </p:sp>
      <p:sp>
        <p:nvSpPr>
          <p:cNvPr id="3" name="Content Placeholder 2"/>
          <p:cNvSpPr>
            <a:spLocks noGrp="1"/>
          </p:cNvSpPr>
          <p:nvPr>
            <p:ph idx="1"/>
          </p:nvPr>
        </p:nvSpPr>
        <p:spPr>
          <a:xfrm>
            <a:off x="457200" y="1600200"/>
            <a:ext cx="3657600" cy="4800600"/>
          </a:xfrm>
        </p:spPr>
        <p:txBody>
          <a:bodyPr>
            <a:normAutofit fontScale="70000" lnSpcReduction="20000"/>
          </a:bodyPr>
          <a:lstStyle/>
          <a:p>
            <a:pPr marL="114300" indent="0">
              <a:buNone/>
            </a:pPr>
            <a:endParaRPr lang="en-US" b="1" dirty="0">
              <a:solidFill>
                <a:schemeClr val="tx2"/>
              </a:solidFill>
            </a:endParaRPr>
          </a:p>
          <a:p>
            <a:pPr marL="571500" indent="-457200"/>
            <a:r>
              <a:rPr lang="en-US" dirty="0" smtClean="0"/>
              <a:t>According to a 2012 Survey By SESRI, Most Foreign Labor who were asked how did you find your first job in Qatar, they answered through recruitment or placement agency.</a:t>
            </a:r>
          </a:p>
          <a:p>
            <a:pPr marL="571500" indent="-457200"/>
            <a:endParaRPr lang="en-US" dirty="0"/>
          </a:p>
          <a:p>
            <a:pPr marL="571500" indent="-457200"/>
            <a:r>
              <a:rPr lang="en-US" sz="3100" dirty="0"/>
              <a:t>84 % of these migrant laborers who used a recruitment or placement agency said they had to pay a fee.  </a:t>
            </a:r>
          </a:p>
        </p:txBody>
      </p:sp>
      <p:pic>
        <p:nvPicPr>
          <p:cNvPr id="1027" name="Picture 3" descr="C:\Users\A\Desktop\Capstone\New imp readings\Charts, tables, pict, Statistics\xfggdf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653" y="1828800"/>
            <a:ext cx="4247901" cy="37178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5800" y="5552613"/>
            <a:ext cx="3481274" cy="307777"/>
          </a:xfrm>
          <a:prstGeom prst="rect">
            <a:avLst/>
          </a:prstGeom>
        </p:spPr>
        <p:txBody>
          <a:bodyPr wrap="none">
            <a:spAutoFit/>
          </a:bodyPr>
          <a:lstStyle/>
          <a:p>
            <a:pPr marL="114300"/>
            <a:r>
              <a:rPr lang="en-US" sz="1400" dirty="0">
                <a:solidFill>
                  <a:srgbClr val="675E47"/>
                </a:solidFill>
              </a:rPr>
              <a:t>Source: 2012 SESRI-Annual Omnibus Survey</a:t>
            </a:r>
          </a:p>
        </p:txBody>
      </p:sp>
    </p:spTree>
    <p:extLst>
      <p:ext uri="{BB962C8B-B14F-4D97-AF65-F5344CB8AC3E}">
        <p14:creationId xmlns:p14="http://schemas.microsoft.com/office/powerpoint/2010/main" val="2620586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Flies in the Ointment</a:t>
            </a:r>
            <a:endParaRPr lang="en-US" dirty="0"/>
          </a:p>
        </p:txBody>
      </p:sp>
      <p:sp>
        <p:nvSpPr>
          <p:cNvPr id="3" name="Content Placeholder 2"/>
          <p:cNvSpPr>
            <a:spLocks noGrp="1"/>
          </p:cNvSpPr>
          <p:nvPr>
            <p:ph idx="1"/>
          </p:nvPr>
        </p:nvSpPr>
        <p:spPr/>
        <p:txBody>
          <a:bodyPr>
            <a:normAutofit fontScale="62500" lnSpcReduction="20000"/>
          </a:bodyPr>
          <a:lstStyle/>
          <a:p>
            <a:r>
              <a:rPr lang="en-US" dirty="0">
                <a:latin typeface="Arial"/>
                <a:ea typeface="Times New Roman"/>
              </a:rPr>
              <a:t>Qatar’s record on most growth indices, including higher education is impressive. </a:t>
            </a:r>
            <a:endParaRPr lang="en-US" dirty="0" smtClean="0">
              <a:latin typeface="Arial"/>
              <a:ea typeface="Times New Roman"/>
            </a:endParaRPr>
          </a:p>
          <a:p>
            <a:r>
              <a:rPr lang="en-US" dirty="0" smtClean="0">
                <a:latin typeface="Arial"/>
                <a:ea typeface="Times New Roman"/>
              </a:rPr>
              <a:t>However</a:t>
            </a:r>
            <a:r>
              <a:rPr lang="en-US" dirty="0">
                <a:latin typeface="Arial"/>
                <a:ea typeface="Times New Roman"/>
              </a:rPr>
              <a:t>, there are some flies in the ointment. These </a:t>
            </a:r>
            <a:r>
              <a:rPr lang="en-US" dirty="0" smtClean="0">
                <a:latin typeface="Arial"/>
                <a:ea typeface="Times New Roman"/>
              </a:rPr>
              <a:t>include</a:t>
            </a:r>
          </a:p>
          <a:p>
            <a:pPr marL="0" indent="0">
              <a:buNone/>
            </a:pPr>
            <a:endParaRPr lang="en-US" dirty="0" smtClean="0">
              <a:latin typeface="Arial"/>
              <a:ea typeface="Times New Roman"/>
            </a:endParaRPr>
          </a:p>
          <a:p>
            <a:pPr lvl="1"/>
            <a:r>
              <a:rPr lang="en-US" dirty="0" smtClean="0">
                <a:latin typeface="Arial"/>
                <a:ea typeface="Times New Roman"/>
              </a:rPr>
              <a:t>high </a:t>
            </a:r>
            <a:r>
              <a:rPr lang="en-US" dirty="0">
                <a:latin typeface="Arial"/>
                <a:ea typeface="Times New Roman"/>
              </a:rPr>
              <a:t>rate of youth unemployment, </a:t>
            </a:r>
            <a:endParaRPr lang="en-US" dirty="0" smtClean="0">
              <a:latin typeface="Arial"/>
              <a:ea typeface="Times New Roman"/>
            </a:endParaRPr>
          </a:p>
          <a:p>
            <a:pPr lvl="1"/>
            <a:r>
              <a:rPr lang="en-US" dirty="0" smtClean="0">
                <a:latin typeface="Arial"/>
                <a:ea typeface="Times New Roman"/>
              </a:rPr>
              <a:t>inefficiency</a:t>
            </a:r>
            <a:r>
              <a:rPr lang="en-US" dirty="0">
                <a:latin typeface="Arial"/>
                <a:ea typeface="Times New Roman"/>
              </a:rPr>
              <a:t>, </a:t>
            </a:r>
            <a:endParaRPr lang="en-US" dirty="0" smtClean="0">
              <a:latin typeface="Arial"/>
              <a:ea typeface="Times New Roman"/>
            </a:endParaRPr>
          </a:p>
          <a:p>
            <a:pPr lvl="1"/>
            <a:r>
              <a:rPr lang="en-US" dirty="0" smtClean="0">
                <a:latin typeface="Arial"/>
                <a:ea typeface="Times New Roman"/>
              </a:rPr>
              <a:t>environmental </a:t>
            </a:r>
            <a:r>
              <a:rPr lang="en-US" dirty="0">
                <a:latin typeface="Arial"/>
                <a:ea typeface="Times New Roman"/>
              </a:rPr>
              <a:t>pollution, </a:t>
            </a:r>
            <a:endParaRPr lang="en-US" dirty="0" smtClean="0">
              <a:latin typeface="Arial"/>
              <a:ea typeface="Times New Roman"/>
            </a:endParaRPr>
          </a:p>
          <a:p>
            <a:pPr lvl="1"/>
            <a:r>
              <a:rPr lang="en-US" dirty="0" smtClean="0">
                <a:latin typeface="Arial"/>
                <a:ea typeface="Times New Roman"/>
              </a:rPr>
              <a:t>extreme </a:t>
            </a:r>
            <a:r>
              <a:rPr lang="en-US" dirty="0">
                <a:latin typeface="Arial"/>
                <a:ea typeface="Times New Roman"/>
              </a:rPr>
              <a:t>inequality, a conspicuous consumption culture, </a:t>
            </a:r>
            <a:endParaRPr lang="en-US" dirty="0" smtClean="0">
              <a:latin typeface="Arial"/>
              <a:ea typeface="Times New Roman"/>
            </a:endParaRPr>
          </a:p>
          <a:p>
            <a:pPr lvl="1"/>
            <a:r>
              <a:rPr lang="en-US" dirty="0" smtClean="0">
                <a:latin typeface="Arial"/>
                <a:ea typeface="Times New Roman"/>
              </a:rPr>
              <a:t>Socio-economic Discrimination</a:t>
            </a:r>
          </a:p>
          <a:p>
            <a:pPr marL="457200" lvl="1" indent="0">
              <a:buNone/>
            </a:pPr>
            <a:endParaRPr lang="en-US" dirty="0" smtClean="0">
              <a:latin typeface="Arial"/>
              <a:ea typeface="Times New Roman"/>
            </a:endParaRPr>
          </a:p>
          <a:p>
            <a:pPr marL="457200" lvl="1" indent="0">
              <a:buNone/>
            </a:pPr>
            <a:r>
              <a:rPr lang="en-US" dirty="0" smtClean="0">
                <a:latin typeface="Arial"/>
                <a:ea typeface="Times New Roman"/>
              </a:rPr>
              <a:t>Inequality</a:t>
            </a:r>
            <a:endParaRPr lang="en-US" dirty="0">
              <a:latin typeface="Arial"/>
              <a:ea typeface="Times New Roman"/>
            </a:endParaRPr>
          </a:p>
          <a:p>
            <a:pPr marL="457200" lvl="1" indent="0">
              <a:buNone/>
            </a:pPr>
            <a:r>
              <a:rPr lang="en-US" dirty="0" smtClean="0">
                <a:latin typeface="Arial"/>
                <a:ea typeface="Times New Roman"/>
              </a:rPr>
              <a:t>The </a:t>
            </a:r>
            <a:r>
              <a:rPr lang="en-US" dirty="0">
                <a:latin typeface="Arial"/>
                <a:ea typeface="Times New Roman"/>
              </a:rPr>
              <a:t>only available official statistic on inequality dates back to 2007 which showed a Gini coefficient of 0.41, ranking Qatar  129</a:t>
            </a:r>
            <a:r>
              <a:rPr lang="en-US" baseline="30000" dirty="0">
                <a:latin typeface="Arial"/>
                <a:ea typeface="Times New Roman"/>
              </a:rPr>
              <a:t>st</a:t>
            </a:r>
            <a:r>
              <a:rPr lang="en-US" dirty="0">
                <a:latin typeface="Arial"/>
                <a:ea typeface="Times New Roman"/>
              </a:rPr>
              <a:t> among a list of 176 countries in the world, indicating an extremely high degree of inequality. </a:t>
            </a:r>
            <a:r>
              <a:rPr lang="en-US" dirty="0" smtClean="0">
                <a:latin typeface="Arial"/>
                <a:ea typeface="Times New Roman"/>
              </a:rPr>
              <a:t>Since then, there have been no published </a:t>
            </a:r>
            <a:r>
              <a:rPr lang="en-US" dirty="0">
                <a:latin typeface="Arial"/>
                <a:ea typeface="Times New Roman"/>
              </a:rPr>
              <a:t>data on inequality. </a:t>
            </a:r>
            <a:endParaRPr lang="en-US" dirty="0"/>
          </a:p>
        </p:txBody>
      </p:sp>
    </p:spTree>
    <p:extLst>
      <p:ext uri="{BB962C8B-B14F-4D97-AF65-F5344CB8AC3E}">
        <p14:creationId xmlns:p14="http://schemas.microsoft.com/office/powerpoint/2010/main" val="319763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Push for Qatarization</a:t>
            </a:r>
            <a:br>
              <a:rPr lang="en-US" dirty="0" smtClean="0"/>
            </a:br>
            <a:r>
              <a:rPr lang="en-US" dirty="0"/>
              <a:t>(</a:t>
            </a:r>
            <a:r>
              <a:rPr lang="en-US" dirty="0" smtClean="0"/>
              <a:t>Qatar National Vision 2030)</a:t>
            </a:r>
            <a:endParaRPr lang="en-US" dirty="0"/>
          </a:p>
        </p:txBody>
      </p:sp>
      <p:sp>
        <p:nvSpPr>
          <p:cNvPr id="3" name="Content Placeholder 2"/>
          <p:cNvSpPr>
            <a:spLocks noGrp="1"/>
          </p:cNvSpPr>
          <p:nvPr>
            <p:ph idx="1"/>
          </p:nvPr>
        </p:nvSpPr>
        <p:spPr/>
        <p:txBody>
          <a:bodyPr>
            <a:normAutofit/>
          </a:bodyPr>
          <a:lstStyle/>
          <a:p>
            <a:pPr marL="0" marR="0" algn="just">
              <a:spcBef>
                <a:spcPts val="0"/>
              </a:spcBef>
              <a:spcAft>
                <a:spcPts val="0"/>
              </a:spcAft>
            </a:pPr>
            <a:r>
              <a:rPr lang="en-US" dirty="0" smtClean="0">
                <a:latin typeface="Arial"/>
                <a:ea typeface="Times New Roman"/>
                <a:cs typeface="Arial"/>
              </a:rPr>
              <a:t>Two goals are enshrined in Qatar’s </a:t>
            </a:r>
            <a:r>
              <a:rPr lang="en-US" dirty="0">
                <a:latin typeface="Arial"/>
                <a:ea typeface="Times New Roman"/>
                <a:cs typeface="Arial"/>
              </a:rPr>
              <a:t>national vision (QNV 2030</a:t>
            </a:r>
            <a:r>
              <a:rPr lang="en-US" dirty="0" smtClean="0">
                <a:latin typeface="Arial"/>
                <a:ea typeface="Times New Roman"/>
                <a:cs typeface="Arial"/>
              </a:rPr>
              <a:t>):</a:t>
            </a:r>
          </a:p>
          <a:p>
            <a:pPr marL="0" marR="0" indent="0" algn="just">
              <a:spcBef>
                <a:spcPts val="0"/>
              </a:spcBef>
              <a:spcAft>
                <a:spcPts val="0"/>
              </a:spcAft>
              <a:buNone/>
            </a:pPr>
            <a:endParaRPr lang="en-US" dirty="0" smtClean="0">
              <a:latin typeface="Arial"/>
              <a:ea typeface="Times New Roman"/>
              <a:cs typeface="Arial"/>
            </a:endParaRPr>
          </a:p>
          <a:p>
            <a:pPr marL="400050" lvl="1" algn="just">
              <a:spcBef>
                <a:spcPts val="0"/>
              </a:spcBef>
            </a:pPr>
            <a:r>
              <a:rPr lang="en-US" dirty="0" smtClean="0">
                <a:latin typeface="Arial"/>
                <a:ea typeface="Times New Roman"/>
                <a:cs typeface="Arial"/>
              </a:rPr>
              <a:t>Qatarization </a:t>
            </a:r>
            <a:r>
              <a:rPr lang="en-US" dirty="0">
                <a:latin typeface="Arial"/>
                <a:ea typeface="Times New Roman"/>
                <a:cs typeface="Arial"/>
              </a:rPr>
              <a:t>and </a:t>
            </a:r>
            <a:endParaRPr lang="en-US" dirty="0" smtClean="0">
              <a:latin typeface="Arial"/>
              <a:ea typeface="Times New Roman"/>
              <a:cs typeface="Arial"/>
            </a:endParaRPr>
          </a:p>
          <a:p>
            <a:pPr marL="400050" lvl="1" algn="just">
              <a:spcBef>
                <a:spcPts val="0"/>
              </a:spcBef>
            </a:pPr>
            <a:r>
              <a:rPr lang="en-US" dirty="0" smtClean="0">
                <a:latin typeface="Arial"/>
                <a:ea typeface="Times New Roman"/>
                <a:cs typeface="Arial"/>
              </a:rPr>
              <a:t>creating </a:t>
            </a:r>
            <a:r>
              <a:rPr lang="en-US" dirty="0">
                <a:latin typeface="Arial"/>
                <a:ea typeface="Times New Roman"/>
                <a:cs typeface="Arial"/>
              </a:rPr>
              <a:t>a knowledge based </a:t>
            </a:r>
            <a:r>
              <a:rPr lang="en-US" dirty="0" smtClean="0">
                <a:latin typeface="Arial"/>
                <a:ea typeface="Times New Roman"/>
                <a:cs typeface="Arial"/>
              </a:rPr>
              <a:t>economy (defined as an economy </a:t>
            </a:r>
            <a:r>
              <a:rPr lang="en-US" dirty="0">
                <a:latin typeface="Arial"/>
                <a:ea typeface="Times New Roman"/>
                <a:cs typeface="Arial"/>
              </a:rPr>
              <a:t>that derives its income from intangible assets) </a:t>
            </a:r>
          </a:p>
          <a:p>
            <a:pPr marL="114300" lvl="1" indent="0" algn="just">
              <a:spcBef>
                <a:spcPts val="0"/>
              </a:spcBef>
              <a:buNone/>
            </a:pPr>
            <a:endParaRPr lang="en-US" dirty="0" smtClean="0"/>
          </a:p>
          <a:p>
            <a:endParaRPr lang="en-US" dirty="0"/>
          </a:p>
        </p:txBody>
      </p:sp>
    </p:spTree>
    <p:extLst>
      <p:ext uri="{BB962C8B-B14F-4D97-AF65-F5344CB8AC3E}">
        <p14:creationId xmlns:p14="http://schemas.microsoft.com/office/powerpoint/2010/main" val="216110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Flies in the </a:t>
            </a:r>
            <a:r>
              <a:rPr lang="en-US" dirty="0" smtClean="0"/>
              <a:t>Ointment</a:t>
            </a:r>
            <a:endParaRPr lang="en-US" dirty="0"/>
          </a:p>
        </p:txBody>
      </p:sp>
      <p:sp>
        <p:nvSpPr>
          <p:cNvPr id="3" name="Content Placeholder 2"/>
          <p:cNvSpPr>
            <a:spLocks noGrp="1"/>
          </p:cNvSpPr>
          <p:nvPr>
            <p:ph idx="1"/>
          </p:nvPr>
        </p:nvSpPr>
        <p:spPr/>
        <p:txBody>
          <a:bodyPr>
            <a:normAutofit lnSpcReduction="10000"/>
          </a:bodyPr>
          <a:lstStyle/>
          <a:p>
            <a:pPr marL="0" marR="0" algn="just">
              <a:spcBef>
                <a:spcPts val="0"/>
              </a:spcBef>
              <a:spcAft>
                <a:spcPts val="0"/>
              </a:spcAft>
            </a:pPr>
            <a:r>
              <a:rPr lang="en-US" dirty="0">
                <a:latin typeface="Arial"/>
                <a:ea typeface="Times New Roman"/>
                <a:cs typeface="Arial"/>
              </a:rPr>
              <a:t>While nationalization of the labor force in the expat-dominated private sector has long been the avowed goal of the resource-rich Gulf states, including Qatar, the trend in Qatar has so far consistently evaded the stated vision. </a:t>
            </a:r>
          </a:p>
          <a:p>
            <a:pPr marL="0" marR="0" algn="just">
              <a:spcBef>
                <a:spcPts val="0"/>
              </a:spcBef>
              <a:spcAft>
                <a:spcPts val="0"/>
              </a:spcAft>
            </a:pPr>
            <a:r>
              <a:rPr lang="en-US" dirty="0" smtClean="0">
                <a:latin typeface="Arial"/>
                <a:ea typeface="Times New Roman"/>
                <a:cs typeface="Arial"/>
              </a:rPr>
              <a:t>We </a:t>
            </a:r>
            <a:r>
              <a:rPr lang="en-US" dirty="0">
                <a:latin typeface="Arial"/>
                <a:ea typeface="Times New Roman"/>
                <a:cs typeface="Arial"/>
              </a:rPr>
              <a:t>believe this situation is due mainly to both</a:t>
            </a:r>
          </a:p>
          <a:p>
            <a:pPr marL="400050" lvl="1" algn="just">
              <a:spcBef>
                <a:spcPts val="0"/>
              </a:spcBef>
            </a:pPr>
            <a:r>
              <a:rPr lang="en-US" dirty="0">
                <a:latin typeface="Arial"/>
                <a:ea typeface="Times New Roman"/>
                <a:cs typeface="Arial"/>
              </a:rPr>
              <a:t> structural </a:t>
            </a:r>
            <a:r>
              <a:rPr lang="en-US" dirty="0" smtClean="0">
                <a:latin typeface="Arial"/>
                <a:ea typeface="Times New Roman"/>
                <a:cs typeface="Arial"/>
              </a:rPr>
              <a:t>conditions, and,</a:t>
            </a:r>
            <a:endParaRPr lang="en-US" dirty="0">
              <a:latin typeface="Arial"/>
              <a:ea typeface="Times New Roman"/>
              <a:cs typeface="Arial"/>
            </a:endParaRPr>
          </a:p>
          <a:p>
            <a:pPr marL="400050" lvl="1" algn="just">
              <a:spcBef>
                <a:spcPts val="0"/>
              </a:spcBef>
            </a:pPr>
            <a:r>
              <a:rPr lang="en-US" dirty="0">
                <a:latin typeface="Arial"/>
                <a:ea typeface="Times New Roman"/>
                <a:cs typeface="Arial"/>
              </a:rPr>
              <a:t>government policies. </a:t>
            </a:r>
            <a:endParaRPr lang="en-US" dirty="0">
              <a:latin typeface="Century Gothic"/>
              <a:ea typeface="Times New Roman"/>
              <a:cs typeface="Arial"/>
            </a:endParaRPr>
          </a:p>
        </p:txBody>
      </p:sp>
    </p:spTree>
    <p:extLst>
      <p:ext uri="{BB962C8B-B14F-4D97-AF65-F5344CB8AC3E}">
        <p14:creationId xmlns:p14="http://schemas.microsoft.com/office/powerpoint/2010/main" val="404381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b="1" dirty="0" smtClean="0"/>
              <a:t>Market Segmentation: Willingness </a:t>
            </a:r>
            <a:r>
              <a:rPr lang="en-US" sz="3200" b="1" dirty="0"/>
              <a:t>of Qataris to Work in Private </a:t>
            </a:r>
            <a:r>
              <a:rPr lang="en-US" sz="3200" b="1" dirty="0" smtClean="0"/>
              <a:t>Sector</a:t>
            </a:r>
            <a:endParaRPr lang="en-US" sz="3200" dirty="0"/>
          </a:p>
        </p:txBody>
      </p:sp>
      <p:pic>
        <p:nvPicPr>
          <p:cNvPr id="5" name="Picture 2" descr="C:\Users\A\Desktop\Capstone\New imp readings\Charts, tables, pict, Statistics\vdv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37074"/>
            <a:ext cx="7924800"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6338500"/>
            <a:ext cx="7162800" cy="276999"/>
          </a:xfrm>
          <a:prstGeom prst="rect">
            <a:avLst/>
          </a:prstGeom>
        </p:spPr>
        <p:txBody>
          <a:bodyPr wrap="square">
            <a:spAutoFit/>
          </a:bodyPr>
          <a:lstStyle/>
          <a:p>
            <a:r>
              <a:rPr lang="en-US" sz="1200" i="1" dirty="0">
                <a:solidFill>
                  <a:srgbClr val="2F2B20"/>
                </a:solidFill>
              </a:rPr>
              <a:t>Source: 2014- Labor Force Sample Survey. Ministry of Development Planning and Statistics</a:t>
            </a:r>
          </a:p>
        </p:txBody>
      </p:sp>
      <p:graphicFrame>
        <p:nvGraphicFramePr>
          <p:cNvPr id="6" name="Chart 5"/>
          <p:cNvGraphicFramePr>
            <a:graphicFrameLocks/>
          </p:cNvGraphicFramePr>
          <p:nvPr>
            <p:extLst>
              <p:ext uri="{D42A27DB-BD31-4B8C-83A1-F6EECF244321}">
                <p14:modId xmlns:p14="http://schemas.microsoft.com/office/powerpoint/2010/main" val="1065843319"/>
              </p:ext>
            </p:extLst>
          </p:nvPr>
        </p:nvGraphicFramePr>
        <p:xfrm>
          <a:off x="447675" y="3110299"/>
          <a:ext cx="794385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238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 of Migrant Workers</a:t>
            </a:r>
            <a:endParaRPr lang="en-US" dirty="0"/>
          </a:p>
        </p:txBody>
      </p:sp>
      <p:sp>
        <p:nvSpPr>
          <p:cNvPr id="3" name="Content Placeholder 2"/>
          <p:cNvSpPr>
            <a:spLocks noGrp="1"/>
          </p:cNvSpPr>
          <p:nvPr>
            <p:ph idx="1"/>
          </p:nvPr>
        </p:nvSpPr>
        <p:spPr/>
        <p:txBody>
          <a:bodyPr/>
          <a:lstStyle/>
          <a:p>
            <a:r>
              <a:rPr lang="en-US" dirty="0" smtClean="0"/>
              <a:t>The plight of migrant workers, particularly in the construction sector, has been well documented in both academic and advocacy literature. </a:t>
            </a:r>
          </a:p>
          <a:p>
            <a:r>
              <a:rPr lang="en-US" dirty="0" smtClean="0"/>
              <a:t>Qatari government has undertaken some measures to improve the working and living conditions of migrant workers</a:t>
            </a:r>
            <a:endParaRPr lang="en-US" dirty="0"/>
          </a:p>
        </p:txBody>
      </p:sp>
    </p:spTree>
    <p:extLst>
      <p:ext uri="{BB962C8B-B14F-4D97-AF65-F5344CB8AC3E}">
        <p14:creationId xmlns:p14="http://schemas.microsoft.com/office/powerpoint/2010/main" val="59827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 of Migrant Workers</a:t>
            </a:r>
          </a:p>
        </p:txBody>
      </p:sp>
      <p:sp>
        <p:nvSpPr>
          <p:cNvPr id="3" name="Content Placeholder 2"/>
          <p:cNvSpPr>
            <a:spLocks noGrp="1"/>
          </p:cNvSpPr>
          <p:nvPr>
            <p:ph idx="1"/>
          </p:nvPr>
        </p:nvSpPr>
        <p:spPr/>
        <p:txBody>
          <a:bodyPr>
            <a:normAutofit fontScale="77500" lnSpcReduction="20000"/>
          </a:bodyPr>
          <a:lstStyle/>
          <a:p>
            <a:r>
              <a:rPr lang="en-US" dirty="0" smtClean="0"/>
              <a:t>Qatar Foundation (QF) has </a:t>
            </a:r>
            <a:r>
              <a:rPr lang="en-US" dirty="0"/>
              <a:t>announced </a:t>
            </a:r>
            <a:r>
              <a:rPr lang="en-US" i="1" dirty="0"/>
              <a:t>Mandatory Standards for Migrant Worker Welfare for Contractors and Subcontractors </a:t>
            </a:r>
            <a:r>
              <a:rPr lang="en-US" dirty="0" smtClean="0"/>
              <a:t>which are enforced in all contracts to be awarded by QF and the Supreme Committee on Delivery and Legacy which is overseeing construction of infrastructure for FIFA 2022. </a:t>
            </a:r>
          </a:p>
          <a:p>
            <a:r>
              <a:rPr lang="en-US" dirty="0"/>
              <a:t>Standards for contractors working on World Cup </a:t>
            </a:r>
            <a:r>
              <a:rPr lang="en-US" dirty="0" smtClean="0"/>
              <a:t>ban </a:t>
            </a:r>
            <a:r>
              <a:rPr lang="en-US" dirty="0"/>
              <a:t>companies from installing bunk beds and can only house up to four workers in a room.</a:t>
            </a:r>
            <a:endParaRPr lang="en-US" dirty="0" smtClean="0"/>
          </a:p>
          <a:p>
            <a:r>
              <a:rPr lang="en-US" dirty="0" smtClean="0"/>
              <a:t>The government has announced the construction of new housing units measures that are expected to improve the quality of life of migrant workers to be employed in future.</a:t>
            </a:r>
          </a:p>
          <a:p>
            <a:endParaRPr lang="en-US" dirty="0"/>
          </a:p>
        </p:txBody>
      </p:sp>
    </p:spTree>
    <p:extLst>
      <p:ext uri="{BB962C8B-B14F-4D97-AF65-F5344CB8AC3E}">
        <p14:creationId xmlns:p14="http://schemas.microsoft.com/office/powerpoint/2010/main" val="227981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haroni" pitchFamily="2" charset="-79"/>
                <a:cs typeface="Aharoni" pitchFamily="2" charset="-79"/>
              </a:rPr>
              <a:t>Outline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981200"/>
            <a:ext cx="7620000" cy="4800600"/>
          </a:xfrm>
        </p:spPr>
        <p:txBody>
          <a:bodyPr>
            <a:normAutofit fontScale="85000" lnSpcReduction="10000"/>
          </a:bodyPr>
          <a:lstStyle/>
          <a:p>
            <a:pPr marL="685800" indent="-571500">
              <a:buAutoNum type="romanUcPeriod"/>
            </a:pPr>
            <a:r>
              <a:rPr lang="en-US" dirty="0" smtClean="0">
                <a:latin typeface="Aharoni" pitchFamily="2" charset="-79"/>
                <a:cs typeface="Aharoni" pitchFamily="2" charset="-79"/>
              </a:rPr>
              <a:t>Background: Myths and Realities of the Living and Working Conditions of Migrant Workers in Qatar </a:t>
            </a:r>
          </a:p>
          <a:p>
            <a:pPr marL="685800" indent="-571500">
              <a:buAutoNum type="romanUcPeriod"/>
            </a:pPr>
            <a:r>
              <a:rPr lang="en-US" dirty="0">
                <a:latin typeface="Aharoni" pitchFamily="2" charset="-79"/>
                <a:cs typeface="Aharoni" pitchFamily="2" charset="-79"/>
              </a:rPr>
              <a:t>Review of Findings from Previous Surveys by SESRI</a:t>
            </a:r>
            <a:endParaRPr lang="en-US" dirty="0" smtClean="0">
              <a:latin typeface="Aharoni" pitchFamily="2" charset="-79"/>
              <a:cs typeface="Aharoni" pitchFamily="2" charset="-79"/>
            </a:endParaRPr>
          </a:p>
          <a:p>
            <a:pPr marL="685800" indent="-571500">
              <a:buFont typeface="Arial" panose="020B0604020202020204" pitchFamily="34" charset="0"/>
              <a:buAutoNum type="romanUcPeriod"/>
            </a:pPr>
            <a:r>
              <a:rPr lang="en-US" dirty="0" smtClean="0">
                <a:latin typeface="Aharoni" pitchFamily="2" charset="-79"/>
                <a:cs typeface="Aharoni" pitchFamily="2" charset="-79"/>
              </a:rPr>
              <a:t>III. </a:t>
            </a:r>
            <a:r>
              <a:rPr lang="en-US" dirty="0">
                <a:latin typeface="Aharoni" pitchFamily="2" charset="-79"/>
                <a:cs typeface="Aharoni" pitchFamily="2" charset="-79"/>
              </a:rPr>
              <a:t>Key Provisions of the Existing Kefala System </a:t>
            </a:r>
          </a:p>
          <a:p>
            <a:pPr marL="685800" indent="-571500">
              <a:buFont typeface="Arial" panose="020B0604020202020204" pitchFamily="34" charset="0"/>
              <a:buAutoNum type="romanUcPeriod"/>
            </a:pPr>
            <a:r>
              <a:rPr lang="en-US" dirty="0" smtClean="0">
                <a:latin typeface="Aharoni" pitchFamily="2" charset="-79"/>
                <a:cs typeface="Aharoni" pitchFamily="2" charset="-79"/>
              </a:rPr>
              <a:t>New </a:t>
            </a:r>
            <a:r>
              <a:rPr lang="en-US" dirty="0">
                <a:latin typeface="Aharoni" pitchFamily="2" charset="-79"/>
                <a:cs typeface="Aharoni" pitchFamily="2" charset="-79"/>
              </a:rPr>
              <a:t>Law 21 of 2015 Regulating the Entry, Exit, and Residence of Expatriates</a:t>
            </a:r>
          </a:p>
          <a:p>
            <a:pPr marL="685800" indent="-571500">
              <a:buFont typeface="Arial" panose="020B0604020202020204" pitchFamily="34" charset="0"/>
              <a:buAutoNum type="romanUcPeriod"/>
            </a:pPr>
            <a:r>
              <a:rPr lang="en-US" dirty="0" smtClean="0">
                <a:latin typeface="Aharoni" pitchFamily="2" charset="-79"/>
                <a:cs typeface="Aharoni" pitchFamily="2" charset="-79"/>
              </a:rPr>
              <a:t>Some Implications </a:t>
            </a:r>
            <a:r>
              <a:rPr lang="en-US" dirty="0">
                <a:latin typeface="Aharoni" pitchFamily="2" charset="-79"/>
                <a:cs typeface="Aharoni" pitchFamily="2" charset="-79"/>
              </a:rPr>
              <a:t>for the Planned </a:t>
            </a:r>
            <a:r>
              <a:rPr lang="en-US" dirty="0" smtClean="0">
                <a:latin typeface="Aharoni" pitchFamily="2" charset="-79"/>
                <a:cs typeface="Aharoni" pitchFamily="2" charset="-79"/>
              </a:rPr>
              <a:t>Surveys</a:t>
            </a:r>
            <a:endParaRPr lang="en-US" dirty="0">
              <a:latin typeface="Aharoni" pitchFamily="2" charset="-79"/>
              <a:cs typeface="Aharoni" pitchFamily="2" charset="-79"/>
            </a:endParaRPr>
          </a:p>
          <a:p>
            <a:pPr marL="685800" indent="-571500">
              <a:buFont typeface="Arial" panose="020B0604020202020204" pitchFamily="34" charset="0"/>
              <a:buAutoNum type="romanUcPeriod"/>
            </a:pPr>
            <a:endParaRPr lang="en-US" dirty="0">
              <a:latin typeface="Aharoni" pitchFamily="2" charset="-79"/>
              <a:cs typeface="Aharoni" pitchFamily="2" charset="-79"/>
            </a:endParaRPr>
          </a:p>
          <a:p>
            <a:endParaRPr lang="en-US" dirty="0"/>
          </a:p>
        </p:txBody>
      </p:sp>
    </p:spTree>
    <p:extLst>
      <p:ext uri="{BB962C8B-B14F-4D97-AF65-F5344CB8AC3E}">
        <p14:creationId xmlns:p14="http://schemas.microsoft.com/office/powerpoint/2010/main" val="2600173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47750"/>
            <a:ext cx="85725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792" y="5263738"/>
            <a:ext cx="8324850" cy="1200329"/>
          </a:xfrm>
          <a:prstGeom prst="rect">
            <a:avLst/>
          </a:prstGeom>
        </p:spPr>
        <p:txBody>
          <a:bodyPr wrap="square">
            <a:spAutoFit/>
          </a:bodyPr>
          <a:lstStyle/>
          <a:p>
            <a:r>
              <a:rPr lang="en-US" dirty="0"/>
              <a:t>Qatar </a:t>
            </a:r>
            <a:r>
              <a:rPr lang="en-US" dirty="0" smtClean="0"/>
              <a:t>recently opened </a:t>
            </a:r>
            <a:r>
              <a:rPr lang="en-US" dirty="0"/>
              <a:t>‘Labor City’ for 70,000 migrant </a:t>
            </a:r>
            <a:r>
              <a:rPr lang="en-US" dirty="0" smtClean="0"/>
              <a:t>worker</a:t>
            </a:r>
            <a:r>
              <a:rPr lang="en-US" dirty="0"/>
              <a:t>. The 55-building Labor City has recreational facilities, green spaces and a medical clinic, as well as </a:t>
            </a:r>
            <a:r>
              <a:rPr lang="en-US" dirty="0" err="1"/>
              <a:t>WiFi</a:t>
            </a:r>
            <a:r>
              <a:rPr lang="en-US" dirty="0"/>
              <a:t> access and outdoor telephone booths. It was built to reflect a “keenness (for) the welfare of all segments of society,” the government said in a statement on QNA</a:t>
            </a:r>
            <a:r>
              <a:rPr lang="en-US" dirty="0" smtClean="0"/>
              <a:t>. </a:t>
            </a:r>
            <a:endParaRPr lang="en-US" dirty="0"/>
          </a:p>
        </p:txBody>
      </p:sp>
    </p:spTree>
    <p:extLst>
      <p:ext uri="{BB962C8B-B14F-4D97-AF65-F5344CB8AC3E}">
        <p14:creationId xmlns:p14="http://schemas.microsoft.com/office/powerpoint/2010/main" val="284132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solidFill>
                  <a:schemeClr val="tx1"/>
                </a:solidFill>
              </a:rPr>
              <a:t>Existing Legal Framework Governing Foreigners in Qatar</a:t>
            </a:r>
            <a:br>
              <a:rPr lang="en-US" sz="4400" dirty="0">
                <a:solidFill>
                  <a:schemeClr val="tx1"/>
                </a:solidFill>
              </a:rPr>
            </a:br>
            <a:endParaRPr lang="en-US" sz="4400" dirty="0">
              <a:solidFill>
                <a:schemeClr val="tx1"/>
              </a:solidFill>
            </a:endParaRPr>
          </a:p>
        </p:txBody>
      </p:sp>
    </p:spTree>
    <p:extLst>
      <p:ext uri="{BB962C8B-B14F-4D97-AF65-F5344CB8AC3E}">
        <p14:creationId xmlns:p14="http://schemas.microsoft.com/office/powerpoint/2010/main" val="331502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endParaRPr lang="en-US" sz="2800" dirty="0" smtClean="0">
              <a:latin typeface="Adobe Garamond Pro Bold" pitchFamily="18" charset="0"/>
            </a:endParaRPr>
          </a:p>
          <a:p>
            <a:pPr marL="114300" indent="0">
              <a:buNone/>
            </a:pPr>
            <a:r>
              <a:rPr lang="en-US" sz="3200" dirty="0" smtClean="0">
                <a:latin typeface="Adobe Garamond Pro Bold" pitchFamily="18" charset="0"/>
                <a:cs typeface="Aharoni" pitchFamily="2" charset="-79"/>
              </a:rPr>
              <a:t>“</a:t>
            </a:r>
            <a:r>
              <a:rPr lang="en-US" sz="2800" i="1" dirty="0" smtClean="0">
                <a:latin typeface="Adobe Garamond Pro Bold" pitchFamily="18" charset="0"/>
              </a:rPr>
              <a:t>Personal </a:t>
            </a:r>
            <a:r>
              <a:rPr lang="en-US" sz="2800" i="1" dirty="0">
                <a:latin typeface="Adobe Garamond Pro Bold" pitchFamily="18" charset="0"/>
              </a:rPr>
              <a:t>freedom shall be guaranteed and no person may be arrested, detained, searched, neither may his freedom of residence and mobility be restricted save under the provisions of the </a:t>
            </a:r>
            <a:r>
              <a:rPr lang="en-US" sz="2800" i="1" dirty="0" smtClean="0">
                <a:latin typeface="Adobe Garamond Pro Bold" pitchFamily="18" charset="0"/>
              </a:rPr>
              <a:t>law.</a:t>
            </a:r>
            <a:r>
              <a:rPr lang="en-US" sz="3600" dirty="0" smtClean="0">
                <a:latin typeface="Adobe Garamond Pro Bold" pitchFamily="18" charset="0"/>
                <a:cs typeface="Aharoni" pitchFamily="2" charset="-79"/>
              </a:rPr>
              <a:t>“</a:t>
            </a:r>
          </a:p>
          <a:p>
            <a:pPr marL="114300" indent="0">
              <a:buNone/>
            </a:pPr>
            <a:endParaRPr lang="en-US" sz="3600" dirty="0" smtClean="0">
              <a:latin typeface="Adobe Garamond Pro Bold" pitchFamily="18" charset="0"/>
              <a:cs typeface="Aharoni" pitchFamily="2" charset="-79"/>
            </a:endParaRPr>
          </a:p>
          <a:p>
            <a:pPr marL="114300" indent="0" algn="r">
              <a:buNone/>
            </a:pPr>
            <a:r>
              <a:rPr lang="en-US" sz="2000" b="1" i="1" dirty="0"/>
              <a:t>[Qatar Permanent Constitution]</a:t>
            </a:r>
            <a:endParaRPr lang="en-US" sz="2000" b="1" dirty="0"/>
          </a:p>
          <a:p>
            <a:pPr marL="114300" indent="0">
              <a:buNone/>
            </a:pPr>
            <a:endParaRPr lang="en-US" sz="2800" dirty="0">
              <a:latin typeface="Adobe Garamond Pro Bold" pitchFamily="18" charset="0"/>
            </a:endParaRPr>
          </a:p>
        </p:txBody>
      </p:sp>
      <p:sp>
        <p:nvSpPr>
          <p:cNvPr id="4" name="Title 3"/>
          <p:cNvSpPr txBox="1">
            <a:spLocks/>
          </p:cNvSpPr>
          <p:nvPr/>
        </p:nvSpPr>
        <p:spPr>
          <a:xfrm>
            <a:off x="381000" y="304800"/>
            <a:ext cx="75438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dirty="0" smtClean="0">
                <a:solidFill>
                  <a:srgbClr val="675E47"/>
                </a:solidFill>
              </a:rPr>
              <a:t>Relevant Constitutional Provisions</a:t>
            </a:r>
            <a:endParaRPr lang="en-US" sz="3600" dirty="0">
              <a:solidFill>
                <a:srgbClr val="675E47"/>
              </a:solidFill>
            </a:endParaRPr>
          </a:p>
        </p:txBody>
      </p:sp>
    </p:spTree>
    <p:extLst>
      <p:ext uri="{BB962C8B-B14F-4D97-AF65-F5344CB8AC3E}">
        <p14:creationId xmlns:p14="http://schemas.microsoft.com/office/powerpoint/2010/main" val="1799539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620000" cy="4800600"/>
          </a:xfrm>
        </p:spPr>
        <p:txBody>
          <a:bodyPr/>
          <a:lstStyle/>
          <a:p>
            <a:r>
              <a:rPr lang="en-US" sz="2800" i="1" dirty="0" smtClean="0">
                <a:latin typeface="Adobe Garamond Pro Bold" pitchFamily="18" charset="0"/>
              </a:rPr>
              <a:t>“The employee-employer relationship </a:t>
            </a:r>
            <a:r>
              <a:rPr lang="en-US" sz="2800" i="1" dirty="0">
                <a:latin typeface="Adobe Garamond Pro Bold" pitchFamily="18" charset="0"/>
              </a:rPr>
              <a:t>shall be based </a:t>
            </a:r>
            <a:r>
              <a:rPr lang="en-US" sz="2800" i="1" dirty="0" smtClean="0">
                <a:latin typeface="Adobe Garamond Pro Bold" pitchFamily="18" charset="0"/>
              </a:rPr>
              <a:t>on the </a:t>
            </a:r>
            <a:r>
              <a:rPr lang="en-US" sz="2800" i="1" dirty="0">
                <a:latin typeface="Adobe Garamond Pro Bold" pitchFamily="18" charset="0"/>
              </a:rPr>
              <a:t>ideals of social justice </a:t>
            </a:r>
            <a:r>
              <a:rPr lang="en-US" sz="2800" i="1" dirty="0" smtClean="0">
                <a:latin typeface="Adobe Garamond Pro Bold" pitchFamily="18" charset="0"/>
              </a:rPr>
              <a:t>and shall </a:t>
            </a:r>
            <a:r>
              <a:rPr lang="en-US" sz="2800" i="1" dirty="0">
                <a:latin typeface="Adobe Garamond Pro Bold" pitchFamily="18" charset="0"/>
              </a:rPr>
              <a:t>be regulated by law</a:t>
            </a:r>
            <a:r>
              <a:rPr lang="en-US" sz="2800" i="1" dirty="0" smtClean="0">
                <a:latin typeface="Adobe Garamond Pro Bold" pitchFamily="18" charset="0"/>
              </a:rPr>
              <a:t>.”</a:t>
            </a:r>
            <a:endParaRPr lang="en-US" sz="2800" i="1" dirty="0">
              <a:latin typeface="Adobe Garamond Pro Bold" pitchFamily="18" charset="0"/>
            </a:endParaRPr>
          </a:p>
          <a:p>
            <a:pPr marL="114300" indent="0" algn="r">
              <a:buNone/>
            </a:pPr>
            <a:r>
              <a:rPr lang="en-US" i="1" dirty="0" smtClean="0"/>
              <a:t>[Qatar Permanent </a:t>
            </a:r>
            <a:r>
              <a:rPr lang="en-US" i="1" dirty="0"/>
              <a:t>Constitution]</a:t>
            </a:r>
            <a:endParaRPr lang="en-US" dirty="0"/>
          </a:p>
        </p:txBody>
      </p:sp>
      <p:sp>
        <p:nvSpPr>
          <p:cNvPr id="4" name="Title 3"/>
          <p:cNvSpPr txBox="1">
            <a:spLocks/>
          </p:cNvSpPr>
          <p:nvPr/>
        </p:nvSpPr>
        <p:spPr>
          <a:xfrm>
            <a:off x="381000" y="304800"/>
            <a:ext cx="75438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dirty="0" smtClean="0">
                <a:solidFill>
                  <a:srgbClr val="675E47"/>
                </a:solidFill>
              </a:rPr>
              <a:t>Relevant Constitutional </a:t>
            </a:r>
            <a:r>
              <a:rPr lang="en-US" sz="3600" dirty="0">
                <a:solidFill>
                  <a:srgbClr val="675E47"/>
                </a:solidFill>
              </a:rPr>
              <a:t>Provisions</a:t>
            </a:r>
          </a:p>
        </p:txBody>
      </p:sp>
    </p:spTree>
    <p:extLst>
      <p:ext uri="{BB962C8B-B14F-4D97-AF65-F5344CB8AC3E}">
        <p14:creationId xmlns:p14="http://schemas.microsoft.com/office/powerpoint/2010/main" val="3225943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7543800" cy="990600"/>
          </a:xfrm>
        </p:spPr>
        <p:txBody>
          <a:bodyPr/>
          <a:lstStyle/>
          <a:p>
            <a:r>
              <a:rPr lang="en-US" sz="3200" dirty="0" smtClean="0"/>
              <a:t>Three Laws Defining the Existing Legal </a:t>
            </a:r>
            <a:r>
              <a:rPr lang="en-US" sz="3200" dirty="0"/>
              <a:t>Framework Governing Foreigners in Qatar</a:t>
            </a:r>
          </a:p>
        </p:txBody>
      </p:sp>
      <p:sp>
        <p:nvSpPr>
          <p:cNvPr id="5" name="Subtitle 4"/>
          <p:cNvSpPr>
            <a:spLocks noGrp="1"/>
          </p:cNvSpPr>
          <p:nvPr>
            <p:ph type="subTitle" idx="1"/>
          </p:nvPr>
        </p:nvSpPr>
        <p:spPr>
          <a:xfrm>
            <a:off x="685800" y="1676400"/>
            <a:ext cx="6461760" cy="3657600"/>
          </a:xfrm>
        </p:spPr>
        <p:txBody>
          <a:bodyPr>
            <a:normAutofit fontScale="92500" lnSpcReduction="20000"/>
          </a:bodyPr>
          <a:lstStyle/>
          <a:p>
            <a:r>
              <a:rPr lang="en-US" sz="2800" dirty="0">
                <a:solidFill>
                  <a:schemeClr val="tx1"/>
                </a:solidFill>
              </a:rPr>
              <a:t>The employment of migrant workers in Qatar is governed largely by three laws </a:t>
            </a:r>
            <a:endParaRPr lang="en-US" sz="2800" dirty="0" smtClean="0">
              <a:solidFill>
                <a:schemeClr val="tx1"/>
              </a:solidFill>
            </a:endParaRPr>
          </a:p>
          <a:p>
            <a:endParaRPr lang="en-US" sz="2800" dirty="0" smtClean="0">
              <a:solidFill>
                <a:schemeClr val="tx1"/>
              </a:solidFill>
            </a:endParaRPr>
          </a:p>
          <a:p>
            <a:pPr marL="457200" indent="-457200">
              <a:buFontTx/>
              <a:buChar char="-"/>
            </a:pPr>
            <a:r>
              <a:rPr lang="en-US" sz="2800" dirty="0" smtClean="0">
                <a:solidFill>
                  <a:schemeClr val="tx1"/>
                </a:solidFill>
              </a:rPr>
              <a:t>Law </a:t>
            </a:r>
            <a:r>
              <a:rPr lang="en-US" sz="2800" dirty="0">
                <a:solidFill>
                  <a:schemeClr val="tx1"/>
                </a:solidFill>
              </a:rPr>
              <a:t>14 of 2004 </a:t>
            </a:r>
            <a:r>
              <a:rPr lang="en-US" sz="2800" dirty="0" smtClean="0">
                <a:solidFill>
                  <a:schemeClr val="tx1"/>
                </a:solidFill>
              </a:rPr>
              <a:t>(</a:t>
            </a:r>
            <a:r>
              <a:rPr lang="en-US" sz="2800" b="1" dirty="0" smtClean="0">
                <a:solidFill>
                  <a:schemeClr val="tx1"/>
                </a:solidFill>
              </a:rPr>
              <a:t>Labor </a:t>
            </a:r>
            <a:r>
              <a:rPr lang="en-US" sz="2800" b="1" dirty="0">
                <a:solidFill>
                  <a:schemeClr val="tx1"/>
                </a:solidFill>
              </a:rPr>
              <a:t>Law</a:t>
            </a:r>
            <a:r>
              <a:rPr lang="en-US" sz="2800" dirty="0">
                <a:solidFill>
                  <a:schemeClr val="tx1"/>
                </a:solidFill>
              </a:rPr>
              <a:t>); </a:t>
            </a:r>
            <a:endParaRPr lang="en-US" sz="2800" dirty="0" smtClean="0">
              <a:solidFill>
                <a:schemeClr val="tx1"/>
              </a:solidFill>
            </a:endParaRPr>
          </a:p>
          <a:p>
            <a:pPr marL="457200" indent="-457200">
              <a:buFontTx/>
              <a:buChar char="-"/>
            </a:pPr>
            <a:r>
              <a:rPr lang="en-US" sz="2800" dirty="0" smtClean="0">
                <a:solidFill>
                  <a:schemeClr val="tx1"/>
                </a:solidFill>
              </a:rPr>
              <a:t>Law </a:t>
            </a:r>
            <a:r>
              <a:rPr lang="en-US" sz="2800" dirty="0">
                <a:solidFill>
                  <a:schemeClr val="tx1"/>
                </a:solidFill>
              </a:rPr>
              <a:t>4 of 2009  (</a:t>
            </a:r>
            <a:r>
              <a:rPr lang="en-US" sz="2800" b="1" dirty="0">
                <a:solidFill>
                  <a:schemeClr val="tx1"/>
                </a:solidFill>
              </a:rPr>
              <a:t>Sponsorship Law</a:t>
            </a:r>
            <a:r>
              <a:rPr lang="en-US" sz="2800" dirty="0">
                <a:solidFill>
                  <a:schemeClr val="tx1"/>
                </a:solidFill>
              </a:rPr>
              <a:t>); and</a:t>
            </a:r>
            <a:r>
              <a:rPr lang="en-US" sz="2800" dirty="0" smtClean="0">
                <a:solidFill>
                  <a:schemeClr val="tx1"/>
                </a:solidFill>
              </a:rPr>
              <a:t>,</a:t>
            </a:r>
          </a:p>
          <a:p>
            <a:pPr marL="457200" indent="-457200">
              <a:buFontTx/>
              <a:buChar char="-"/>
            </a:pPr>
            <a:r>
              <a:rPr lang="en-US" sz="2800" dirty="0" smtClean="0">
                <a:solidFill>
                  <a:schemeClr val="tx1"/>
                </a:solidFill>
              </a:rPr>
              <a:t> </a:t>
            </a:r>
            <a:r>
              <a:rPr lang="en-US" sz="2800" dirty="0">
                <a:solidFill>
                  <a:schemeClr val="tx1"/>
                </a:solidFill>
              </a:rPr>
              <a:t>Law 15 of 2011 (</a:t>
            </a:r>
            <a:r>
              <a:rPr lang="en-US" sz="2800" b="1" dirty="0">
                <a:solidFill>
                  <a:schemeClr val="tx1"/>
                </a:solidFill>
              </a:rPr>
              <a:t>Trafficking in Persons Law</a:t>
            </a:r>
            <a:r>
              <a:rPr lang="en-US" sz="2800" dirty="0" smtClean="0">
                <a:solidFill>
                  <a:schemeClr val="tx1"/>
                </a:solidFill>
              </a:rPr>
              <a:t>).</a:t>
            </a:r>
          </a:p>
          <a:p>
            <a:pPr marL="457200" indent="-457200">
              <a:buFontTx/>
              <a:buChar char="-"/>
            </a:pPr>
            <a:r>
              <a:rPr lang="en-US" sz="2800" dirty="0">
                <a:solidFill>
                  <a:schemeClr val="tx1"/>
                </a:solidFill>
              </a:rPr>
              <a:t>Law No. 15 of 2010 </a:t>
            </a:r>
            <a:r>
              <a:rPr lang="en-US" sz="2800" dirty="0" smtClean="0">
                <a:ea typeface="Calibri"/>
                <a:cs typeface="Arial"/>
              </a:rPr>
              <a:t>(</a:t>
            </a:r>
            <a:r>
              <a:rPr lang="en-US" sz="2800" b="1" dirty="0">
                <a:solidFill>
                  <a:schemeClr val="tx1"/>
                </a:solidFill>
              </a:rPr>
              <a:t>Prohibition of workers’ camps within residential areas)</a:t>
            </a:r>
          </a:p>
          <a:p>
            <a:pPr marL="457200" indent="-457200">
              <a:buFontTx/>
              <a:buChar char="-"/>
            </a:pPr>
            <a:endParaRPr lang="en-US" sz="2800" dirty="0">
              <a:solidFill>
                <a:schemeClr val="tx1"/>
              </a:solidFill>
            </a:endParaRPr>
          </a:p>
          <a:p>
            <a:endParaRPr lang="en-US" dirty="0"/>
          </a:p>
        </p:txBody>
      </p:sp>
    </p:spTree>
    <p:extLst>
      <p:ext uri="{BB962C8B-B14F-4D97-AF65-F5344CB8AC3E}">
        <p14:creationId xmlns:p14="http://schemas.microsoft.com/office/powerpoint/2010/main" val="1874654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latin typeface="Adobe Arabic" pitchFamily="18" charset="-78"/>
                <a:cs typeface="Adobe Arabic" pitchFamily="18" charset="-78"/>
              </a:rPr>
              <a:t>Law No. 4 of 2009 </a:t>
            </a:r>
            <a:br>
              <a:rPr lang="en-US" sz="2400" b="1" dirty="0" smtClean="0">
                <a:latin typeface="Adobe Arabic" pitchFamily="18" charset="-78"/>
                <a:cs typeface="Adobe Arabic" pitchFamily="18" charset="-78"/>
              </a:rPr>
            </a:br>
            <a:r>
              <a:rPr lang="en-US" sz="2400" b="1" dirty="0" smtClean="0">
                <a:latin typeface="Adobe Arabic" pitchFamily="18" charset="-78"/>
                <a:cs typeface="Adobe Arabic" pitchFamily="18" charset="-78"/>
              </a:rPr>
              <a:t>Regulating The Entry And Exit of Expatriates in Qatar And Their Residence And Sponsorship</a:t>
            </a:r>
            <a:endParaRPr lang="en-US" sz="2400" b="1" dirty="0">
              <a:latin typeface="Adobe Arabic" pitchFamily="18" charset="-78"/>
              <a:cs typeface="Adobe Arabic" pitchFamily="18" charset="-78"/>
            </a:endParaRPr>
          </a:p>
        </p:txBody>
      </p:sp>
      <p:sp>
        <p:nvSpPr>
          <p:cNvPr id="3" name="Content Placeholder 2"/>
          <p:cNvSpPr>
            <a:spLocks noGrp="1"/>
          </p:cNvSpPr>
          <p:nvPr>
            <p:ph idx="1"/>
          </p:nvPr>
        </p:nvSpPr>
        <p:spPr>
          <a:xfrm>
            <a:off x="304800" y="1828800"/>
            <a:ext cx="7924800" cy="4724400"/>
          </a:xfrm>
          <a:ln>
            <a:solidFill>
              <a:srgbClr val="C00000"/>
            </a:solidFill>
          </a:ln>
        </p:spPr>
        <p:txBody>
          <a:bodyPr>
            <a:noAutofit/>
          </a:bodyPr>
          <a:lstStyle/>
          <a:p>
            <a:pPr marL="114300" indent="0" algn="ctr">
              <a:buNone/>
            </a:pPr>
            <a:r>
              <a:rPr lang="en-US" sz="2700" b="1" i="1" dirty="0">
                <a:latin typeface="Adobe Arabic" pitchFamily="18" charset="-78"/>
                <a:cs typeface="Adobe Arabic" pitchFamily="18" charset="-78"/>
              </a:rPr>
              <a:t>"Expatriate" </a:t>
            </a:r>
            <a:r>
              <a:rPr lang="en-US" sz="2700" i="1" dirty="0">
                <a:latin typeface="Adobe Arabic" pitchFamily="18" charset="-78"/>
                <a:cs typeface="Adobe Arabic" pitchFamily="18" charset="-78"/>
              </a:rPr>
              <a:t>means any person that may enter the State other than a Qatari </a:t>
            </a:r>
            <a:r>
              <a:rPr lang="en-US" sz="2700" i="1" dirty="0" smtClean="0">
                <a:latin typeface="Adobe Arabic" pitchFamily="18" charset="-78"/>
                <a:cs typeface="Adobe Arabic" pitchFamily="18" charset="-78"/>
              </a:rPr>
              <a:t>national.</a:t>
            </a:r>
          </a:p>
          <a:p>
            <a:pPr marL="114300" indent="0" algn="ctr">
              <a:buNone/>
            </a:pPr>
            <a:endParaRPr lang="en-US" sz="2700" dirty="0">
              <a:latin typeface="Adobe Arabic" pitchFamily="18" charset="-78"/>
              <a:cs typeface="Adobe Arabic" pitchFamily="18" charset="-78"/>
            </a:endParaRPr>
          </a:p>
          <a:p>
            <a:pPr>
              <a:buFont typeface="Wingdings" pitchFamily="2" charset="2"/>
              <a:buChar char="q"/>
            </a:pPr>
            <a:r>
              <a:rPr lang="en-US" sz="2700" dirty="0" smtClean="0">
                <a:latin typeface="Adobe Arabic" pitchFamily="18" charset="-78"/>
                <a:cs typeface="Adobe Arabic" pitchFamily="18" charset="-78"/>
              </a:rPr>
              <a:t>Every </a:t>
            </a:r>
            <a:r>
              <a:rPr lang="en-US" sz="2700" b="1" i="1" dirty="0" smtClean="0">
                <a:latin typeface="Adobe Arabic" pitchFamily="18" charset="-78"/>
                <a:cs typeface="Adobe Arabic" pitchFamily="18" charset="-78"/>
              </a:rPr>
              <a:t>Expatriate</a:t>
            </a:r>
            <a:r>
              <a:rPr lang="en-US" sz="2700" dirty="0" smtClean="0">
                <a:latin typeface="Adobe Arabic" pitchFamily="18" charset="-78"/>
                <a:cs typeface="Adobe Arabic" pitchFamily="18" charset="-78"/>
              </a:rPr>
              <a:t> </a:t>
            </a:r>
            <a:r>
              <a:rPr lang="en-US" sz="2700" dirty="0">
                <a:latin typeface="Adobe Arabic" pitchFamily="18" charset="-78"/>
                <a:cs typeface="Adobe Arabic" pitchFamily="18" charset="-78"/>
              </a:rPr>
              <a:t>granted a visa to enter the state shall have a sponsor</a:t>
            </a:r>
            <a:r>
              <a:rPr lang="en-US" sz="2700" dirty="0" smtClean="0">
                <a:latin typeface="Adobe Arabic" pitchFamily="18" charset="-78"/>
                <a:cs typeface="Adobe Arabic" pitchFamily="18" charset="-78"/>
              </a:rPr>
              <a:t>.</a:t>
            </a:r>
          </a:p>
        </p:txBody>
      </p:sp>
    </p:spTree>
    <p:extLst>
      <p:ext uri="{BB962C8B-B14F-4D97-AF65-F5344CB8AC3E}">
        <p14:creationId xmlns:p14="http://schemas.microsoft.com/office/powerpoint/2010/main" val="3504452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Law No. 4 of 2009 </a:t>
            </a:r>
            <a:br>
              <a:rPr lang="en-US" sz="2400" dirty="0"/>
            </a:br>
            <a:r>
              <a:rPr lang="en-US" sz="2400" dirty="0"/>
              <a:t>Regulating The Entry And Exit of Expatriates in Qatar And Their Residence And Sponsorship</a:t>
            </a:r>
          </a:p>
        </p:txBody>
      </p:sp>
      <p:sp>
        <p:nvSpPr>
          <p:cNvPr id="3" name="Content Placeholder 2"/>
          <p:cNvSpPr>
            <a:spLocks noGrp="1"/>
          </p:cNvSpPr>
          <p:nvPr>
            <p:ph idx="1"/>
          </p:nvPr>
        </p:nvSpPr>
        <p:spPr/>
        <p:txBody>
          <a:bodyPr/>
          <a:lstStyle/>
          <a:p>
            <a:pPr>
              <a:buFont typeface="Wingdings" pitchFamily="2" charset="2"/>
              <a:buChar char="q"/>
            </a:pPr>
            <a:r>
              <a:rPr lang="en-US" sz="2700" dirty="0">
                <a:solidFill>
                  <a:srgbClr val="C00000"/>
                </a:solidFill>
                <a:latin typeface="Adobe Arabic" pitchFamily="18" charset="-78"/>
                <a:cs typeface="Adobe Arabic" pitchFamily="18" charset="-78"/>
              </a:rPr>
              <a:t>No work Visa shall be granted to any expatriate that has already been granted a Visa to work in the State until the expiry of two years from the date of Departure.</a:t>
            </a:r>
          </a:p>
          <a:p>
            <a:pPr lvl="1">
              <a:buFont typeface="Wingdings" pitchFamily="2" charset="2"/>
              <a:buChar char="q"/>
            </a:pPr>
            <a:r>
              <a:rPr lang="en-US" sz="2500" i="1" dirty="0">
                <a:solidFill>
                  <a:srgbClr val="002060"/>
                </a:solidFill>
                <a:latin typeface="Adobe Arabic" pitchFamily="18" charset="-78"/>
                <a:cs typeface="Adobe Arabic" pitchFamily="18" charset="-78"/>
              </a:rPr>
              <a:t>Implication for the definition of the </a:t>
            </a:r>
            <a:r>
              <a:rPr lang="en-US" sz="2500" i="1" dirty="0" smtClean="0">
                <a:solidFill>
                  <a:srgbClr val="002060"/>
                </a:solidFill>
                <a:latin typeface="Adobe Arabic" pitchFamily="18" charset="-78"/>
                <a:cs typeface="Adobe Arabic" pitchFamily="18" charset="-78"/>
              </a:rPr>
              <a:t>Returnee for future surveys: the question on returnees should capture various categories: permanent returnees with follow-up questions on the reasons; returnees on short vacation (paid or unpaid); returnees in the two-year waiting category with follow-up questions on costs</a:t>
            </a:r>
            <a:endParaRPr lang="en-US" sz="2500" i="1" dirty="0">
              <a:solidFill>
                <a:srgbClr val="002060"/>
              </a:solidFill>
              <a:latin typeface="Adobe Arabic" pitchFamily="18" charset="-78"/>
              <a:cs typeface="Adobe Arabic" pitchFamily="18" charset="-78"/>
            </a:endParaRPr>
          </a:p>
          <a:p>
            <a:endParaRPr lang="en-US" dirty="0"/>
          </a:p>
        </p:txBody>
      </p:sp>
    </p:spTree>
    <p:extLst>
      <p:ext uri="{BB962C8B-B14F-4D97-AF65-F5344CB8AC3E}">
        <p14:creationId xmlns:p14="http://schemas.microsoft.com/office/powerpoint/2010/main" val="418489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latin typeface="Adobe Arabic" pitchFamily="18" charset="-78"/>
                <a:cs typeface="Adobe Arabic" pitchFamily="18" charset="-78"/>
              </a:rPr>
              <a:t>Law No. 4 of 2009 </a:t>
            </a:r>
            <a:br>
              <a:rPr lang="en-US" sz="2400" b="1" dirty="0">
                <a:latin typeface="Adobe Arabic" pitchFamily="18" charset="-78"/>
                <a:cs typeface="Adobe Arabic" pitchFamily="18" charset="-78"/>
              </a:rPr>
            </a:br>
            <a:r>
              <a:rPr lang="en-US" sz="2400" b="1" dirty="0">
                <a:latin typeface="Adobe Arabic" pitchFamily="18" charset="-78"/>
                <a:cs typeface="Adobe Arabic" pitchFamily="18" charset="-78"/>
              </a:rPr>
              <a:t>Regulating The Entry And Exit of Expatriates in Qatar And Their Residence And Sponsorship</a:t>
            </a:r>
            <a:endParaRPr lang="en-US" sz="2400" dirty="0"/>
          </a:p>
        </p:txBody>
      </p:sp>
      <p:sp>
        <p:nvSpPr>
          <p:cNvPr id="3" name="Content Placeholder 2"/>
          <p:cNvSpPr>
            <a:spLocks noGrp="1"/>
          </p:cNvSpPr>
          <p:nvPr>
            <p:ph idx="1"/>
          </p:nvPr>
        </p:nvSpPr>
        <p:spPr>
          <a:xfrm>
            <a:off x="457200" y="1981200"/>
            <a:ext cx="7620000" cy="4419600"/>
          </a:xfrm>
        </p:spPr>
        <p:txBody>
          <a:bodyPr/>
          <a:lstStyle/>
          <a:p>
            <a:pPr>
              <a:buFont typeface="Wingdings" pitchFamily="2" charset="2"/>
              <a:buChar char="q"/>
            </a:pPr>
            <a:r>
              <a:rPr lang="en-US" sz="2400" dirty="0">
                <a:solidFill>
                  <a:srgbClr val="C00000"/>
                </a:solidFill>
                <a:latin typeface="Adobe Arabic" pitchFamily="18" charset="-78"/>
                <a:cs typeface="Adobe Arabic" pitchFamily="18" charset="-78"/>
              </a:rPr>
              <a:t>That the employer alone shall sponsor the </a:t>
            </a:r>
            <a:r>
              <a:rPr lang="en-US" sz="2400" b="1" i="1" dirty="0">
                <a:solidFill>
                  <a:srgbClr val="C00000"/>
                </a:solidFill>
                <a:latin typeface="Adobe Arabic" pitchFamily="18" charset="-78"/>
                <a:cs typeface="Adobe Arabic" pitchFamily="18" charset="-78"/>
              </a:rPr>
              <a:t>Expatriate</a:t>
            </a:r>
            <a:r>
              <a:rPr lang="en-US" sz="2400" dirty="0">
                <a:solidFill>
                  <a:srgbClr val="C00000"/>
                </a:solidFill>
                <a:latin typeface="Adobe Arabic" pitchFamily="18" charset="-78"/>
                <a:cs typeface="Adobe Arabic" pitchFamily="18" charset="-78"/>
              </a:rPr>
              <a:t> coming for work</a:t>
            </a:r>
            <a:r>
              <a:rPr lang="en-US" sz="2400" dirty="0" smtClean="0">
                <a:latin typeface="Adobe Arabic" pitchFamily="18" charset="-78"/>
                <a:cs typeface="Adobe Arabic" pitchFamily="18" charset="-78"/>
              </a:rPr>
              <a:t>;</a:t>
            </a:r>
          </a:p>
          <a:p>
            <a:pPr marL="114300" indent="0">
              <a:buNone/>
            </a:pPr>
            <a:endParaRPr lang="en-US" sz="2400" dirty="0">
              <a:latin typeface="Adobe Arabic" pitchFamily="18" charset="-78"/>
              <a:cs typeface="Adobe Arabic" pitchFamily="18" charset="-78"/>
            </a:endParaRPr>
          </a:p>
          <a:p>
            <a:pPr>
              <a:buFont typeface="Wingdings" pitchFamily="2" charset="2"/>
              <a:buChar char="q"/>
            </a:pPr>
            <a:r>
              <a:rPr lang="en-US" sz="2400" dirty="0">
                <a:solidFill>
                  <a:srgbClr val="C00000"/>
                </a:solidFill>
                <a:latin typeface="Adobe Arabic" pitchFamily="18" charset="-78"/>
                <a:cs typeface="Adobe Arabic" pitchFamily="18" charset="-78"/>
              </a:rPr>
              <a:t>[Working expatriates] </a:t>
            </a:r>
            <a:r>
              <a:rPr lang="en-US" sz="2400" b="1" i="1" dirty="0">
                <a:solidFill>
                  <a:srgbClr val="C00000"/>
                </a:solidFill>
                <a:latin typeface="Adobe Arabic" pitchFamily="18" charset="-78"/>
                <a:cs typeface="Adobe Arabic" pitchFamily="18" charset="-78"/>
              </a:rPr>
              <a:t>may not leave </a:t>
            </a:r>
            <a:r>
              <a:rPr lang="en-US" sz="2400" dirty="0">
                <a:solidFill>
                  <a:srgbClr val="C00000"/>
                </a:solidFill>
                <a:latin typeface="Adobe Arabic" pitchFamily="18" charset="-78"/>
                <a:cs typeface="Adobe Arabic" pitchFamily="18" charset="-78"/>
              </a:rPr>
              <a:t>the state temporarily or permanently unless they provide an exit permit issued by the </a:t>
            </a:r>
            <a:r>
              <a:rPr lang="en-US" sz="2400" b="1" dirty="0">
                <a:solidFill>
                  <a:srgbClr val="C00000"/>
                </a:solidFill>
                <a:latin typeface="Adobe Arabic" pitchFamily="18" charset="-78"/>
                <a:cs typeface="Adobe Arabic" pitchFamily="18" charset="-78"/>
              </a:rPr>
              <a:t>Residence Sponsor</a:t>
            </a:r>
            <a:r>
              <a:rPr lang="en-US" sz="2400" dirty="0">
                <a:solidFill>
                  <a:srgbClr val="C00000"/>
                </a:solidFill>
                <a:latin typeface="Adobe Arabic" pitchFamily="18" charset="-78"/>
                <a:cs typeface="Adobe Arabic" pitchFamily="18" charset="-78"/>
              </a:rPr>
              <a:t>.</a:t>
            </a:r>
          </a:p>
          <a:p>
            <a:endParaRPr lang="en-US" dirty="0"/>
          </a:p>
        </p:txBody>
      </p:sp>
    </p:spTree>
    <p:extLst>
      <p:ext uri="{BB962C8B-B14F-4D97-AF65-F5344CB8AC3E}">
        <p14:creationId xmlns:p14="http://schemas.microsoft.com/office/powerpoint/2010/main" val="151792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Residential Segregation</a:t>
            </a: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r>
              <a:rPr lang="en-US" dirty="0" smtClean="0">
                <a:latin typeface="Arial"/>
                <a:ea typeface="Calibri"/>
                <a:cs typeface="Arial"/>
              </a:rPr>
              <a:t>Reluctance </a:t>
            </a:r>
            <a:r>
              <a:rPr lang="en-US" dirty="0">
                <a:latin typeface="Arial"/>
                <a:ea typeface="Calibri"/>
                <a:cs typeface="Arial"/>
              </a:rPr>
              <a:t>of many local communities to house single male migrant workers within their communal space has resulted in the issuance of the law mandating segregated housing for single male workers in populated areas. </a:t>
            </a:r>
            <a:endParaRPr lang="en-US" dirty="0" smtClean="0">
              <a:latin typeface="Arial"/>
              <a:ea typeface="Calibri"/>
              <a:cs typeface="Arial"/>
            </a:endParaRPr>
          </a:p>
          <a:p>
            <a:pPr marL="0" marR="0">
              <a:lnSpc>
                <a:spcPct val="107000"/>
              </a:lnSpc>
              <a:spcBef>
                <a:spcPts val="0"/>
              </a:spcBef>
              <a:spcAft>
                <a:spcPts val="800"/>
              </a:spcAft>
            </a:pPr>
            <a:r>
              <a:rPr lang="en-US" dirty="0" smtClean="0">
                <a:latin typeface="Arial"/>
                <a:ea typeface="Calibri"/>
                <a:cs typeface="Arial"/>
              </a:rPr>
              <a:t>As </a:t>
            </a:r>
            <a:r>
              <a:rPr lang="en-US" dirty="0">
                <a:latin typeface="Arial"/>
                <a:ea typeface="Calibri"/>
                <a:cs typeface="Arial"/>
              </a:rPr>
              <a:t>in most Gulf cities, the young male workers are housed in labor camps by design to isolate them from the host community</a:t>
            </a:r>
            <a:r>
              <a:rPr lang="en-US" dirty="0" smtClean="0">
                <a:latin typeface="Arial"/>
                <a:ea typeface="Calibri"/>
                <a:cs typeface="Arial"/>
              </a:rPr>
              <a:t>.</a:t>
            </a:r>
          </a:p>
          <a:p>
            <a:pPr marL="0" marR="0">
              <a:lnSpc>
                <a:spcPct val="107000"/>
              </a:lnSpc>
              <a:spcBef>
                <a:spcPts val="0"/>
              </a:spcBef>
              <a:spcAft>
                <a:spcPts val="800"/>
              </a:spcAft>
            </a:pPr>
            <a:r>
              <a:rPr lang="en-US" dirty="0">
                <a:ea typeface="Calibri"/>
                <a:cs typeface="Arial"/>
              </a:rPr>
              <a:t> Law No. 15 of 2010, Prohibition of workers’ camps within residential </a:t>
            </a:r>
            <a:r>
              <a:rPr lang="en-US" dirty="0" smtClean="0">
                <a:ea typeface="Calibri"/>
                <a:cs typeface="Arial"/>
              </a:rPr>
              <a:t>areas</a:t>
            </a:r>
          </a:p>
          <a:p>
            <a:pPr marL="0" marR="0">
              <a:lnSpc>
                <a:spcPct val="107000"/>
              </a:lnSpc>
              <a:spcBef>
                <a:spcPts val="0"/>
              </a:spcBef>
              <a:spcAft>
                <a:spcPts val="800"/>
              </a:spcAft>
            </a:pPr>
            <a:r>
              <a:rPr lang="en-US" dirty="0" smtClean="0">
                <a:ea typeface="Calibri"/>
                <a:cs typeface="Arial"/>
              </a:rPr>
              <a:t>Recently, Qatari authorities </a:t>
            </a:r>
            <a:r>
              <a:rPr lang="en-US" dirty="0">
                <a:ea typeface="Calibri"/>
                <a:cs typeface="Arial"/>
              </a:rPr>
              <a:t>have published maps detailing “no-go” zones for </a:t>
            </a:r>
            <a:r>
              <a:rPr lang="en-US" dirty="0" smtClean="0">
                <a:ea typeface="Calibri"/>
                <a:cs typeface="Arial"/>
              </a:rPr>
              <a:t>single male blue-collar migrant workers. </a:t>
            </a:r>
          </a:p>
          <a:p>
            <a:pPr marL="114300" indent="0">
              <a:buNone/>
            </a:pPr>
            <a:endParaRPr lang="en-US" dirty="0"/>
          </a:p>
        </p:txBody>
      </p:sp>
    </p:spTree>
    <p:extLst>
      <p:ext uri="{BB962C8B-B14F-4D97-AF65-F5344CB8AC3E}">
        <p14:creationId xmlns:p14="http://schemas.microsoft.com/office/powerpoint/2010/main" val="424145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2773362"/>
          </a:xfrm>
        </p:spPr>
        <p:txBody>
          <a:bodyPr/>
          <a:lstStyle/>
          <a:p>
            <a:r>
              <a:rPr lang="en-US" dirty="0" smtClean="0">
                <a:latin typeface="Aharoni" pitchFamily="2" charset="-79"/>
                <a:cs typeface="Aharoni" pitchFamily="2" charset="-79"/>
              </a:rPr>
              <a:t>II. Details of Law No. 21 of 2015 to Regulate the Entry, Exit, and Residence of Expatriates</a:t>
            </a:r>
            <a:endParaRPr lang="en-US" dirty="0"/>
          </a:p>
        </p:txBody>
      </p:sp>
    </p:spTree>
    <p:extLst>
      <p:ext uri="{BB962C8B-B14F-4D97-AF65-F5344CB8AC3E}">
        <p14:creationId xmlns:p14="http://schemas.microsoft.com/office/powerpoint/2010/main" val="3878660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81093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smtClean="0">
                <a:solidFill>
                  <a:srgbClr val="002060"/>
                </a:solidFill>
                <a:latin typeface="Adobe Caslon Pro Bold" pitchFamily="18" charset="0"/>
                <a:ea typeface="Adobe Gothic Std B" pitchFamily="34" charset="-128"/>
                <a:cs typeface="Adobe Arabic" pitchFamily="18" charset="-78"/>
              </a:rPr>
              <a:t>Law Regulating </a:t>
            </a:r>
            <a:r>
              <a:rPr lang="en-US" sz="4800" b="1" i="1" dirty="0">
                <a:solidFill>
                  <a:srgbClr val="002060"/>
                </a:solidFill>
                <a:latin typeface="Adobe Caslon Pro Bold" pitchFamily="18" charset="0"/>
                <a:ea typeface="Adobe Gothic Std B" pitchFamily="34" charset="-128"/>
                <a:cs typeface="Adobe Arabic" pitchFamily="18" charset="-78"/>
              </a:rPr>
              <a:t>the Entry and Residence of Arrivals </a:t>
            </a:r>
            <a:endParaRPr lang="en-US" sz="4800" b="1" dirty="0">
              <a:latin typeface="Adobe Devanagari" pitchFamily="18" charset="0"/>
              <a:cs typeface="Adobe Devanagari" pitchFamily="18" charset="0"/>
            </a:endParaRPr>
          </a:p>
        </p:txBody>
      </p:sp>
      <p:sp>
        <p:nvSpPr>
          <p:cNvPr id="3" name="Content Placeholder 2"/>
          <p:cNvSpPr>
            <a:spLocks noGrp="1"/>
          </p:cNvSpPr>
          <p:nvPr>
            <p:ph idx="1"/>
          </p:nvPr>
        </p:nvSpPr>
        <p:spPr>
          <a:xfrm>
            <a:off x="381000" y="1447800"/>
            <a:ext cx="7620000" cy="4495800"/>
          </a:xfrm>
        </p:spPr>
        <p:txBody>
          <a:bodyPr>
            <a:noAutofit/>
          </a:bodyPr>
          <a:lstStyle/>
          <a:p>
            <a:pPr marL="114300" indent="0">
              <a:buNone/>
            </a:pPr>
            <a:endParaRPr lang="en-US" sz="1400" u="sng" dirty="0" smtClean="0">
              <a:latin typeface="Adobe Caslon Pro Bold" pitchFamily="18" charset="0"/>
              <a:ea typeface="Adobe Gothic Std B" pitchFamily="34" charset="-128"/>
              <a:cs typeface="Adobe Arabic" pitchFamily="18" charset="-78"/>
            </a:endParaRPr>
          </a:p>
          <a:p>
            <a:r>
              <a:rPr lang="en-US" sz="2800" b="1" i="1" dirty="0">
                <a:solidFill>
                  <a:srgbClr val="002060"/>
                </a:solidFill>
                <a:latin typeface="Adobe Caslon Pro Bold" pitchFamily="18" charset="0"/>
                <a:ea typeface="Adobe Gothic Std B" pitchFamily="34" charset="-128"/>
                <a:cs typeface="Adobe Arabic" pitchFamily="18" charset="-78"/>
              </a:rPr>
              <a:t>This law repeals Law No. 4 of 2009 </a:t>
            </a:r>
            <a:r>
              <a:rPr lang="en-US" sz="2800" dirty="0">
                <a:solidFill>
                  <a:srgbClr val="002060"/>
                </a:solidFill>
                <a:latin typeface="Adobe Caslon Pro Bold" pitchFamily="18" charset="0"/>
                <a:ea typeface="Adobe Gothic Std B" pitchFamily="34" charset="-128"/>
                <a:cs typeface="Adobe Arabic" pitchFamily="18" charset="-78"/>
              </a:rPr>
              <a:t>Regulating the Entry, Exit, Residence and Sponsorship of Expatriates (Art. 49</a:t>
            </a:r>
            <a:r>
              <a:rPr lang="en-US" sz="2800" dirty="0" smtClean="0">
                <a:solidFill>
                  <a:srgbClr val="002060"/>
                </a:solidFill>
                <a:latin typeface="Adobe Caslon Pro Bold" pitchFamily="18" charset="0"/>
                <a:ea typeface="Adobe Gothic Std B" pitchFamily="34" charset="-128"/>
                <a:cs typeface="Adobe Arabic" pitchFamily="18" charset="-78"/>
              </a:rPr>
              <a:t>).</a:t>
            </a:r>
          </a:p>
          <a:p>
            <a:r>
              <a:rPr lang="en-US" sz="2800" dirty="0" smtClean="0">
                <a:solidFill>
                  <a:srgbClr val="002060"/>
                </a:solidFill>
                <a:latin typeface="Adobe Caslon Pro Bold" pitchFamily="18" charset="0"/>
                <a:ea typeface="Adobe Gothic Std B" pitchFamily="34" charset="-128"/>
                <a:cs typeface="Adobe Arabic" pitchFamily="18" charset="-78"/>
              </a:rPr>
              <a:t>Changes the name of the “kafala law” with </a:t>
            </a:r>
            <a:r>
              <a:rPr lang="en-US" sz="2800" b="1" i="1" dirty="0" smtClean="0">
                <a:solidFill>
                  <a:srgbClr val="002060"/>
                </a:solidFill>
                <a:latin typeface="Adobe Caslon Pro Bold" pitchFamily="18" charset="0"/>
                <a:ea typeface="Adobe Gothic Std B" pitchFamily="34" charset="-128"/>
                <a:cs typeface="Adobe Arabic" pitchFamily="18" charset="-78"/>
              </a:rPr>
              <a:t>law regulating the Entry and Residence of Arrivals</a:t>
            </a:r>
            <a:r>
              <a:rPr lang="en-US" sz="2800" dirty="0" smtClean="0">
                <a:solidFill>
                  <a:srgbClr val="002060"/>
                </a:solidFill>
                <a:latin typeface="Adobe Caslon Pro Bold" pitchFamily="18" charset="0"/>
                <a:ea typeface="Adobe Gothic Std B" pitchFamily="34" charset="-128"/>
                <a:cs typeface="Adobe Arabic" pitchFamily="18" charset="-78"/>
              </a:rPr>
              <a:t>.</a:t>
            </a:r>
          </a:p>
          <a:p>
            <a:pPr lvl="0"/>
            <a:r>
              <a:rPr lang="en-US" sz="2800" dirty="0" smtClean="0">
                <a:solidFill>
                  <a:srgbClr val="002060"/>
                </a:solidFill>
                <a:latin typeface="Adobe Caslon Pro Bold" pitchFamily="18" charset="0"/>
                <a:ea typeface="Adobe Gothic Std B" pitchFamily="34" charset="-128"/>
                <a:cs typeface="Adobe Arabic" pitchFamily="18" charset="-78"/>
              </a:rPr>
              <a:t>Replaces </a:t>
            </a:r>
            <a:r>
              <a:rPr lang="en-US" sz="2800" dirty="0">
                <a:solidFill>
                  <a:srgbClr val="002060"/>
                </a:solidFill>
                <a:latin typeface="Adobe Caslon Pro Bold" pitchFamily="18" charset="0"/>
                <a:ea typeface="Adobe Gothic Std B" pitchFamily="34" charset="-128"/>
                <a:cs typeface="Adobe Arabic" pitchFamily="18" charset="-78"/>
              </a:rPr>
              <a:t>the Kafala System with employment contract</a:t>
            </a:r>
            <a:r>
              <a:rPr lang="en-US" sz="2800" dirty="0" smtClean="0">
                <a:solidFill>
                  <a:srgbClr val="002060"/>
                </a:solidFill>
                <a:latin typeface="Adobe Caslon Pro Bold" pitchFamily="18" charset="0"/>
                <a:ea typeface="Adobe Gothic Std B" pitchFamily="34" charset="-128"/>
                <a:cs typeface="Adobe Arabic" pitchFamily="18" charset="-78"/>
              </a:rPr>
              <a:t>.</a:t>
            </a:r>
          </a:p>
          <a:p>
            <a:r>
              <a:rPr lang="en-US" sz="2800" dirty="0">
                <a:solidFill>
                  <a:srgbClr val="C00000"/>
                </a:solidFill>
              </a:rPr>
              <a:t>The term </a:t>
            </a:r>
            <a:r>
              <a:rPr lang="en-US" sz="2800" b="1" i="1" dirty="0">
                <a:solidFill>
                  <a:srgbClr val="C00000"/>
                </a:solidFill>
              </a:rPr>
              <a:t>recruiter</a:t>
            </a:r>
            <a:r>
              <a:rPr lang="en-US" sz="2800" dirty="0">
                <a:solidFill>
                  <a:srgbClr val="C00000"/>
                </a:solidFill>
              </a:rPr>
              <a:t> is used in lieu of the term </a:t>
            </a:r>
            <a:r>
              <a:rPr lang="en-US" sz="2800" dirty="0" smtClean="0">
                <a:solidFill>
                  <a:srgbClr val="C00000"/>
                </a:solidFill>
              </a:rPr>
              <a:t>sponsor as well as employer.</a:t>
            </a:r>
            <a:endParaRPr lang="en-US" sz="2800" dirty="0">
              <a:solidFill>
                <a:srgbClr val="C00000"/>
              </a:solidFill>
            </a:endParaRPr>
          </a:p>
          <a:p>
            <a:pPr lvl="0"/>
            <a:endParaRPr lang="ar-QA" sz="2800" dirty="0" smtClean="0">
              <a:solidFill>
                <a:srgbClr val="002060"/>
              </a:solidFill>
              <a:latin typeface="Adobe Caslon Pro Bold" pitchFamily="18" charset="0"/>
              <a:ea typeface="Adobe Gothic Std B" pitchFamily="34" charset="-128"/>
              <a:cs typeface="Adobe Arabic" pitchFamily="18" charset="-78"/>
            </a:endParaRPr>
          </a:p>
          <a:p>
            <a:pPr marL="114300" lvl="0" indent="0">
              <a:buNone/>
            </a:pPr>
            <a:endParaRPr lang="en-US" sz="2800" dirty="0">
              <a:solidFill>
                <a:srgbClr val="002060"/>
              </a:solidFill>
              <a:latin typeface="Adobe Caslon Pro Bold" pitchFamily="18" charset="0"/>
              <a:ea typeface="Adobe Gothic Std B" pitchFamily="34" charset="-128"/>
              <a:cs typeface="Adobe Arabic" pitchFamily="18" charset="-78"/>
            </a:endParaRPr>
          </a:p>
          <a:p>
            <a:pPr lvl="0"/>
            <a:endParaRPr lang="en-US" sz="1400" dirty="0">
              <a:solidFill>
                <a:schemeClr val="tx2">
                  <a:lumMod val="60000"/>
                  <a:lumOff val="40000"/>
                </a:schemeClr>
              </a:solidFill>
              <a:latin typeface="Adobe Caslon Pro Bold" pitchFamily="18" charset="0"/>
              <a:ea typeface="Adobe Gothic Std B" pitchFamily="34" charset="-128"/>
              <a:cs typeface="Adobe Arabic" pitchFamily="18" charset="-78"/>
            </a:endParaRPr>
          </a:p>
          <a:p>
            <a:endParaRPr lang="en-US" sz="1400" dirty="0">
              <a:latin typeface="Adobe Caslon Pro Bold" pitchFamily="18" charset="0"/>
              <a:ea typeface="Adobe Gothic Std B" pitchFamily="34" charset="-128"/>
              <a:cs typeface="Adobe Arabic" pitchFamily="18" charset="-78"/>
            </a:endParaRPr>
          </a:p>
          <a:p>
            <a:endParaRPr lang="en-US" sz="1400" dirty="0">
              <a:latin typeface="Adobe Caslon Pro Bold" pitchFamily="18" charset="0"/>
              <a:ea typeface="Adobe Gothic Std B" pitchFamily="34" charset="-128"/>
              <a:cs typeface="Adobe Arabic" pitchFamily="18" charset="-78"/>
            </a:endParaRPr>
          </a:p>
          <a:p>
            <a:endParaRPr lang="en-US" sz="1400" dirty="0">
              <a:latin typeface="Adobe Caslon Pro Bold" pitchFamily="18" charset="0"/>
              <a:ea typeface="Adobe Gothic Std B" pitchFamily="34" charset="-128"/>
              <a:cs typeface="Adobe Arabic" pitchFamily="18" charset="-78"/>
            </a:endParaRPr>
          </a:p>
        </p:txBody>
      </p:sp>
    </p:spTree>
    <p:extLst>
      <p:ext uri="{BB962C8B-B14F-4D97-AF65-F5344CB8AC3E}">
        <p14:creationId xmlns:p14="http://schemas.microsoft.com/office/powerpoint/2010/main" val="1717533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Expatriates vs Recruiters</a:t>
            </a:r>
            <a:endParaRPr lang="en-US" dirty="0"/>
          </a:p>
        </p:txBody>
      </p:sp>
      <p:sp>
        <p:nvSpPr>
          <p:cNvPr id="3" name="Content Placeholder 2"/>
          <p:cNvSpPr>
            <a:spLocks noGrp="1"/>
          </p:cNvSpPr>
          <p:nvPr>
            <p:ph idx="1"/>
          </p:nvPr>
        </p:nvSpPr>
        <p:spPr/>
        <p:txBody>
          <a:bodyPr/>
          <a:lstStyle/>
          <a:p>
            <a:r>
              <a:rPr lang="en-US" dirty="0"/>
              <a:t>For the purpose of this law </a:t>
            </a:r>
            <a:r>
              <a:rPr lang="en-US" b="1" dirty="0"/>
              <a:t>an expatriate </a:t>
            </a:r>
            <a:r>
              <a:rPr lang="en-US" b="1" dirty="0" smtClean="0"/>
              <a:t>is </a:t>
            </a:r>
            <a:r>
              <a:rPr lang="en-US" b="1" i="1" dirty="0" smtClean="0"/>
              <a:t>any </a:t>
            </a:r>
            <a:r>
              <a:rPr lang="en-US" b="1" i="1" dirty="0"/>
              <a:t>non-Qatari person entering the State for the purpose of work, residence, visit, or any other purpose</a:t>
            </a:r>
            <a:r>
              <a:rPr lang="en-US" dirty="0"/>
              <a:t>. </a:t>
            </a:r>
            <a:endParaRPr lang="en-US" dirty="0" smtClean="0"/>
          </a:p>
          <a:p>
            <a:endParaRPr lang="en-US" dirty="0" smtClean="0"/>
          </a:p>
          <a:p>
            <a:r>
              <a:rPr lang="en-US" b="1" i="1" dirty="0" smtClean="0">
                <a:solidFill>
                  <a:srgbClr val="C00000"/>
                </a:solidFill>
              </a:rPr>
              <a:t>A </a:t>
            </a:r>
            <a:r>
              <a:rPr lang="en-US" b="1" i="1" dirty="0">
                <a:solidFill>
                  <a:srgbClr val="C00000"/>
                </a:solidFill>
              </a:rPr>
              <a:t>recruiter </a:t>
            </a:r>
            <a:r>
              <a:rPr lang="en-US" b="1" dirty="0">
                <a:solidFill>
                  <a:srgbClr val="C00000"/>
                </a:solidFill>
              </a:rPr>
              <a:t>is any entity, employer</a:t>
            </a:r>
            <a:r>
              <a:rPr lang="en-US" b="1" dirty="0" smtClean="0">
                <a:solidFill>
                  <a:srgbClr val="C00000"/>
                </a:solidFill>
              </a:rPr>
              <a:t>, head </a:t>
            </a:r>
            <a:r>
              <a:rPr lang="en-US" b="1" dirty="0">
                <a:solidFill>
                  <a:srgbClr val="C00000"/>
                </a:solidFill>
              </a:rPr>
              <a:t>of family, or host, </a:t>
            </a:r>
            <a:r>
              <a:rPr lang="en-US" b="1" i="1" dirty="0">
                <a:solidFill>
                  <a:srgbClr val="C00000"/>
                </a:solidFill>
              </a:rPr>
              <a:t>who recruits an expat or to whom the expatriate’s residence is transferred</a:t>
            </a:r>
            <a:r>
              <a:rPr lang="en-US" dirty="0">
                <a:solidFill>
                  <a:srgbClr val="C00000"/>
                </a:solidFill>
              </a:rPr>
              <a:t> in accordance with the provisions of </a:t>
            </a:r>
            <a:r>
              <a:rPr lang="en-US" dirty="0" smtClean="0">
                <a:solidFill>
                  <a:srgbClr val="C00000"/>
                </a:solidFill>
              </a:rPr>
              <a:t>this law </a:t>
            </a:r>
            <a:r>
              <a:rPr lang="en-US" dirty="0">
                <a:solidFill>
                  <a:srgbClr val="C00000"/>
                </a:solidFill>
              </a:rPr>
              <a:t>(Art. 1).[1]</a:t>
            </a:r>
          </a:p>
        </p:txBody>
      </p:sp>
    </p:spTree>
    <p:extLst>
      <p:ext uri="{BB962C8B-B14F-4D97-AF65-F5344CB8AC3E}">
        <p14:creationId xmlns:p14="http://schemas.microsoft.com/office/powerpoint/2010/main" val="2311931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a:t>
            </a:r>
            <a:r>
              <a:rPr lang="en-US" dirty="0"/>
              <a:t>of the </a:t>
            </a:r>
            <a:r>
              <a:rPr lang="en-US" dirty="0" smtClean="0"/>
              <a:t>Recruiter</a:t>
            </a:r>
            <a:endParaRPr lang="en-US" dirty="0"/>
          </a:p>
        </p:txBody>
      </p:sp>
      <p:sp>
        <p:nvSpPr>
          <p:cNvPr id="3" name="Content Placeholder 2"/>
          <p:cNvSpPr>
            <a:spLocks noGrp="1"/>
          </p:cNvSpPr>
          <p:nvPr>
            <p:ph idx="1"/>
          </p:nvPr>
        </p:nvSpPr>
        <p:spPr/>
        <p:txBody>
          <a:bodyPr/>
          <a:lstStyle/>
          <a:p>
            <a:r>
              <a:rPr lang="en-US" dirty="0"/>
              <a:t>Art. 19 lists the responsibilities of the recruiter which include: </a:t>
            </a:r>
            <a:endParaRPr lang="en-US" dirty="0" smtClean="0"/>
          </a:p>
          <a:p>
            <a:pPr marL="114300" indent="0">
              <a:buNone/>
            </a:pPr>
            <a:endParaRPr lang="en-US" dirty="0" smtClean="0"/>
          </a:p>
          <a:p>
            <a:pPr marL="868680" lvl="1" indent="-457200">
              <a:buFont typeface="+mj-lt"/>
              <a:buAutoNum type="arabicPeriod"/>
            </a:pPr>
            <a:r>
              <a:rPr lang="en-US" dirty="0" smtClean="0">
                <a:solidFill>
                  <a:srgbClr val="C00000"/>
                </a:solidFill>
              </a:rPr>
              <a:t>notifying </a:t>
            </a:r>
            <a:r>
              <a:rPr lang="en-US" dirty="0"/>
              <a:t>the competent authority within fourteen days of the expatriate </a:t>
            </a:r>
            <a:r>
              <a:rPr lang="en-US" dirty="0" smtClean="0"/>
              <a:t>leaving his </a:t>
            </a:r>
            <a:r>
              <a:rPr lang="en-US" dirty="0"/>
              <a:t>employment or refusing to leave the country after his residence permit has been cancelled or expired; </a:t>
            </a:r>
            <a:endParaRPr lang="en-US" dirty="0" smtClean="0"/>
          </a:p>
          <a:p>
            <a:pPr marL="868680" lvl="1" indent="-457200">
              <a:buFont typeface="+mj-lt"/>
              <a:buAutoNum type="arabicPeriod"/>
            </a:pPr>
            <a:r>
              <a:rPr lang="en-US" dirty="0" smtClean="0">
                <a:solidFill>
                  <a:srgbClr val="C00000"/>
                </a:solidFill>
              </a:rPr>
              <a:t>bearing </a:t>
            </a:r>
            <a:r>
              <a:rPr lang="en-US" dirty="0">
                <a:solidFill>
                  <a:srgbClr val="C00000"/>
                </a:solidFill>
              </a:rPr>
              <a:t>the expenses </a:t>
            </a:r>
            <a:r>
              <a:rPr lang="en-US" dirty="0"/>
              <a:t>of </a:t>
            </a:r>
            <a:r>
              <a:rPr lang="en-US" dirty="0" smtClean="0"/>
              <a:t>the expatriate’s </a:t>
            </a:r>
            <a:r>
              <a:rPr lang="en-US" dirty="0"/>
              <a:t>return to his country of origin; </a:t>
            </a:r>
            <a:endParaRPr lang="en-US" dirty="0" smtClean="0"/>
          </a:p>
          <a:p>
            <a:pPr marL="868680" lvl="1" indent="-457200">
              <a:buFont typeface="+mj-lt"/>
              <a:buAutoNum type="arabicPeriod"/>
            </a:pPr>
            <a:r>
              <a:rPr lang="en-US" dirty="0" smtClean="0"/>
              <a:t>bearing </a:t>
            </a:r>
            <a:r>
              <a:rPr lang="en-US" dirty="0"/>
              <a:t>the </a:t>
            </a:r>
            <a:r>
              <a:rPr lang="en-US" dirty="0">
                <a:solidFill>
                  <a:srgbClr val="C00000"/>
                </a:solidFill>
              </a:rPr>
              <a:t>expense of burying</a:t>
            </a:r>
            <a:r>
              <a:rPr lang="en-US" dirty="0"/>
              <a:t> the body of the </a:t>
            </a:r>
            <a:r>
              <a:rPr lang="en-US" dirty="0">
                <a:solidFill>
                  <a:srgbClr val="C00000"/>
                </a:solidFill>
              </a:rPr>
              <a:t>expatriate </a:t>
            </a:r>
            <a:r>
              <a:rPr lang="en-US" b="1" i="1" dirty="0">
                <a:solidFill>
                  <a:srgbClr val="C00000"/>
                </a:solidFill>
              </a:rPr>
              <a:t>or</a:t>
            </a:r>
            <a:r>
              <a:rPr lang="en-US" dirty="0">
                <a:solidFill>
                  <a:srgbClr val="C00000"/>
                </a:solidFill>
              </a:rPr>
              <a:t> transporting </a:t>
            </a:r>
            <a:r>
              <a:rPr lang="en-US" dirty="0"/>
              <a:t>it to his family</a:t>
            </a:r>
            <a:r>
              <a:rPr lang="en-US" dirty="0" smtClean="0"/>
              <a:t>.</a:t>
            </a:r>
          </a:p>
          <a:p>
            <a:pPr marL="1234440" lvl="2" indent="-457200">
              <a:buFont typeface="+mj-lt"/>
              <a:buAutoNum type="arabicPeriod"/>
            </a:pPr>
            <a:r>
              <a:rPr lang="en-US" b="1" dirty="0" smtClean="0">
                <a:solidFill>
                  <a:srgbClr val="C00000"/>
                </a:solidFill>
              </a:rPr>
              <a:t>Implication for the Cost Survey</a:t>
            </a:r>
            <a:endParaRPr lang="en-US" b="1" dirty="0">
              <a:solidFill>
                <a:srgbClr val="C00000"/>
              </a:solidFill>
            </a:endParaRPr>
          </a:p>
        </p:txBody>
      </p:sp>
    </p:spTree>
    <p:extLst>
      <p:ext uri="{BB962C8B-B14F-4D97-AF65-F5344CB8AC3E}">
        <p14:creationId xmlns:p14="http://schemas.microsoft.com/office/powerpoint/2010/main" val="152532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Easing of Exit </a:t>
            </a:r>
            <a:r>
              <a:rPr lang="en-US" sz="4800" dirty="0" smtClean="0"/>
              <a:t>Perm</a:t>
            </a:r>
            <a:r>
              <a:rPr lang="en-US" sz="4800" b="1" dirty="0" smtClean="0">
                <a:latin typeface="Adobe Devanagari" pitchFamily="18" charset="0"/>
                <a:cs typeface="Adobe Devanagari" pitchFamily="18" charset="0"/>
              </a:rPr>
              <a:t>it</a:t>
            </a:r>
            <a:endParaRPr lang="en-US" sz="4800" dirty="0"/>
          </a:p>
        </p:txBody>
      </p:sp>
      <p:sp>
        <p:nvSpPr>
          <p:cNvPr id="3" name="Content Placeholder 2"/>
          <p:cNvSpPr>
            <a:spLocks noGrp="1"/>
          </p:cNvSpPr>
          <p:nvPr>
            <p:ph idx="1"/>
          </p:nvPr>
        </p:nvSpPr>
        <p:spPr>
          <a:xfrm>
            <a:off x="381000" y="1676400"/>
            <a:ext cx="8001000" cy="4800600"/>
          </a:xfrm>
        </p:spPr>
        <p:txBody>
          <a:bodyPr>
            <a:noAutofit/>
          </a:bodyPr>
          <a:lstStyle/>
          <a:p>
            <a:r>
              <a:rPr lang="en-US" sz="2800" dirty="0" smtClean="0">
                <a:solidFill>
                  <a:srgbClr val="002060"/>
                </a:solidFill>
                <a:latin typeface="Adobe Caslon Pro Bold" pitchFamily="18" charset="0"/>
                <a:ea typeface="Adobe Gothic Std B" pitchFamily="34" charset="-128"/>
                <a:cs typeface="Adobe Arabic" pitchFamily="18" charset="-78"/>
              </a:rPr>
              <a:t>Replaces </a:t>
            </a:r>
            <a:r>
              <a:rPr lang="en-US" sz="2800" dirty="0">
                <a:solidFill>
                  <a:srgbClr val="002060"/>
                </a:solidFill>
                <a:latin typeface="Adobe Caslon Pro Bold" pitchFamily="18" charset="0"/>
                <a:ea typeface="Adobe Gothic Std B" pitchFamily="34" charset="-128"/>
                <a:cs typeface="Adobe Arabic" pitchFamily="18" charset="-78"/>
              </a:rPr>
              <a:t>the system of Exit Permit with a new automatic system working via the Ministry of Interior</a:t>
            </a:r>
            <a:r>
              <a:rPr lang="en-US" sz="2800" dirty="0" smtClean="0">
                <a:solidFill>
                  <a:srgbClr val="002060"/>
                </a:solidFill>
                <a:latin typeface="Adobe Caslon Pro Bold" pitchFamily="18" charset="0"/>
                <a:ea typeface="Adobe Gothic Std B" pitchFamily="34" charset="-128"/>
                <a:cs typeface="Adobe Arabic" pitchFamily="18" charset="-78"/>
              </a:rPr>
              <a:t>.</a:t>
            </a:r>
          </a:p>
          <a:p>
            <a:endParaRPr lang="ar-QA" sz="2800" dirty="0">
              <a:solidFill>
                <a:srgbClr val="002060"/>
              </a:solidFill>
              <a:latin typeface="Adobe Caslon Pro Bold" pitchFamily="18" charset="0"/>
              <a:ea typeface="Adobe Gothic Std B" pitchFamily="34" charset="-128"/>
              <a:cs typeface="Adobe Arabic" pitchFamily="18" charset="-78"/>
            </a:endParaRPr>
          </a:p>
        </p:txBody>
      </p:sp>
    </p:spTree>
    <p:extLst>
      <p:ext uri="{BB962C8B-B14F-4D97-AF65-F5344CB8AC3E}">
        <p14:creationId xmlns:p14="http://schemas.microsoft.com/office/powerpoint/2010/main" val="2831708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Easing of Exit Permit</a:t>
            </a:r>
            <a:endParaRPr lang="en-US" dirty="0"/>
          </a:p>
        </p:txBody>
      </p:sp>
      <p:sp>
        <p:nvSpPr>
          <p:cNvPr id="3" name="Content Placeholder 2"/>
          <p:cNvSpPr>
            <a:spLocks noGrp="1"/>
          </p:cNvSpPr>
          <p:nvPr>
            <p:ph idx="1"/>
          </p:nvPr>
        </p:nvSpPr>
        <p:spPr/>
        <p:txBody>
          <a:bodyPr>
            <a:normAutofit lnSpcReduction="10000"/>
          </a:bodyPr>
          <a:lstStyle/>
          <a:p>
            <a:r>
              <a:rPr lang="en-US" dirty="0"/>
              <a:t>According to Art. 7 of this law, the competent authority at the Ministry of Interior has to be informed about an expatriate’s intention to </a:t>
            </a:r>
            <a:r>
              <a:rPr lang="en-US" dirty="0" smtClean="0"/>
              <a:t>leave the </a:t>
            </a:r>
            <a:r>
              <a:rPr lang="en-US" dirty="0"/>
              <a:t>country </a:t>
            </a:r>
            <a:r>
              <a:rPr lang="en-US" b="1" dirty="0"/>
              <a:t>at least three working days before the exit date</a:t>
            </a:r>
            <a:r>
              <a:rPr lang="en-US" dirty="0"/>
              <a:t>. </a:t>
            </a:r>
            <a:r>
              <a:rPr lang="en-US" b="1" i="1" dirty="0"/>
              <a:t>The worker may exit the country as soon as the recruiter informs the competent authority of his approval of the request.</a:t>
            </a:r>
            <a:r>
              <a:rPr lang="en-US" dirty="0"/>
              <a:t> </a:t>
            </a:r>
            <a:endParaRPr lang="en-US" dirty="0" smtClean="0"/>
          </a:p>
          <a:p>
            <a:r>
              <a:rPr lang="en-US" dirty="0" smtClean="0"/>
              <a:t>In </a:t>
            </a:r>
            <a:r>
              <a:rPr lang="en-US" dirty="0"/>
              <a:t>case of any objection to the exit of the worker by the recruiter or </a:t>
            </a:r>
            <a:r>
              <a:rPr lang="en-US" dirty="0" smtClean="0"/>
              <a:t>the competent </a:t>
            </a:r>
            <a:r>
              <a:rPr lang="en-US" dirty="0"/>
              <a:t>authority, the expatriate can approach the exit petitions committee. The Minister of Interior shall issue a decision to form such </a:t>
            </a:r>
            <a:r>
              <a:rPr lang="en-US" dirty="0" smtClean="0"/>
              <a:t>a committee </a:t>
            </a:r>
            <a:r>
              <a:rPr lang="en-US" dirty="0"/>
              <a:t>and specify its jurisdictions and the procedures to be followed by it, in addition to its mechanism of work. </a:t>
            </a:r>
            <a:endParaRPr lang="en-US" dirty="0" smtClean="0"/>
          </a:p>
          <a:p>
            <a:r>
              <a:rPr lang="en-US" b="1" dirty="0" smtClean="0"/>
              <a:t>In </a:t>
            </a:r>
            <a:r>
              <a:rPr lang="en-US" b="1" dirty="0"/>
              <a:t>case of an </a:t>
            </a:r>
            <a:r>
              <a:rPr lang="en-US" b="1" i="1" dirty="0"/>
              <a:t>emergency</a:t>
            </a:r>
            <a:r>
              <a:rPr lang="en-US" b="1" dirty="0"/>
              <a:t> for the worker, </a:t>
            </a:r>
            <a:r>
              <a:rPr lang="en-US" b="1" dirty="0" smtClean="0"/>
              <a:t>the petitions </a:t>
            </a:r>
            <a:r>
              <a:rPr lang="en-US" b="1" dirty="0"/>
              <a:t>committee shall take a decision on his exit request within three working days</a:t>
            </a:r>
            <a:r>
              <a:rPr lang="en-US" dirty="0"/>
              <a:t>.</a:t>
            </a:r>
          </a:p>
        </p:txBody>
      </p:sp>
    </p:spTree>
    <p:extLst>
      <p:ext uri="{BB962C8B-B14F-4D97-AF65-F5344CB8AC3E}">
        <p14:creationId xmlns:p14="http://schemas.microsoft.com/office/powerpoint/2010/main" val="557601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Elimination of Wait Period for Re-entry</a:t>
            </a:r>
            <a:endParaRPr lang="en-US" dirty="0"/>
          </a:p>
        </p:txBody>
      </p:sp>
      <p:sp>
        <p:nvSpPr>
          <p:cNvPr id="3" name="Content Placeholder 2"/>
          <p:cNvSpPr>
            <a:spLocks noGrp="1"/>
          </p:cNvSpPr>
          <p:nvPr>
            <p:ph idx="1"/>
          </p:nvPr>
        </p:nvSpPr>
        <p:spPr/>
        <p:txBody>
          <a:bodyPr>
            <a:normAutofit/>
          </a:bodyPr>
          <a:lstStyle/>
          <a:p>
            <a:r>
              <a:rPr lang="en-US" sz="2800" dirty="0">
                <a:solidFill>
                  <a:srgbClr val="002060"/>
                </a:solidFill>
                <a:latin typeface="Adobe Caslon Pro Bold" pitchFamily="18" charset="0"/>
                <a:ea typeface="Adobe Gothic Std B" pitchFamily="34" charset="-128"/>
                <a:cs typeface="Adobe Arabic" pitchFamily="18" charset="-78"/>
              </a:rPr>
              <a:t>Terminates the two-year wait period outside the country for renewal of the work visa after its cancellation.</a:t>
            </a:r>
          </a:p>
          <a:p>
            <a:endParaRPr lang="en-US" sz="2800" dirty="0">
              <a:solidFill>
                <a:srgbClr val="002060"/>
              </a:solidFill>
              <a:latin typeface="Adobe Caslon Pro Bold" pitchFamily="18" charset="0"/>
              <a:ea typeface="Adobe Gothic Std B" pitchFamily="34" charset="-128"/>
              <a:cs typeface="Adobe Arabic" pitchFamily="18" charset="-78"/>
            </a:endParaRPr>
          </a:p>
        </p:txBody>
      </p:sp>
    </p:spTree>
    <p:extLst>
      <p:ext uri="{BB962C8B-B14F-4D97-AF65-F5344CB8AC3E}">
        <p14:creationId xmlns:p14="http://schemas.microsoft.com/office/powerpoint/2010/main" val="2863579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675E47"/>
                </a:solidFill>
              </a:rPr>
              <a:t>Easing of Transfer </a:t>
            </a:r>
            <a:r>
              <a:rPr lang="en-US" sz="4400" dirty="0">
                <a:solidFill>
                  <a:srgbClr val="675E47"/>
                </a:solidFill>
              </a:rPr>
              <a:t>of Employment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2800" dirty="0">
                <a:solidFill>
                  <a:srgbClr val="002060"/>
                </a:solidFill>
                <a:latin typeface="Adobe Caslon Pro Bold" pitchFamily="18" charset="0"/>
                <a:ea typeface="Adobe Gothic Std B" pitchFamily="34" charset="-128"/>
                <a:cs typeface="Adobe Arabic" pitchFamily="18" charset="-78"/>
              </a:rPr>
              <a:t>Allows migrant workers to move to another job without the need of </a:t>
            </a:r>
            <a:r>
              <a:rPr lang="en-US" sz="2800" dirty="0" smtClean="0">
                <a:solidFill>
                  <a:srgbClr val="002060"/>
                </a:solidFill>
                <a:latin typeface="Adobe Caslon Pro Bold" pitchFamily="18" charset="0"/>
                <a:ea typeface="Adobe Gothic Std B" pitchFamily="34" charset="-128"/>
                <a:cs typeface="Adobe Arabic" pitchFamily="18" charset="-78"/>
              </a:rPr>
              <a:t>an NOC (No </a:t>
            </a:r>
            <a:r>
              <a:rPr lang="en-US" sz="2800" dirty="0">
                <a:solidFill>
                  <a:srgbClr val="002060"/>
                </a:solidFill>
                <a:latin typeface="Adobe Caslon Pro Bold" pitchFamily="18" charset="0"/>
                <a:ea typeface="Adobe Gothic Std B" pitchFamily="34" charset="-128"/>
                <a:cs typeface="Adobe Arabic" pitchFamily="18" charset="-78"/>
              </a:rPr>
              <a:t>Objection </a:t>
            </a:r>
            <a:r>
              <a:rPr lang="en-US" sz="2800" dirty="0" smtClean="0">
                <a:solidFill>
                  <a:srgbClr val="002060"/>
                </a:solidFill>
                <a:latin typeface="Adobe Caslon Pro Bold" pitchFamily="18" charset="0"/>
                <a:ea typeface="Adobe Gothic Std B" pitchFamily="34" charset="-128"/>
                <a:cs typeface="Adobe Arabic" pitchFamily="18" charset="-78"/>
              </a:rPr>
              <a:t>Certificate) </a:t>
            </a:r>
            <a:r>
              <a:rPr lang="en-US" sz="2800" dirty="0">
                <a:solidFill>
                  <a:srgbClr val="002060"/>
                </a:solidFill>
                <a:latin typeface="Adobe Caslon Pro Bold" pitchFamily="18" charset="0"/>
                <a:ea typeface="Adobe Gothic Std B" pitchFamily="34" charset="-128"/>
                <a:cs typeface="Adobe Arabic" pitchFamily="18" charset="-78"/>
              </a:rPr>
              <a:t>from the employer/recruiter after five years, or depending on the employment contract, whichever is less. </a:t>
            </a:r>
            <a:endParaRPr lang="en-US" sz="2800" dirty="0" smtClean="0">
              <a:solidFill>
                <a:srgbClr val="002060"/>
              </a:solidFill>
              <a:latin typeface="Adobe Caslon Pro Bold" pitchFamily="18" charset="0"/>
              <a:ea typeface="Adobe Gothic Std B" pitchFamily="34" charset="-128"/>
              <a:cs typeface="Adobe Arabic" pitchFamily="18" charset="-78"/>
            </a:endParaRPr>
          </a:p>
          <a:p>
            <a:pPr lvl="0"/>
            <a:r>
              <a:rPr lang="en-US" sz="2800" i="1" dirty="0" smtClean="0">
                <a:solidFill>
                  <a:srgbClr val="002060"/>
                </a:solidFill>
                <a:latin typeface="Adobe Caslon Pro Bold" pitchFamily="18" charset="0"/>
                <a:ea typeface="Adobe Gothic Std B" pitchFamily="34" charset="-128"/>
                <a:cs typeface="Adobe Arabic" pitchFamily="18" charset="-78"/>
              </a:rPr>
              <a:t>In </a:t>
            </a:r>
            <a:r>
              <a:rPr lang="en-US" sz="2800" i="1" dirty="0">
                <a:solidFill>
                  <a:srgbClr val="002060"/>
                </a:solidFill>
                <a:latin typeface="Adobe Caslon Pro Bold" pitchFamily="18" charset="0"/>
                <a:ea typeface="Adobe Gothic Std B" pitchFamily="34" charset="-128"/>
                <a:cs typeface="Adobe Arabic" pitchFamily="18" charset="-78"/>
              </a:rPr>
              <a:t>accordance with Art. 21, </a:t>
            </a:r>
            <a:r>
              <a:rPr lang="en-US" sz="2800" b="1" i="1" dirty="0">
                <a:solidFill>
                  <a:srgbClr val="002060"/>
                </a:solidFill>
                <a:latin typeface="Adobe Caslon Pro Bold" pitchFamily="18" charset="0"/>
                <a:ea typeface="Adobe Gothic Std B" pitchFamily="34" charset="-128"/>
                <a:cs typeface="Adobe Arabic" pitchFamily="18" charset="-78"/>
              </a:rPr>
              <a:t>the approval of the both the employer and the competent authority within the Ministry of </a:t>
            </a:r>
            <a:r>
              <a:rPr lang="en-US" sz="2800" b="1" i="1" dirty="0" smtClean="0">
                <a:solidFill>
                  <a:srgbClr val="002060"/>
                </a:solidFill>
                <a:latin typeface="Adobe Caslon Pro Bold" pitchFamily="18" charset="0"/>
                <a:ea typeface="Adobe Gothic Std B" pitchFamily="34" charset="-128"/>
                <a:cs typeface="Adobe Arabic" pitchFamily="18" charset="-78"/>
              </a:rPr>
              <a:t>Labor </a:t>
            </a:r>
            <a:r>
              <a:rPr lang="en-US" sz="2800" b="1" i="1" dirty="0">
                <a:solidFill>
                  <a:srgbClr val="002060"/>
                </a:solidFill>
                <a:latin typeface="Adobe Caslon Pro Bold" pitchFamily="18" charset="0"/>
                <a:ea typeface="Adobe Gothic Std B" pitchFamily="34" charset="-128"/>
                <a:cs typeface="Adobe Arabic" pitchFamily="18" charset="-78"/>
              </a:rPr>
              <a:t>and </a:t>
            </a:r>
            <a:r>
              <a:rPr lang="en-US" sz="2800" b="1" i="1" dirty="0" smtClean="0">
                <a:solidFill>
                  <a:srgbClr val="002060"/>
                </a:solidFill>
                <a:latin typeface="Adobe Caslon Pro Bold" pitchFamily="18" charset="0"/>
                <a:ea typeface="Adobe Gothic Std B" pitchFamily="34" charset="-128"/>
                <a:cs typeface="Adobe Arabic" pitchFamily="18" charset="-78"/>
              </a:rPr>
              <a:t>Social Affairs </a:t>
            </a:r>
            <a:r>
              <a:rPr lang="en-US" sz="2800" b="1" i="1" dirty="0">
                <a:solidFill>
                  <a:srgbClr val="002060"/>
                </a:solidFill>
                <a:latin typeface="Adobe Caslon Pro Bold" pitchFamily="18" charset="0"/>
                <a:ea typeface="Adobe Gothic Std B" pitchFamily="34" charset="-128"/>
                <a:cs typeface="Adobe Arabic" pitchFamily="18" charset="-78"/>
              </a:rPr>
              <a:t>is needed </a:t>
            </a:r>
            <a:r>
              <a:rPr lang="en-US" sz="2800" i="1" dirty="0">
                <a:solidFill>
                  <a:srgbClr val="002060"/>
                </a:solidFill>
                <a:latin typeface="Adobe Caslon Pro Bold" pitchFamily="18" charset="0"/>
                <a:ea typeface="Adobe Gothic Std B" pitchFamily="34" charset="-128"/>
                <a:cs typeface="Adobe Arabic" pitchFamily="18" charset="-78"/>
              </a:rPr>
              <a:t>for the transfer of employment before the end of the work contract. </a:t>
            </a:r>
            <a:endParaRPr lang="en-US" sz="2800" i="1" dirty="0" smtClean="0">
              <a:solidFill>
                <a:srgbClr val="002060"/>
              </a:solidFill>
              <a:latin typeface="Adobe Caslon Pro Bold" pitchFamily="18" charset="0"/>
              <a:ea typeface="Adobe Gothic Std B" pitchFamily="34" charset="-128"/>
              <a:cs typeface="Adobe Arabic" pitchFamily="18" charset="-78"/>
            </a:endParaRPr>
          </a:p>
          <a:p>
            <a:pPr lvl="0"/>
            <a:r>
              <a:rPr lang="en-US" sz="2800" i="1" dirty="0" smtClean="0">
                <a:solidFill>
                  <a:srgbClr val="002060"/>
                </a:solidFill>
                <a:latin typeface="Adobe Caslon Pro Bold" pitchFamily="18" charset="0"/>
                <a:ea typeface="Adobe Gothic Std B" pitchFamily="34" charset="-128"/>
                <a:cs typeface="Adobe Arabic" pitchFamily="18" charset="-78"/>
              </a:rPr>
              <a:t>The </a:t>
            </a:r>
            <a:r>
              <a:rPr lang="en-US" sz="2800" i="1" dirty="0">
                <a:solidFill>
                  <a:srgbClr val="002060"/>
                </a:solidFill>
                <a:latin typeface="Adobe Caslon Pro Bold" pitchFamily="18" charset="0"/>
                <a:ea typeface="Adobe Gothic Std B" pitchFamily="34" charset="-128"/>
                <a:cs typeface="Adobe Arabic" pitchFamily="18" charset="-78"/>
              </a:rPr>
              <a:t>expatriate may transfer to another </a:t>
            </a:r>
            <a:r>
              <a:rPr lang="en-US" sz="2800" i="1" dirty="0" smtClean="0">
                <a:solidFill>
                  <a:srgbClr val="002060"/>
                </a:solidFill>
                <a:latin typeface="Adobe Caslon Pro Bold" pitchFamily="18" charset="0"/>
                <a:ea typeface="Adobe Gothic Std B" pitchFamily="34" charset="-128"/>
                <a:cs typeface="Adobe Arabic" pitchFamily="18" charset="-78"/>
              </a:rPr>
              <a:t>employer immediately </a:t>
            </a:r>
            <a:r>
              <a:rPr lang="en-US" sz="2800" i="1" dirty="0">
                <a:solidFill>
                  <a:srgbClr val="002060"/>
                </a:solidFill>
                <a:latin typeface="Adobe Caslon Pro Bold" pitchFamily="18" charset="0"/>
                <a:ea typeface="Adobe Gothic Std B" pitchFamily="34" charset="-128"/>
                <a:cs typeface="Adobe Arabic" pitchFamily="18" charset="-78"/>
              </a:rPr>
              <a:t>upon the expiry of his work contract in the case of limited term contracts or after five years in the case of unlimited contracts</a:t>
            </a:r>
            <a:r>
              <a:rPr lang="en-US" sz="2800" i="1" dirty="0" smtClean="0">
                <a:solidFill>
                  <a:srgbClr val="002060"/>
                </a:solidFill>
                <a:latin typeface="Adobe Caslon Pro Bold" pitchFamily="18" charset="0"/>
                <a:ea typeface="Adobe Gothic Std B" pitchFamily="34" charset="-128"/>
                <a:cs typeface="Adobe Arabic" pitchFamily="18" charset="-78"/>
              </a:rPr>
              <a:t>,</a:t>
            </a:r>
            <a:r>
              <a:rPr lang="en-US" sz="2400" dirty="0"/>
              <a:t> subject to obtaining the </a:t>
            </a:r>
            <a:r>
              <a:rPr lang="en-US" sz="2400" b="1" dirty="0"/>
              <a:t>approval of the employer and the Ministry</a:t>
            </a:r>
            <a:r>
              <a:rPr lang="en-US" sz="2400" dirty="0" smtClean="0"/>
              <a:t>.]</a:t>
            </a:r>
            <a:endParaRPr lang="ar-QA" sz="2800" i="1" dirty="0">
              <a:solidFill>
                <a:srgbClr val="002060"/>
              </a:solidFill>
              <a:latin typeface="Adobe Caslon Pro Bold" pitchFamily="18" charset="0"/>
              <a:ea typeface="Adobe Gothic Std B" pitchFamily="34" charset="-128"/>
              <a:cs typeface="Adobe Arabic" pitchFamily="18" charset="-78"/>
            </a:endParaRPr>
          </a:p>
          <a:p>
            <a:pPr marL="114300" indent="0">
              <a:buNone/>
            </a:pPr>
            <a:endParaRPr lang="en-US" sz="2800" dirty="0">
              <a:solidFill>
                <a:srgbClr val="002060"/>
              </a:solidFill>
              <a:latin typeface="Adobe Caslon Pro Bold" pitchFamily="18" charset="0"/>
              <a:ea typeface="Adobe Gothic Std B" pitchFamily="34" charset="-128"/>
              <a:cs typeface="Adobe Arabic" pitchFamily="18" charset="-78"/>
            </a:endParaRPr>
          </a:p>
        </p:txBody>
      </p:sp>
    </p:spTree>
    <p:extLst>
      <p:ext uri="{BB962C8B-B14F-4D97-AF65-F5344CB8AC3E}">
        <p14:creationId xmlns:p14="http://schemas.microsoft.com/office/powerpoint/2010/main" val="123237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Transfer of Employment </a:t>
            </a:r>
            <a:endParaRPr lang="en-US" sz="4400" dirty="0"/>
          </a:p>
        </p:txBody>
      </p:sp>
      <p:sp>
        <p:nvSpPr>
          <p:cNvPr id="3" name="Content Placeholder 2"/>
          <p:cNvSpPr>
            <a:spLocks noGrp="1"/>
          </p:cNvSpPr>
          <p:nvPr>
            <p:ph idx="1"/>
          </p:nvPr>
        </p:nvSpPr>
        <p:spPr/>
        <p:txBody>
          <a:bodyPr>
            <a:normAutofit/>
          </a:bodyPr>
          <a:lstStyle/>
          <a:p>
            <a:r>
              <a:rPr lang="en-US" sz="2400" dirty="0">
                <a:solidFill>
                  <a:srgbClr val="C00000"/>
                </a:solidFill>
                <a:latin typeface="Droid Sans"/>
              </a:rPr>
              <a:t>The Minister </a:t>
            </a:r>
            <a:r>
              <a:rPr lang="en-US" sz="2400" dirty="0">
                <a:latin typeface="Droid Sans"/>
              </a:rPr>
              <a:t>or his nominee may approve the transfer of employment of any expatriate worker on a temporary basis if a suit is filed between him and his recruiter. </a:t>
            </a:r>
          </a:p>
          <a:p>
            <a:pPr lvl="1"/>
            <a:r>
              <a:rPr lang="en-US" dirty="0">
                <a:latin typeface="Droid Sans"/>
              </a:rPr>
              <a:t>In cases where the </a:t>
            </a:r>
            <a:r>
              <a:rPr lang="en-US" dirty="0" smtClean="0">
                <a:latin typeface="Droid Sans"/>
              </a:rPr>
              <a:t>Labor </a:t>
            </a:r>
            <a:r>
              <a:rPr lang="en-US" dirty="0">
                <a:latin typeface="Droid Sans"/>
              </a:rPr>
              <a:t>Law does not apply to the expatriate worker, the Minister or his nominee may approve the transfer of the expatriate to any other employer in the event of abuse by the employer or as if deemed to be in the public’s interest</a:t>
            </a:r>
            <a:r>
              <a:rPr lang="en-US" dirty="0" smtClean="0">
                <a:latin typeface="Droid Sans"/>
              </a:rPr>
              <a:t>. </a:t>
            </a:r>
            <a:r>
              <a:rPr lang="en-US" dirty="0" smtClean="0">
                <a:solidFill>
                  <a:srgbClr val="C00000"/>
                </a:solidFill>
                <a:latin typeface="Droid Sans"/>
              </a:rPr>
              <a:t>[Domestic Worker]</a:t>
            </a:r>
            <a:endParaRPr lang="en-US" dirty="0">
              <a:solidFill>
                <a:srgbClr val="C00000"/>
              </a:solidFill>
              <a:latin typeface="Droid Sans"/>
            </a:endParaRPr>
          </a:p>
          <a:p>
            <a:pPr lvl="1"/>
            <a:r>
              <a:rPr lang="en-US" dirty="0">
                <a:latin typeface="Droid Sans"/>
              </a:rPr>
              <a:t>For the same reasons, with the consent of the Minister or his nominee, and if requested by the worker and approved by the Ministry </a:t>
            </a:r>
            <a:r>
              <a:rPr lang="en-US" dirty="0" smtClean="0">
                <a:latin typeface="Droid Sans"/>
              </a:rPr>
              <a:t>of Labor, </a:t>
            </a:r>
            <a:r>
              <a:rPr lang="en-US" dirty="0">
                <a:latin typeface="Droid Sans"/>
              </a:rPr>
              <a:t>the transfer of a worker who is subject to the </a:t>
            </a:r>
            <a:r>
              <a:rPr lang="en-US" dirty="0" smtClean="0">
                <a:latin typeface="Droid Sans"/>
              </a:rPr>
              <a:t>Labor </a:t>
            </a:r>
            <a:r>
              <a:rPr lang="en-US" dirty="0">
                <a:latin typeface="Droid Sans"/>
              </a:rPr>
              <a:t>Law may be approved.</a:t>
            </a:r>
            <a:endParaRPr lang="en-US" dirty="0"/>
          </a:p>
        </p:txBody>
      </p:sp>
    </p:spTree>
    <p:extLst>
      <p:ext uri="{BB962C8B-B14F-4D97-AF65-F5344CB8AC3E}">
        <p14:creationId xmlns:p14="http://schemas.microsoft.com/office/powerpoint/2010/main" val="3005047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So-called Free Visa</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latin typeface="Droid Sans"/>
              </a:rPr>
              <a:t>In accordance with Art. 23, recruiters may not allow their workers to be employed by anyone other than himself or herself or employ </a:t>
            </a:r>
            <a:r>
              <a:rPr lang="en-US" sz="2400" dirty="0" smtClean="0">
                <a:latin typeface="Droid Sans"/>
              </a:rPr>
              <a:t>an expatriate </a:t>
            </a:r>
            <a:r>
              <a:rPr lang="en-US" sz="2400" dirty="0">
                <a:latin typeface="Droid Sans"/>
              </a:rPr>
              <a:t>who was not recruited by them. </a:t>
            </a:r>
            <a:endParaRPr lang="en-US" sz="2400" dirty="0" smtClean="0">
              <a:latin typeface="Droid Sans"/>
            </a:endParaRPr>
          </a:p>
          <a:p>
            <a:r>
              <a:rPr lang="en-US" sz="2400" dirty="0" smtClean="0">
                <a:solidFill>
                  <a:srgbClr val="C00000"/>
                </a:solidFill>
                <a:latin typeface="Droid Sans"/>
              </a:rPr>
              <a:t>The </a:t>
            </a:r>
            <a:r>
              <a:rPr lang="en-US" sz="2400" dirty="0">
                <a:solidFill>
                  <a:srgbClr val="C00000"/>
                </a:solidFill>
                <a:latin typeface="Droid Sans"/>
              </a:rPr>
              <a:t>competent authority may however authorize a recruiter </a:t>
            </a:r>
            <a:r>
              <a:rPr lang="en-US" sz="2400" b="1" i="1" dirty="0">
                <a:solidFill>
                  <a:srgbClr val="C00000"/>
                </a:solidFill>
                <a:latin typeface="Droid Sans"/>
              </a:rPr>
              <a:t>to lend the expatriate worker he </a:t>
            </a:r>
            <a:r>
              <a:rPr lang="en-US" sz="2400" b="1" i="1" dirty="0" smtClean="0">
                <a:solidFill>
                  <a:srgbClr val="C00000"/>
                </a:solidFill>
                <a:latin typeface="Droid Sans"/>
              </a:rPr>
              <a:t>has recruited </a:t>
            </a:r>
            <a:r>
              <a:rPr lang="en-US" sz="2400" b="1" i="1" dirty="0">
                <a:solidFill>
                  <a:srgbClr val="C00000"/>
                </a:solidFill>
                <a:latin typeface="Droid Sans"/>
              </a:rPr>
              <a:t>to another employ</a:t>
            </a:r>
            <a:r>
              <a:rPr lang="en-US" sz="2400" b="1" dirty="0">
                <a:solidFill>
                  <a:srgbClr val="C00000"/>
                </a:solidFill>
                <a:latin typeface="Droid Sans"/>
              </a:rPr>
              <a:t>er</a:t>
            </a:r>
            <a:r>
              <a:rPr lang="en-US" sz="2400" dirty="0">
                <a:solidFill>
                  <a:srgbClr val="C00000"/>
                </a:solidFill>
                <a:latin typeface="Droid Sans"/>
              </a:rPr>
              <a:t> for no more than six months, which may be renewed for </a:t>
            </a:r>
            <a:r>
              <a:rPr lang="en-US" sz="2400" dirty="0" smtClean="0">
                <a:solidFill>
                  <a:srgbClr val="C00000"/>
                </a:solidFill>
                <a:latin typeface="Droid Sans"/>
              </a:rPr>
              <a:t>another </a:t>
            </a:r>
            <a:r>
              <a:rPr lang="en-US" sz="2400" dirty="0">
                <a:solidFill>
                  <a:srgbClr val="C00000"/>
                </a:solidFill>
                <a:latin typeface="Droid Sans"/>
              </a:rPr>
              <a:t>six month</a:t>
            </a:r>
            <a:r>
              <a:rPr lang="en-US" sz="2400" dirty="0">
                <a:latin typeface="Droid Sans"/>
              </a:rPr>
              <a:t>s</a:t>
            </a:r>
            <a:r>
              <a:rPr lang="en-US" sz="2400" dirty="0" smtClean="0">
                <a:latin typeface="Droid Sans"/>
              </a:rPr>
              <a:t>.</a:t>
            </a:r>
          </a:p>
          <a:p>
            <a:r>
              <a:rPr lang="en-US" sz="2400" b="1" dirty="0">
                <a:latin typeface="Droid Sans"/>
              </a:rPr>
              <a:t>Moonlighting Option: </a:t>
            </a:r>
            <a:r>
              <a:rPr lang="en-US" sz="2400" dirty="0">
                <a:latin typeface="Droid Sans"/>
              </a:rPr>
              <a:t>The competent authority may also grant permission to an expatriate to work for another employer outside the regular working hours of his original employment provided that his recruiter agrees to it in writing. The approval of the Ministry of Labor must be obtained for workers who are subject to the Labor Law.</a:t>
            </a:r>
          </a:p>
        </p:txBody>
      </p:sp>
    </p:spTree>
    <p:extLst>
      <p:ext uri="{BB962C8B-B14F-4D97-AF65-F5344CB8AC3E}">
        <p14:creationId xmlns:p14="http://schemas.microsoft.com/office/powerpoint/2010/main" val="4043209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 on Passport Confiscation</a:t>
            </a:r>
            <a:endParaRPr lang="en-US" dirty="0"/>
          </a:p>
        </p:txBody>
      </p:sp>
      <p:sp>
        <p:nvSpPr>
          <p:cNvPr id="3" name="Content Placeholder 2"/>
          <p:cNvSpPr>
            <a:spLocks noGrp="1"/>
          </p:cNvSpPr>
          <p:nvPr>
            <p:ph idx="1"/>
          </p:nvPr>
        </p:nvSpPr>
        <p:spPr/>
        <p:txBody>
          <a:bodyPr>
            <a:normAutofit lnSpcReduction="10000"/>
          </a:bodyPr>
          <a:lstStyle/>
          <a:p>
            <a:r>
              <a:rPr lang="en-US" sz="2800" dirty="0">
                <a:solidFill>
                  <a:srgbClr val="002060"/>
                </a:solidFill>
                <a:latin typeface="Adobe Caslon Pro Bold" pitchFamily="18" charset="0"/>
                <a:ea typeface="Adobe Gothic Std B" pitchFamily="34" charset="-128"/>
                <a:cs typeface="Adobe Arabic" pitchFamily="18" charset="-78"/>
              </a:rPr>
              <a:t>Art. 8 requires the employer to return to the worker his passport or travel document once procedures for issuing or renewing his </a:t>
            </a:r>
            <a:r>
              <a:rPr lang="en-US" sz="2800" dirty="0" smtClean="0">
                <a:solidFill>
                  <a:srgbClr val="002060"/>
                </a:solidFill>
                <a:latin typeface="Adobe Caslon Pro Bold" pitchFamily="18" charset="0"/>
                <a:ea typeface="Adobe Gothic Std B" pitchFamily="34" charset="-128"/>
                <a:cs typeface="Adobe Arabic" pitchFamily="18" charset="-78"/>
              </a:rPr>
              <a:t>residence permit </a:t>
            </a:r>
            <a:r>
              <a:rPr lang="en-US" sz="2800" dirty="0">
                <a:solidFill>
                  <a:srgbClr val="002060"/>
                </a:solidFill>
                <a:latin typeface="Adobe Caslon Pro Bold" pitchFamily="18" charset="0"/>
                <a:ea typeface="Adobe Gothic Std B" pitchFamily="34" charset="-128"/>
                <a:cs typeface="Adobe Arabic" pitchFamily="18" charset="-78"/>
              </a:rPr>
              <a:t>have been completed. </a:t>
            </a:r>
            <a:endParaRPr lang="en-US" sz="2800" dirty="0" smtClean="0">
              <a:solidFill>
                <a:srgbClr val="002060"/>
              </a:solidFill>
              <a:latin typeface="Adobe Caslon Pro Bold" pitchFamily="18" charset="0"/>
              <a:ea typeface="Adobe Gothic Std B" pitchFamily="34" charset="-128"/>
              <a:cs typeface="Adobe Arabic" pitchFamily="18" charset="-78"/>
            </a:endParaRPr>
          </a:p>
          <a:p>
            <a:r>
              <a:rPr lang="en-US" sz="2800" dirty="0" smtClean="0">
                <a:solidFill>
                  <a:srgbClr val="002060"/>
                </a:solidFill>
                <a:latin typeface="Adobe Caslon Pro Bold" pitchFamily="18" charset="0"/>
                <a:ea typeface="Adobe Gothic Std B" pitchFamily="34" charset="-128"/>
                <a:cs typeface="Adobe Arabic" pitchFamily="18" charset="-78"/>
              </a:rPr>
              <a:t>The </a:t>
            </a:r>
            <a:r>
              <a:rPr lang="en-US" sz="2800" dirty="0">
                <a:solidFill>
                  <a:srgbClr val="002060"/>
                </a:solidFill>
                <a:latin typeface="Adobe Caslon Pro Bold" pitchFamily="18" charset="0"/>
                <a:ea typeface="Adobe Gothic Std B" pitchFamily="34" charset="-128"/>
                <a:cs typeface="Adobe Arabic" pitchFamily="18" charset="-78"/>
              </a:rPr>
              <a:t>only exception is </a:t>
            </a:r>
            <a:r>
              <a:rPr lang="en-US" sz="2800" b="1" dirty="0">
                <a:solidFill>
                  <a:srgbClr val="C00000"/>
                </a:solidFill>
                <a:latin typeface="Adobe Caslon Pro Bold" pitchFamily="18" charset="0"/>
                <a:ea typeface="Adobe Gothic Std B" pitchFamily="34" charset="-128"/>
                <a:cs typeface="Adobe Arabic" pitchFamily="18" charset="-78"/>
              </a:rPr>
              <a:t>if the expatriate requests </a:t>
            </a:r>
            <a:r>
              <a:rPr lang="en-US" sz="2800" dirty="0">
                <a:solidFill>
                  <a:srgbClr val="002060"/>
                </a:solidFill>
                <a:latin typeface="Adobe Caslon Pro Bold" pitchFamily="18" charset="0"/>
                <a:ea typeface="Adobe Gothic Std B" pitchFamily="34" charset="-128"/>
                <a:cs typeface="Adobe Arabic" pitchFamily="18" charset="-78"/>
              </a:rPr>
              <a:t>his employer to hold onto the passport in writing. The </a:t>
            </a:r>
            <a:r>
              <a:rPr lang="en-US" sz="2800" dirty="0" smtClean="0">
                <a:solidFill>
                  <a:srgbClr val="002060"/>
                </a:solidFill>
                <a:latin typeface="Adobe Caslon Pro Bold" pitchFamily="18" charset="0"/>
                <a:ea typeface="Adobe Gothic Std B" pitchFamily="34" charset="-128"/>
                <a:cs typeface="Adobe Arabic" pitchFamily="18" charset="-78"/>
              </a:rPr>
              <a:t>employer shall </a:t>
            </a:r>
            <a:r>
              <a:rPr lang="en-US" sz="2800" dirty="0">
                <a:solidFill>
                  <a:srgbClr val="002060"/>
                </a:solidFill>
                <a:latin typeface="Adobe Caslon Pro Bold" pitchFamily="18" charset="0"/>
                <a:ea typeface="Adobe Gothic Std B" pitchFamily="34" charset="-128"/>
                <a:cs typeface="Adobe Arabic" pitchFamily="18" charset="-78"/>
              </a:rPr>
              <a:t>return the passport upon the expatriate’s request.</a:t>
            </a:r>
          </a:p>
          <a:p>
            <a:r>
              <a:rPr lang="en-US" sz="2800" b="1" i="1" dirty="0" smtClean="0">
                <a:solidFill>
                  <a:srgbClr val="002060"/>
                </a:solidFill>
                <a:latin typeface="Adobe Caslon Pro Bold" pitchFamily="18" charset="0"/>
                <a:ea typeface="Adobe Gothic Std B" pitchFamily="34" charset="-128"/>
                <a:cs typeface="Adobe Arabic" pitchFamily="18" charset="-78"/>
              </a:rPr>
              <a:t>Increases </a:t>
            </a:r>
            <a:r>
              <a:rPr lang="en-US" sz="2800" b="1" i="1" dirty="0">
                <a:solidFill>
                  <a:srgbClr val="002060"/>
                </a:solidFill>
                <a:latin typeface="Adobe Caslon Pro Bold" pitchFamily="18" charset="0"/>
                <a:ea typeface="Adobe Gothic Std B" pitchFamily="34" charset="-128"/>
                <a:cs typeface="Adobe Arabic" pitchFamily="18" charset="-78"/>
              </a:rPr>
              <a:t>the </a:t>
            </a:r>
            <a:r>
              <a:rPr lang="en-US" sz="2800" b="1" i="1" dirty="0">
                <a:solidFill>
                  <a:srgbClr val="C00000"/>
                </a:solidFill>
                <a:latin typeface="Adobe Caslon Pro Bold" pitchFamily="18" charset="0"/>
                <a:ea typeface="Adobe Gothic Std B" pitchFamily="34" charset="-128"/>
                <a:cs typeface="Adobe Arabic" pitchFamily="18" charset="-78"/>
              </a:rPr>
              <a:t>penalty </a:t>
            </a:r>
            <a:r>
              <a:rPr lang="en-US" sz="2800" b="1" i="1" dirty="0">
                <a:solidFill>
                  <a:srgbClr val="002060"/>
                </a:solidFill>
                <a:latin typeface="Adobe Caslon Pro Bold" pitchFamily="18" charset="0"/>
                <a:ea typeface="Adobe Gothic Std B" pitchFamily="34" charset="-128"/>
                <a:cs typeface="Adobe Arabic" pitchFamily="18" charset="-78"/>
              </a:rPr>
              <a:t>of confiscation of workers’ passport from 10,000 QR to 50,000 QR per each case. </a:t>
            </a:r>
          </a:p>
          <a:p>
            <a:endParaRPr lang="en-US" sz="2800" dirty="0">
              <a:solidFill>
                <a:srgbClr val="002060"/>
              </a:solidFill>
              <a:latin typeface="Adobe Caslon Pro Bold" pitchFamily="18" charset="0"/>
              <a:ea typeface="Adobe Gothic Std B" pitchFamily="34" charset="-128"/>
              <a:cs typeface="Adobe Arabic" pitchFamily="18" charset="-78"/>
            </a:endParaRPr>
          </a:p>
          <a:p>
            <a:endParaRPr lang="en-US" sz="2800" dirty="0">
              <a:solidFill>
                <a:srgbClr val="002060"/>
              </a:solidFill>
              <a:latin typeface="Adobe Caslon Pro Bold" pitchFamily="18" charset="0"/>
              <a:ea typeface="Adobe Gothic Std B" pitchFamily="34" charset="-128"/>
              <a:cs typeface="Adobe Arabic" pitchFamily="18" charset="-78"/>
            </a:endParaRPr>
          </a:p>
        </p:txBody>
      </p:sp>
    </p:spTree>
    <p:extLst>
      <p:ext uri="{BB962C8B-B14F-4D97-AF65-F5344CB8AC3E}">
        <p14:creationId xmlns:p14="http://schemas.microsoft.com/office/powerpoint/2010/main" val="56122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jobs.ac.uk/blogs/working-in-qatar/files/2011/07/qatar-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9152"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648200"/>
            <a:ext cx="8534400" cy="923330"/>
          </a:xfrm>
          <a:prstGeom prst="rect">
            <a:avLst/>
          </a:prstGeom>
          <a:noFill/>
        </p:spPr>
        <p:txBody>
          <a:bodyPr wrap="square" rtlCol="0">
            <a:spAutoFit/>
          </a:bodyPr>
          <a:lstStyle/>
          <a:p>
            <a:r>
              <a:rPr lang="en-US" dirty="0" smtClean="0"/>
              <a:t>Qatar is a tiny city state. </a:t>
            </a:r>
            <a:r>
              <a:rPr lang="en-US" dirty="0"/>
              <a:t>With 13.4 percent of global natural gas reserves, Qatar leads the GCC in the gas sector , and holds </a:t>
            </a:r>
            <a:r>
              <a:rPr lang="en-US" dirty="0" smtClean="0"/>
              <a:t>the third largest gas reserves</a:t>
            </a:r>
            <a:r>
              <a:rPr lang="en-US" dirty="0"/>
              <a:t> in the world right after </a:t>
            </a:r>
            <a:r>
              <a:rPr lang="en-US" dirty="0" smtClean="0"/>
              <a:t>Iran’ </a:t>
            </a:r>
            <a:r>
              <a:rPr lang="en-US" dirty="0"/>
              <a:t>18.2 percent and Russia’s 16.8 percent.</a:t>
            </a:r>
            <a:r>
              <a:rPr lang="en-US" dirty="0" smtClean="0"/>
              <a:t> </a:t>
            </a:r>
            <a:r>
              <a:rPr lang="en-US" dirty="0"/>
              <a:t> </a:t>
            </a:r>
          </a:p>
        </p:txBody>
      </p:sp>
    </p:spTree>
    <p:extLst>
      <p:ext uri="{BB962C8B-B14F-4D97-AF65-F5344CB8AC3E}">
        <p14:creationId xmlns:p14="http://schemas.microsoft.com/office/powerpoint/2010/main" val="1754565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Adobe Devanagari" pitchFamily="18" charset="0"/>
                <a:cs typeface="Adobe Devanagari" pitchFamily="18" charset="0"/>
              </a:rPr>
              <a:t>Electronic Wage Payment System (WPS) for Wage Protection</a:t>
            </a:r>
            <a:endParaRPr lang="en-US" sz="4000" dirty="0"/>
          </a:p>
        </p:txBody>
      </p:sp>
      <p:sp>
        <p:nvSpPr>
          <p:cNvPr id="3" name="Content Placeholder 2"/>
          <p:cNvSpPr>
            <a:spLocks noGrp="1"/>
          </p:cNvSpPr>
          <p:nvPr>
            <p:ph idx="1"/>
          </p:nvPr>
        </p:nvSpPr>
        <p:spPr>
          <a:xfrm>
            <a:off x="228600" y="1981200"/>
            <a:ext cx="8077200" cy="4495800"/>
          </a:xfrm>
        </p:spPr>
        <p:txBody>
          <a:bodyPr>
            <a:noAutofit/>
          </a:bodyPr>
          <a:lstStyle/>
          <a:p>
            <a:r>
              <a:rPr lang="en-US" sz="2800" dirty="0">
                <a:latin typeface="Adobe Caslon Pro Bold" pitchFamily="18" charset="0"/>
                <a:ea typeface="Adobe Gothic Std B" pitchFamily="34" charset="-128"/>
              </a:rPr>
              <a:t>Requires the employer to directly pay the wages electronically into workers’ bank </a:t>
            </a:r>
            <a:r>
              <a:rPr lang="en-US" sz="2800" dirty="0" err="1">
                <a:latin typeface="Adobe Caslon Pro Bold" pitchFamily="18" charset="0"/>
                <a:ea typeface="Adobe Gothic Std B" pitchFamily="34" charset="-128"/>
              </a:rPr>
              <a:t>acccount</a:t>
            </a:r>
            <a:r>
              <a:rPr lang="en-US" sz="2800" dirty="0">
                <a:latin typeface="Adobe Caslon Pro Bold" pitchFamily="18" charset="0"/>
                <a:ea typeface="Adobe Gothic Std B" pitchFamily="34" charset="-128"/>
              </a:rPr>
              <a:t>  within the first week of the due date for guaranteeing more transparency and monitoring of on-time and regular payment.</a:t>
            </a:r>
          </a:p>
          <a:p>
            <a:pPr lvl="0"/>
            <a:r>
              <a:rPr lang="en-US" sz="2800" dirty="0">
                <a:latin typeface="Adobe Caslon Pro Bold" pitchFamily="18" charset="0"/>
                <a:ea typeface="Adobe Gothic Std B" pitchFamily="34" charset="-128"/>
              </a:rPr>
              <a:t>Imposes penal</a:t>
            </a:r>
            <a:r>
              <a:rPr lang="en-US" sz="2800" dirty="0" smtClean="0">
                <a:latin typeface="Adobe Caslon Pro Bold" pitchFamily="18" charset="0"/>
                <a:ea typeface="Adobe Gothic Std B" pitchFamily="34" charset="-128"/>
              </a:rPr>
              <a:t>ties </a:t>
            </a:r>
            <a:r>
              <a:rPr lang="en-US" sz="2800" dirty="0">
                <a:latin typeface="Adobe Caslon Pro Bold" pitchFamily="18" charset="0"/>
                <a:ea typeface="Adobe Gothic Std B" pitchFamily="34" charset="-128"/>
              </a:rPr>
              <a:t>for delay in paying workers’ wages and for violating the accommodation’s standards.</a:t>
            </a:r>
            <a:endParaRPr lang="ar-QA" sz="2800" dirty="0">
              <a:latin typeface="Adobe Caslon Pro Bold" pitchFamily="18" charset="0"/>
              <a:ea typeface="Adobe Gothic Std B" pitchFamily="34" charset="-128"/>
            </a:endParaRPr>
          </a:p>
          <a:p>
            <a:endParaRPr lang="en-US" sz="2800" dirty="0">
              <a:solidFill>
                <a:srgbClr val="002060"/>
              </a:solidFill>
              <a:latin typeface="Adobe Caslon Pro Bold" pitchFamily="18" charset="0"/>
              <a:ea typeface="Adobe Gothic Std B" pitchFamily="34" charset="-128"/>
              <a:cs typeface="Adobe Arabic" pitchFamily="18" charset="-78"/>
            </a:endParaRPr>
          </a:p>
        </p:txBody>
      </p:sp>
    </p:spTree>
    <p:extLst>
      <p:ext uri="{BB962C8B-B14F-4D97-AF65-F5344CB8AC3E}">
        <p14:creationId xmlns:p14="http://schemas.microsoft.com/office/powerpoint/2010/main" val="4253791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90800"/>
            <a:ext cx="6135687" cy="1633538"/>
          </a:xfrm>
        </p:spPr>
        <p:txBody>
          <a:bodyPr>
            <a:normAutofit/>
          </a:bodyPr>
          <a:lstStyle/>
          <a:p>
            <a:r>
              <a:rPr lang="en-US" sz="4000" dirty="0" smtClean="0"/>
              <a:t>Grey Areas</a:t>
            </a:r>
            <a:endParaRPr lang="en-US" sz="4000" dirty="0"/>
          </a:p>
        </p:txBody>
      </p:sp>
    </p:spTree>
    <p:extLst>
      <p:ext uri="{BB962C8B-B14F-4D97-AF65-F5344CB8AC3E}">
        <p14:creationId xmlns:p14="http://schemas.microsoft.com/office/powerpoint/2010/main" val="2877592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Areas: Irregular Workers</a:t>
            </a:r>
            <a:endParaRPr lang="en-US" dirty="0"/>
          </a:p>
        </p:txBody>
      </p:sp>
      <p:sp>
        <p:nvSpPr>
          <p:cNvPr id="3" name="Content Placeholder 2"/>
          <p:cNvSpPr>
            <a:spLocks noGrp="1"/>
          </p:cNvSpPr>
          <p:nvPr>
            <p:ph idx="1"/>
          </p:nvPr>
        </p:nvSpPr>
        <p:spPr/>
        <p:txBody>
          <a:bodyPr>
            <a:normAutofit/>
          </a:bodyPr>
          <a:lstStyle/>
          <a:p>
            <a:r>
              <a:rPr lang="en-US" sz="2400" dirty="0"/>
              <a:t>The law does not address the status of migrants who are forced to become irregular or ‘illegal’ when the employer fails to renew or process their work </a:t>
            </a:r>
            <a:r>
              <a:rPr lang="en-US" sz="2400" dirty="0" smtClean="0"/>
              <a:t>permits on time. </a:t>
            </a:r>
          </a:p>
          <a:p>
            <a:r>
              <a:rPr lang="en-US" sz="2400" dirty="0" smtClean="0"/>
              <a:t>There is an unknown number of workers in this situation.</a:t>
            </a:r>
            <a:endParaRPr lang="en-US" sz="2400" dirty="0"/>
          </a:p>
          <a:p>
            <a:r>
              <a:rPr lang="en-US" sz="2400" dirty="0" smtClean="0"/>
              <a:t>This is a glaring omission as this subjects workers to extreme degree of vulnerability.</a:t>
            </a:r>
            <a:endParaRPr lang="en-US" sz="2400" dirty="0"/>
          </a:p>
        </p:txBody>
      </p:sp>
    </p:spTree>
    <p:extLst>
      <p:ext uri="{BB962C8B-B14F-4D97-AF65-F5344CB8AC3E}">
        <p14:creationId xmlns:p14="http://schemas.microsoft.com/office/powerpoint/2010/main" val="3637685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rPr>
              <a:t>Implementation of the New Law</a:t>
            </a:r>
            <a:endParaRPr lang="en-US" sz="4000" b="1" dirty="0">
              <a:solidFill>
                <a:srgbClr val="C00000"/>
              </a:solidFill>
            </a:endParaRPr>
          </a:p>
        </p:txBody>
      </p:sp>
      <p:sp>
        <p:nvSpPr>
          <p:cNvPr id="3" name="Content Placeholder 2"/>
          <p:cNvSpPr>
            <a:spLocks noGrp="1"/>
          </p:cNvSpPr>
          <p:nvPr>
            <p:ph idx="1"/>
          </p:nvPr>
        </p:nvSpPr>
        <p:spPr/>
        <p:txBody>
          <a:bodyPr/>
          <a:lstStyle/>
          <a:p>
            <a:pPr marL="114300" indent="0">
              <a:buNone/>
            </a:pPr>
            <a:endParaRPr lang="en-US" dirty="0" smtClean="0"/>
          </a:p>
          <a:p>
            <a:r>
              <a:rPr lang="en-US" dirty="0" smtClean="0"/>
              <a:t>All </a:t>
            </a:r>
            <a:r>
              <a:rPr lang="en-US" dirty="0"/>
              <a:t>expatriate workers will be given fresh job contracts by their employers after the new law regulating entry, exit and residency of foreigners in Qatar comes into force by 2016-end.</a:t>
            </a:r>
            <a:br>
              <a:rPr lang="en-US" dirty="0"/>
            </a:br>
            <a:endParaRPr lang="en-US" dirty="0"/>
          </a:p>
        </p:txBody>
      </p:sp>
    </p:spTree>
    <p:extLst>
      <p:ext uri="{BB962C8B-B14F-4D97-AF65-F5344CB8AC3E}">
        <p14:creationId xmlns:p14="http://schemas.microsoft.com/office/powerpoint/2010/main" val="54486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C00000"/>
                </a:solidFill>
              </a:rPr>
              <a:t>Recruiter or Reincarnation of Kafeel</a:t>
            </a:r>
            <a:endParaRPr lang="en-US" sz="3600" b="1" dirty="0">
              <a:solidFill>
                <a:srgbClr val="C00000"/>
              </a:solidFill>
            </a:endParaRPr>
          </a:p>
        </p:txBody>
      </p:sp>
      <p:sp>
        <p:nvSpPr>
          <p:cNvPr id="3" name="Content Placeholder 2"/>
          <p:cNvSpPr>
            <a:spLocks noGrp="1"/>
          </p:cNvSpPr>
          <p:nvPr>
            <p:ph idx="1"/>
          </p:nvPr>
        </p:nvSpPr>
        <p:spPr/>
        <p:txBody>
          <a:bodyPr>
            <a:normAutofit/>
          </a:bodyPr>
          <a:lstStyle/>
          <a:p>
            <a:r>
              <a:rPr lang="en-US" sz="2400" dirty="0">
                <a:solidFill>
                  <a:srgbClr val="C00000"/>
                </a:solidFill>
              </a:rPr>
              <a:t>The decree does not require any qualifications for “recruiters” allowing a citizen or legal resident to recruit workers. </a:t>
            </a:r>
            <a:endParaRPr lang="en-US" sz="2400" dirty="0" smtClean="0">
              <a:solidFill>
                <a:srgbClr val="C00000"/>
              </a:solidFill>
            </a:endParaRPr>
          </a:p>
          <a:p>
            <a:r>
              <a:rPr lang="en-US" sz="2400" dirty="0" smtClean="0"/>
              <a:t>Article </a:t>
            </a:r>
            <a:r>
              <a:rPr lang="en-US" sz="2400" dirty="0"/>
              <a:t>18 of the law simply says a recruiter is one “who is qualified to handle the legal responsibility of an expat.” </a:t>
            </a:r>
            <a:endParaRPr lang="en-US" sz="2400" dirty="0" smtClean="0"/>
          </a:p>
          <a:p>
            <a:r>
              <a:rPr lang="en-US" sz="2400" dirty="0" smtClean="0"/>
              <a:t>Critics argue that this </a:t>
            </a:r>
            <a:r>
              <a:rPr lang="en-US" sz="2400" dirty="0"/>
              <a:t>ambiguous, unenforceable “qualification” carries forward the very core of Kafala; a system that </a:t>
            </a:r>
            <a:r>
              <a:rPr lang="en-US" sz="2400" dirty="0" smtClean="0"/>
              <a:t>transfers legal </a:t>
            </a:r>
            <a:r>
              <a:rPr lang="en-US" sz="2400" dirty="0"/>
              <a:t>responsibility for </a:t>
            </a:r>
            <a:r>
              <a:rPr lang="en-US" sz="2400" dirty="0" smtClean="0"/>
              <a:t>the migrant worker from </a:t>
            </a:r>
            <a:r>
              <a:rPr lang="en-US" sz="2400" dirty="0"/>
              <a:t>the state to </a:t>
            </a:r>
            <a:r>
              <a:rPr lang="en-US" sz="2400" dirty="0" smtClean="0"/>
              <a:t>private citizens (kafeels). </a:t>
            </a:r>
            <a:r>
              <a:rPr lang="en-US" sz="2400" dirty="0"/>
              <a:t>As a result, a migrant’s legal documents cannot be issued or renewed without an employer’s consent. </a:t>
            </a:r>
          </a:p>
          <a:p>
            <a:endParaRPr lang="en-US" dirty="0"/>
          </a:p>
        </p:txBody>
      </p:sp>
    </p:spTree>
    <p:extLst>
      <p:ext uri="{BB962C8B-B14F-4D97-AF65-F5344CB8AC3E}">
        <p14:creationId xmlns:p14="http://schemas.microsoft.com/office/powerpoint/2010/main" val="1251943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rPr>
              <a:t>Recruiter or Reincarnation of Kafeel</a:t>
            </a:r>
            <a:endParaRPr lang="en-US" dirty="0"/>
          </a:p>
        </p:txBody>
      </p:sp>
      <p:sp>
        <p:nvSpPr>
          <p:cNvPr id="3" name="Content Placeholder 2"/>
          <p:cNvSpPr>
            <a:spLocks noGrp="1"/>
          </p:cNvSpPr>
          <p:nvPr>
            <p:ph idx="1"/>
          </p:nvPr>
        </p:nvSpPr>
        <p:spPr>
          <a:xfrm>
            <a:off x="457200" y="1828800"/>
            <a:ext cx="7620000" cy="4572000"/>
          </a:xfrm>
        </p:spPr>
        <p:txBody>
          <a:bodyPr/>
          <a:lstStyle/>
          <a:p>
            <a:r>
              <a:rPr lang="en-US" sz="2400" dirty="0" smtClean="0"/>
              <a:t>Critics argue that migrant workers’ dependency on the employers remains unaffected. </a:t>
            </a:r>
          </a:p>
          <a:p>
            <a:r>
              <a:rPr lang="en-US" sz="2400" dirty="0" smtClean="0"/>
              <a:t> Migrants are likely to remain </a:t>
            </a:r>
            <a:r>
              <a:rPr lang="en-US" sz="2400" dirty="0"/>
              <a:t>excessively bound to </a:t>
            </a:r>
            <a:r>
              <a:rPr lang="en-US" sz="2400" dirty="0" smtClean="0"/>
              <a:t>employers/recruiters, and is made </a:t>
            </a:r>
            <a:r>
              <a:rPr lang="en-US" sz="2400" dirty="0"/>
              <a:t>vulnerable to the power granted to employers by </a:t>
            </a:r>
            <a:r>
              <a:rPr lang="en-US" sz="2400" dirty="0" smtClean="0"/>
              <a:t>state.</a:t>
            </a:r>
          </a:p>
          <a:p>
            <a:r>
              <a:rPr lang="en-US" sz="2400" dirty="0" smtClean="0"/>
              <a:t>Critics argue that this is the </a:t>
            </a:r>
            <a:r>
              <a:rPr lang="en-US" sz="2400" dirty="0" err="1" smtClean="0"/>
              <a:t>the</a:t>
            </a:r>
            <a:r>
              <a:rPr lang="en-US" sz="2400" dirty="0" smtClean="0"/>
              <a:t> </a:t>
            </a:r>
            <a:r>
              <a:rPr lang="en-US" sz="2400" dirty="0"/>
              <a:t>primary characteristic of the system that has long facilitated abuse and exploitation in Gulf States therefore remains intact.</a:t>
            </a:r>
          </a:p>
          <a:p>
            <a:endParaRPr lang="en-US" dirty="0"/>
          </a:p>
        </p:txBody>
      </p:sp>
    </p:spTree>
    <p:extLst>
      <p:ext uri="{BB962C8B-B14F-4D97-AF65-F5344CB8AC3E}">
        <p14:creationId xmlns:p14="http://schemas.microsoft.com/office/powerpoint/2010/main" val="498526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Gardner, A., Pessoa, S., Diop, A., Al-Ghanim, K., Le Trung, K., &amp; Harkness, L. (2013). A portrait of low-income migrants in contemporary Qatar. Journal of Arabian Studies, 3(1), 1-17</a:t>
            </a:r>
            <a:r>
              <a:rPr lang="en-US" dirty="0" smtClean="0"/>
              <a:t>.</a:t>
            </a:r>
          </a:p>
          <a:p>
            <a:r>
              <a:rPr lang="en-US" dirty="0" smtClean="0"/>
              <a:t>Ministry of </a:t>
            </a:r>
            <a:r>
              <a:rPr lang="en-US" dirty="0"/>
              <a:t>Development Planning and Statistics (MODPS). (2015). Fourth National Development Report. </a:t>
            </a:r>
          </a:p>
          <a:p>
            <a:r>
              <a:rPr lang="en-US" dirty="0"/>
              <a:t>SESRI. </a:t>
            </a:r>
          </a:p>
          <a:p>
            <a:r>
              <a:rPr lang="en-US" dirty="0"/>
              <a:t>Qatar Foundation. Mandatory Standards for Migrant Worker Welfare for Contractors and </a:t>
            </a:r>
            <a:r>
              <a:rPr lang="en-US" dirty="0" smtClean="0"/>
              <a:t>Subcontractors, Doha</a:t>
            </a:r>
            <a:r>
              <a:rPr lang="en-US" dirty="0"/>
              <a:t>, Qatar Foundation, 2013. Available at http://www.qf.org.qa/news/news?item=128. </a:t>
            </a:r>
            <a:endParaRPr lang="en-US" dirty="0" smtClean="0"/>
          </a:p>
          <a:p>
            <a:r>
              <a:rPr lang="en-US" dirty="0" err="1"/>
              <a:t>Alemadi</a:t>
            </a:r>
            <a:r>
              <a:rPr lang="en-US" dirty="0"/>
              <a:t>, D. A. H., Rahim, H. A., Diop, A., Khan, M. N., Le, K. T., </a:t>
            </a:r>
            <a:r>
              <a:rPr lang="en-US" dirty="0" err="1"/>
              <a:t>Elawad</a:t>
            </a:r>
            <a:r>
              <a:rPr lang="en-US" dirty="0"/>
              <a:t>, E. F., &amp; </a:t>
            </a:r>
            <a:r>
              <a:rPr lang="en-US" dirty="0" err="1"/>
              <a:t>Wittrock</a:t>
            </a:r>
            <a:r>
              <a:rPr lang="en-US" dirty="0"/>
              <a:t>, J. (2010). First Annual Omnibus Survey: A Survey of Life in Qatar. Social and Economic Survey Research Institute.&lt; http://www. qu. </a:t>
            </a:r>
            <a:r>
              <a:rPr lang="en-US" dirty="0" err="1"/>
              <a:t>edu</a:t>
            </a:r>
            <a:r>
              <a:rPr lang="en-US" dirty="0"/>
              <a:t>. </a:t>
            </a:r>
            <a:r>
              <a:rPr lang="en-US" dirty="0" err="1"/>
              <a:t>qa</a:t>
            </a:r>
            <a:r>
              <a:rPr lang="en-US" dirty="0"/>
              <a:t>/</a:t>
            </a:r>
            <a:r>
              <a:rPr lang="en-US" dirty="0" err="1"/>
              <a:t>sesri</a:t>
            </a:r>
            <a:r>
              <a:rPr lang="en-US" dirty="0"/>
              <a:t>/surveys. </a:t>
            </a:r>
            <a:r>
              <a:rPr lang="en-US" dirty="0" err="1"/>
              <a:t>php</a:t>
            </a:r>
            <a:r>
              <a:rPr lang="en-US" dirty="0" smtClean="0"/>
              <a:t>.</a:t>
            </a:r>
          </a:p>
          <a:p>
            <a:r>
              <a:rPr lang="en-US" dirty="0"/>
              <a:t>Al-</a:t>
            </a:r>
            <a:r>
              <a:rPr lang="en-US" dirty="0" err="1"/>
              <a:t>Meezan</a:t>
            </a:r>
            <a:r>
              <a:rPr lang="en-US" dirty="0"/>
              <a:t>: Qatar Legal Portal. Law No. 15 of 2010 Prohibition of Workers Camps within Family Residential </a:t>
            </a:r>
            <a:r>
              <a:rPr lang="en-US" dirty="0" smtClean="0"/>
              <a:t>Areas. Available at: http</a:t>
            </a:r>
            <a:r>
              <a:rPr lang="en-US" dirty="0"/>
              <a:t>://www.almeezan.qa/LawArticles.aspx?LawTreeSectionID=8328&amp;lawId=2510&amp;language=en</a:t>
            </a:r>
          </a:p>
        </p:txBody>
      </p:sp>
    </p:spTree>
    <p:extLst>
      <p:ext uri="{BB962C8B-B14F-4D97-AF65-F5344CB8AC3E}">
        <p14:creationId xmlns:p14="http://schemas.microsoft.com/office/powerpoint/2010/main" val="3907257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Gengler, J., </a:t>
            </a:r>
            <a:r>
              <a:rPr lang="en-US" dirty="0" err="1"/>
              <a:t>Tessler</a:t>
            </a:r>
            <a:r>
              <a:rPr lang="en-US" dirty="0"/>
              <a:t>, M., Al-</a:t>
            </a:r>
            <a:r>
              <a:rPr lang="en-US" dirty="0" err="1"/>
              <a:t>Emadi</a:t>
            </a:r>
            <a:r>
              <a:rPr lang="en-US" dirty="0"/>
              <a:t>, D., &amp; Diop, A. (2013). Civic Life and Democratic Citizenship in Qatar Findings from the First Qatar World Values Survey. Middle East Law and Governance, 5(3), 258-279</a:t>
            </a:r>
            <a:r>
              <a:rPr lang="en-US" dirty="0" smtClean="0"/>
              <a:t>.</a:t>
            </a:r>
          </a:p>
          <a:p>
            <a:r>
              <a:rPr lang="en-US" dirty="0"/>
              <a:t>Qatar Labour Law State of Qatar, 2004.</a:t>
            </a:r>
          </a:p>
          <a:p>
            <a:r>
              <a:rPr lang="en-US" dirty="0"/>
              <a:t>Qatar Law No. 4 of 2009 Regulating the Entry and Exit of Expatriates in Qatar and their Residence </a:t>
            </a:r>
            <a:r>
              <a:rPr lang="en-US" dirty="0" smtClean="0"/>
              <a:t>and Sponsorship</a:t>
            </a:r>
          </a:p>
          <a:p>
            <a:r>
              <a:rPr lang="en-US" dirty="0"/>
              <a:t>LESLEY WALKER (October 5, 2015). Qatar ministry publishes maps with ‘no go’ housing zones for workers. Doha News. Accessed online: </a:t>
            </a:r>
            <a:r>
              <a:rPr lang="en-US" dirty="0">
                <a:hlinkClick r:id="rId2"/>
              </a:rPr>
              <a:t>http://dohanews.co/qatar-ministry-publishes-maps-with-no-go-housing-zones-for-workers/</a:t>
            </a:r>
            <a:endParaRPr lang="en-US" dirty="0"/>
          </a:p>
          <a:p>
            <a:r>
              <a:rPr lang="en-US" dirty="0"/>
              <a:t>KOVESSY </a:t>
            </a:r>
            <a:r>
              <a:rPr lang="en-US" dirty="0" smtClean="0"/>
              <a:t>PETER. (</a:t>
            </a:r>
            <a:r>
              <a:rPr lang="en-US" dirty="0"/>
              <a:t>June 23, </a:t>
            </a:r>
            <a:r>
              <a:rPr lang="en-US" dirty="0" smtClean="0"/>
              <a:t>2014). Housing </a:t>
            </a:r>
            <a:r>
              <a:rPr lang="en-US" dirty="0"/>
              <a:t>supply not keeping up with population </a:t>
            </a:r>
            <a:r>
              <a:rPr lang="en-US" dirty="0" smtClean="0"/>
              <a:t>rise.  Doha News.  </a:t>
            </a:r>
            <a:r>
              <a:rPr lang="en-US" dirty="0"/>
              <a:t>Available at: http://dohanews.co/reports-suggest-looming-housing-shortages-qatar/</a:t>
            </a:r>
          </a:p>
        </p:txBody>
      </p:sp>
    </p:spTree>
    <p:extLst>
      <p:ext uri="{BB962C8B-B14F-4D97-AF65-F5344CB8AC3E}">
        <p14:creationId xmlns:p14="http://schemas.microsoft.com/office/powerpoint/2010/main" val="1341920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400" dirty="0" smtClean="0"/>
              <a:t>Thank you</a:t>
            </a:r>
          </a:p>
          <a:p>
            <a:endParaRPr lang="en-US" sz="4400" dirty="0"/>
          </a:p>
          <a:p>
            <a:r>
              <a:rPr lang="en-US" sz="4400" dirty="0" smtClean="0"/>
              <a:t>Questions?</a:t>
            </a:r>
            <a:endParaRPr lang="en-US" sz="4400" dirty="0"/>
          </a:p>
        </p:txBody>
      </p:sp>
    </p:spTree>
    <p:extLst>
      <p:ext uri="{BB962C8B-B14F-4D97-AF65-F5344CB8AC3E}">
        <p14:creationId xmlns:p14="http://schemas.microsoft.com/office/powerpoint/2010/main" val="194324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ha skyline "/>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334000"/>
          </a:xfrm>
          <a:prstGeom prst="rect">
            <a:avLst/>
          </a:prstGeom>
          <a:noFill/>
          <a:ln>
            <a:noFill/>
          </a:ln>
        </p:spPr>
      </p:pic>
      <p:sp>
        <p:nvSpPr>
          <p:cNvPr id="3" name="Rectangle 2"/>
          <p:cNvSpPr/>
          <p:nvPr/>
        </p:nvSpPr>
        <p:spPr>
          <a:xfrm>
            <a:off x="152400" y="5562600"/>
            <a:ext cx="8610600" cy="1477328"/>
          </a:xfrm>
          <a:prstGeom prst="rect">
            <a:avLst/>
          </a:prstGeom>
        </p:spPr>
        <p:txBody>
          <a:bodyPr wrap="square">
            <a:spAutoFit/>
          </a:bodyPr>
          <a:lstStyle/>
          <a:p>
            <a:pPr marL="342900" indent="-342900">
              <a:buFont typeface="+mj-lt"/>
              <a:buAutoNum type="arabicPeriod"/>
            </a:pPr>
            <a:r>
              <a:rPr lang="en-US" dirty="0">
                <a:latin typeface="Arial"/>
                <a:ea typeface="Calibri"/>
              </a:rPr>
              <a:t>Qatari society has witnessed significant socioeconomic development over the last two decades, earning Qatar first place among Arab States in terms of  Human Development Index or HDI (MOPDS, 2015). </a:t>
            </a:r>
            <a:endParaRPr lang="en-US" dirty="0" smtClean="0">
              <a:latin typeface="Arial"/>
              <a:ea typeface="Calibri"/>
            </a:endParaRPr>
          </a:p>
          <a:p>
            <a:pPr marL="342900" indent="-342900">
              <a:buFont typeface="+mj-lt"/>
              <a:buAutoNum type="arabicPeriod"/>
            </a:pPr>
            <a:r>
              <a:rPr lang="en-US" b="1" dirty="0"/>
              <a:t>With a PCI of $97,518 (2014), it is the richest country in the world. </a:t>
            </a:r>
          </a:p>
          <a:p>
            <a:pPr marL="342900" indent="-342900">
              <a:buFont typeface="+mj-lt"/>
              <a:buAutoNum type="arabicPeriod"/>
            </a:pPr>
            <a:endParaRPr lang="en-US" dirty="0"/>
          </a:p>
        </p:txBody>
      </p:sp>
    </p:spTree>
    <p:extLst>
      <p:ext uri="{BB962C8B-B14F-4D97-AF65-F5344CB8AC3E}">
        <p14:creationId xmlns:p14="http://schemas.microsoft.com/office/powerpoint/2010/main" val="41344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latin typeface="Arial"/>
                <a:ea typeface="Calibri"/>
              </a:rPr>
              <a:t>Qatar has the dubious distinction of having the highest proportion of foreign to native population, and of foreign to native workers, of any country in the world. </a:t>
            </a:r>
            <a:endParaRPr lang="en-US" dirty="0" smtClean="0">
              <a:latin typeface="Arial"/>
              <a:ea typeface="Calibri"/>
            </a:endParaRPr>
          </a:p>
          <a:p>
            <a:pPr lvl="1"/>
            <a:r>
              <a:rPr lang="en-US" dirty="0" smtClean="0">
                <a:latin typeface="Arial"/>
                <a:ea typeface="Calibri"/>
              </a:rPr>
              <a:t> </a:t>
            </a:r>
            <a:r>
              <a:rPr lang="en-US" dirty="0">
                <a:latin typeface="Arial"/>
                <a:ea typeface="Calibri"/>
              </a:rPr>
              <a:t>As of 2014, the share of non-Qataris in the total population of Qatar was 88% (MODPS, p.26).</a:t>
            </a:r>
            <a:endParaRPr lang="en-US" dirty="0"/>
          </a:p>
        </p:txBody>
      </p:sp>
    </p:spTree>
    <p:extLst>
      <p:ext uri="{BB962C8B-B14F-4D97-AF65-F5344CB8AC3E}">
        <p14:creationId xmlns:p14="http://schemas.microsoft.com/office/powerpoint/2010/main" val="74540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haroni" pitchFamily="2" charset="-79"/>
                <a:cs typeface="Aharoni" pitchFamily="2" charset="-79"/>
              </a:rPr>
              <a:t>Review of Findings from Previous Surveys by SESRI</a:t>
            </a:r>
            <a:br>
              <a:rPr lang="en-US" dirty="0">
                <a:latin typeface="Aharoni" pitchFamily="2" charset="-79"/>
                <a:cs typeface="Aharoni" pitchFamily="2" charset="-79"/>
              </a:rPr>
            </a:br>
            <a:endParaRPr lang="en-US" dirty="0"/>
          </a:p>
        </p:txBody>
      </p:sp>
    </p:spTree>
    <p:extLst>
      <p:ext uri="{BB962C8B-B14F-4D97-AF65-F5344CB8AC3E}">
        <p14:creationId xmlns:p14="http://schemas.microsoft.com/office/powerpoint/2010/main" val="282077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chemeClr val="tx2"/>
                </a:solidFill>
                <a:effectLst>
                  <a:outerShdw blurRad="38100" dist="38100" dir="2700000" algn="tl">
                    <a:srgbClr val="000000">
                      <a:alpha val="43137"/>
                    </a:srgbClr>
                  </a:outerShdw>
                </a:effectLst>
              </a:rPr>
              <a:t>Surveys </a:t>
            </a:r>
            <a:r>
              <a:rPr lang="en-US" b="1" u="sng" dirty="0">
                <a:solidFill>
                  <a:schemeClr val="tx2"/>
                </a:solidFill>
                <a:effectLst>
                  <a:outerShdw blurRad="38100" dist="38100" dir="2700000" algn="tl">
                    <a:srgbClr val="000000">
                      <a:alpha val="43137"/>
                    </a:srgbClr>
                  </a:outerShdw>
                </a:effectLst>
              </a:rPr>
              <a:t>by SESRI on low-income Migrants in Qatar</a:t>
            </a:r>
            <a:endParaRPr lang="en-US" dirty="0"/>
          </a:p>
        </p:txBody>
      </p:sp>
      <p:sp>
        <p:nvSpPr>
          <p:cNvPr id="3" name="Content Placeholder 2"/>
          <p:cNvSpPr>
            <a:spLocks noGrp="1"/>
          </p:cNvSpPr>
          <p:nvPr>
            <p:ph idx="1"/>
          </p:nvPr>
        </p:nvSpPr>
        <p:spPr/>
        <p:txBody>
          <a:bodyPr/>
          <a:lstStyle/>
          <a:p>
            <a:r>
              <a:rPr lang="en-US" dirty="0" smtClean="0"/>
              <a:t>SESRI has been conducting periodic surveys in Qatar, including surveys on migration since 2010, starting with </a:t>
            </a:r>
            <a:r>
              <a:rPr lang="en-US" i="1" dirty="0"/>
              <a:t>Omnibus 2010: A Survey of Life in Qatar</a:t>
            </a:r>
            <a:r>
              <a:rPr lang="en-US" dirty="0" smtClean="0"/>
              <a:t>. </a:t>
            </a:r>
          </a:p>
          <a:p>
            <a:r>
              <a:rPr lang="en-US" dirty="0" smtClean="0"/>
              <a:t>Findings from the previous surveys can serve as benchmarks to monitor changes</a:t>
            </a:r>
            <a:endParaRPr lang="en-US" dirty="0"/>
          </a:p>
        </p:txBody>
      </p:sp>
    </p:spTree>
    <p:extLst>
      <p:ext uri="{BB962C8B-B14F-4D97-AF65-F5344CB8AC3E}">
        <p14:creationId xmlns:p14="http://schemas.microsoft.com/office/powerpoint/2010/main" val="200441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28" y="457200"/>
            <a:ext cx="7620000" cy="1676400"/>
          </a:xfrm>
        </p:spPr>
        <p:txBody>
          <a:bodyPr>
            <a:normAutofit fontScale="90000"/>
          </a:bodyPr>
          <a:lstStyle/>
          <a:p>
            <a:r>
              <a:rPr lang="en-US" sz="3600" dirty="0"/>
              <a:t>Financial burden on Migrant </a:t>
            </a:r>
            <a:r>
              <a:rPr lang="en-US" sz="3600" dirty="0" smtClean="0"/>
              <a:t>Labor, </a:t>
            </a:r>
            <a:r>
              <a:rPr lang="en-US" sz="3600" dirty="0"/>
              <a:t>under the existent structure of Kafala !</a:t>
            </a:r>
            <a:r>
              <a:rPr lang="en-US" sz="4800" dirty="0"/>
              <a:t/>
            </a:r>
            <a:br>
              <a:rPr lang="en-US" sz="4800" dirty="0"/>
            </a:br>
            <a:endParaRPr lang="en-US" dirty="0"/>
          </a:p>
        </p:txBody>
      </p:sp>
      <p:sp>
        <p:nvSpPr>
          <p:cNvPr id="3" name="Content Placeholder 2"/>
          <p:cNvSpPr>
            <a:spLocks noGrp="1"/>
          </p:cNvSpPr>
          <p:nvPr>
            <p:ph idx="1"/>
          </p:nvPr>
        </p:nvSpPr>
        <p:spPr>
          <a:xfrm>
            <a:off x="228600" y="1523283"/>
            <a:ext cx="8382000" cy="5182317"/>
          </a:xfrm>
        </p:spPr>
        <p:txBody>
          <a:bodyPr>
            <a:normAutofit/>
          </a:bodyPr>
          <a:lstStyle/>
          <a:p>
            <a:pPr marL="114300" indent="0">
              <a:buNone/>
            </a:pPr>
            <a:r>
              <a:rPr lang="en-US" sz="2000" b="1" u="sng" dirty="0" smtClean="0">
                <a:solidFill>
                  <a:schemeClr val="tx2"/>
                </a:solidFill>
                <a:effectLst>
                  <a:outerShdw blurRad="38100" dist="38100" dir="2700000" algn="tl">
                    <a:srgbClr val="000000">
                      <a:alpha val="43137"/>
                    </a:srgbClr>
                  </a:outerShdw>
                </a:effectLst>
              </a:rPr>
              <a:t>Findings from the 2013 Study by SESRI on low-income Migrants in Qatar:</a:t>
            </a:r>
          </a:p>
          <a:p>
            <a:pPr marL="114300" indent="0">
              <a:buNone/>
            </a:pPr>
            <a:r>
              <a:rPr lang="en-US" sz="2000" b="1" u="sng" dirty="0" smtClean="0">
                <a:solidFill>
                  <a:schemeClr val="tx2"/>
                </a:solidFill>
                <a:effectLst>
                  <a:outerShdw blurRad="38100" dist="38100" dir="2700000" algn="tl">
                    <a:srgbClr val="000000">
                      <a:alpha val="43137"/>
                    </a:srgbClr>
                  </a:outerShdw>
                </a:effectLst>
              </a:rPr>
              <a:t/>
            </a:r>
            <a:br>
              <a:rPr lang="en-US" sz="2000" b="1" u="sng" dirty="0" smtClean="0">
                <a:solidFill>
                  <a:schemeClr val="tx2"/>
                </a:solidFill>
                <a:effectLst>
                  <a:outerShdw blurRad="38100" dist="38100" dir="2700000" algn="tl">
                    <a:srgbClr val="000000">
                      <a:alpha val="43137"/>
                    </a:srgbClr>
                  </a:outerShdw>
                </a:effectLst>
              </a:rPr>
            </a:br>
            <a:r>
              <a:rPr lang="en-US" sz="2400" dirty="0" smtClean="0"/>
              <a:t>Almost </a:t>
            </a:r>
            <a:r>
              <a:rPr lang="en-US" sz="2400" dirty="0"/>
              <a:t>all (96%) of the low-income workers in the survey arrived under a formal work visa.</a:t>
            </a:r>
          </a:p>
          <a:p>
            <a:r>
              <a:rPr lang="en-US" sz="2400" dirty="0"/>
              <a:t>Low-income migrants in Qatar paid for recruitment agencies an average of US$1,031 for the right to work in Qatar for two years (with a median amount of US$933). </a:t>
            </a:r>
          </a:p>
          <a:p>
            <a:r>
              <a:rPr lang="en-US" sz="2400" dirty="0"/>
              <a:t>The Survey found that the three most significant sources of funding for these trips were:</a:t>
            </a:r>
          </a:p>
          <a:p>
            <a:endParaRPr lang="en-US" sz="2000" dirty="0"/>
          </a:p>
        </p:txBody>
      </p:sp>
      <p:sp>
        <p:nvSpPr>
          <p:cNvPr id="4" name="Rectangle 3"/>
          <p:cNvSpPr/>
          <p:nvPr/>
        </p:nvSpPr>
        <p:spPr>
          <a:xfrm>
            <a:off x="453428" y="5387713"/>
            <a:ext cx="2514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FFFFFF"/>
                </a:solidFill>
              </a:rPr>
              <a:t> </a:t>
            </a:r>
            <a:r>
              <a:rPr lang="en-US" b="1" dirty="0" smtClean="0">
                <a:solidFill>
                  <a:srgbClr val="FFFFFF"/>
                </a:solidFill>
              </a:rPr>
              <a:t>Loans </a:t>
            </a:r>
            <a:r>
              <a:rPr lang="en-US" b="1" dirty="0">
                <a:solidFill>
                  <a:srgbClr val="FFFFFF"/>
                </a:solidFill>
              </a:rPr>
              <a:t>(reported by 45% of migrants surveyed</a:t>
            </a:r>
            <a:r>
              <a:rPr lang="en-US" b="1" dirty="0" smtClean="0">
                <a:solidFill>
                  <a:srgbClr val="FFFFFF"/>
                </a:solidFill>
              </a:rPr>
              <a:t>)</a:t>
            </a:r>
            <a:endParaRPr lang="en-US" b="1" dirty="0">
              <a:solidFill>
                <a:srgbClr val="FFFFFF"/>
              </a:solidFill>
            </a:endParaRPr>
          </a:p>
        </p:txBody>
      </p:sp>
      <p:sp>
        <p:nvSpPr>
          <p:cNvPr id="5" name="Rectangle 4"/>
          <p:cNvSpPr/>
          <p:nvPr/>
        </p:nvSpPr>
        <p:spPr>
          <a:xfrm>
            <a:off x="3153888" y="5357334"/>
            <a:ext cx="281940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b="1" dirty="0">
                <a:solidFill>
                  <a:srgbClr val="FFFFFF"/>
                </a:solidFill>
              </a:rPr>
              <a:t>household/family savings (30</a:t>
            </a:r>
            <a:r>
              <a:rPr lang="en-US" b="1" dirty="0" smtClean="0">
                <a:solidFill>
                  <a:srgbClr val="FFFFFF"/>
                </a:solidFill>
              </a:rPr>
              <a:t>%)</a:t>
            </a:r>
          </a:p>
        </p:txBody>
      </p:sp>
      <p:sp>
        <p:nvSpPr>
          <p:cNvPr id="6" name="Rectangle 5"/>
          <p:cNvSpPr/>
          <p:nvPr/>
        </p:nvSpPr>
        <p:spPr>
          <a:xfrm>
            <a:off x="6248400" y="5357335"/>
            <a:ext cx="220980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a:solidFill>
                  <a:srgbClr val="FFFFFF"/>
                </a:solidFill>
              </a:rPr>
              <a:t>personal savings (26%)</a:t>
            </a:r>
          </a:p>
        </p:txBody>
      </p:sp>
    </p:spTree>
    <p:extLst>
      <p:ext uri="{BB962C8B-B14F-4D97-AF65-F5344CB8AC3E}">
        <p14:creationId xmlns:p14="http://schemas.microsoft.com/office/powerpoint/2010/main" val="42183049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otalTime>1885</TotalTime>
  <Words>2931</Words>
  <Application>Microsoft Office PowerPoint</Application>
  <PresentationFormat>On-screen Show (4:3)</PresentationFormat>
  <Paragraphs>206</Paragraphs>
  <Slides>48</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48</vt:i4>
      </vt:variant>
    </vt:vector>
  </HeadingPairs>
  <TitlesOfParts>
    <vt:vector size="63" baseType="lpstr">
      <vt:lpstr>Adobe Arabic</vt:lpstr>
      <vt:lpstr>Adobe Caslon Pro Bold</vt:lpstr>
      <vt:lpstr>Adobe Devanagari</vt:lpstr>
      <vt:lpstr>Adobe Garamond Pro Bold</vt:lpstr>
      <vt:lpstr>Adobe Gothic Std B</vt:lpstr>
      <vt:lpstr>Aharoni</vt:lpstr>
      <vt:lpstr>Arial</vt:lpstr>
      <vt:lpstr>Calibri</vt:lpstr>
      <vt:lpstr>Cambria</vt:lpstr>
      <vt:lpstr>Century Gothic</vt:lpstr>
      <vt:lpstr>Droid Sans</vt:lpstr>
      <vt:lpstr>Times New Roman</vt:lpstr>
      <vt:lpstr>Wingdings</vt:lpstr>
      <vt:lpstr>Office Theme</vt:lpstr>
      <vt:lpstr>Adjacency</vt:lpstr>
      <vt:lpstr>The State of Migrant Workers in Qatar and Recent Reforms in the Kafala System </vt:lpstr>
      <vt:lpstr>Outline</vt:lpstr>
      <vt:lpstr>Background</vt:lpstr>
      <vt:lpstr>PowerPoint Presentation</vt:lpstr>
      <vt:lpstr>PowerPoint Presentation</vt:lpstr>
      <vt:lpstr>Background</vt:lpstr>
      <vt:lpstr>Review of Findings from Previous Surveys by SESRI </vt:lpstr>
      <vt:lpstr>Surveys by SESRI on low-income Migrants in Qatar</vt:lpstr>
      <vt:lpstr>Financial burden on Migrant Labor, under the existent structure of Kafala ! </vt:lpstr>
      <vt:lpstr>Under the Current Kafala System  --  Migrant Labor Status </vt:lpstr>
      <vt:lpstr>Under the Current Kafala System --  Migrant Labor Status </vt:lpstr>
      <vt:lpstr>What is the attitudes of citizens toward reforming the Kafala System?</vt:lpstr>
      <vt:lpstr>Sources of Recruitment </vt:lpstr>
      <vt:lpstr>Background: Flies in the Ointment</vt:lpstr>
      <vt:lpstr>Push for Qatarization (Qatar National Vision 2030)</vt:lpstr>
      <vt:lpstr>Flies in the Ointment</vt:lpstr>
      <vt:lpstr>Market Segmentation: Willingness of Qataris to Work in Private Sector</vt:lpstr>
      <vt:lpstr>Quality of Life of Migrant Workers</vt:lpstr>
      <vt:lpstr>Quality of Life of Migrant Workers</vt:lpstr>
      <vt:lpstr>PowerPoint Presentation</vt:lpstr>
      <vt:lpstr>Existing Legal Framework Governing Foreigners in Qatar </vt:lpstr>
      <vt:lpstr>PowerPoint Presentation</vt:lpstr>
      <vt:lpstr>PowerPoint Presentation</vt:lpstr>
      <vt:lpstr>Three Laws Defining the Existing Legal Framework Governing Foreigners in Qatar</vt:lpstr>
      <vt:lpstr>Law No. 4 of 2009  Regulating The Entry And Exit of Expatriates in Qatar And Their Residence And Sponsorship</vt:lpstr>
      <vt:lpstr>Law No. 4 of 2009  Regulating The Entry And Exit of Expatriates in Qatar And Their Residence And Sponsorship</vt:lpstr>
      <vt:lpstr>Law No. 4 of 2009  Regulating The Entry And Exit of Expatriates in Qatar And Their Residence And Sponsorship</vt:lpstr>
      <vt:lpstr>Residential Segregation</vt:lpstr>
      <vt:lpstr>II. Details of Law No. 21 of 2015 to Regulate the Entry, Exit, and Residence of Expatriates</vt:lpstr>
      <vt:lpstr>Law Regulating the Entry and Residence of Arrivals </vt:lpstr>
      <vt:lpstr>Expatriates vs Recruiters</vt:lpstr>
      <vt:lpstr>Responsibilities of the Recruiter</vt:lpstr>
      <vt:lpstr>Easing of Exit Permit</vt:lpstr>
      <vt:lpstr>Easing of Exit Permit</vt:lpstr>
      <vt:lpstr>Elimination of Wait Period for Re-entry</vt:lpstr>
      <vt:lpstr>Easing of Transfer of Employment </vt:lpstr>
      <vt:lpstr>Transfer of Employment </vt:lpstr>
      <vt:lpstr>The So-called Free Visa</vt:lpstr>
      <vt:lpstr>Ban on Passport Confiscation</vt:lpstr>
      <vt:lpstr>Electronic Wage Payment System (WPS) for Wage Protection</vt:lpstr>
      <vt:lpstr>PowerPoint Presentation</vt:lpstr>
      <vt:lpstr>Grey Areas: Irregular Workers</vt:lpstr>
      <vt:lpstr>Implementation of the New Law</vt:lpstr>
      <vt:lpstr>Recruiter or Reincarnation of Kafeel</vt:lpstr>
      <vt:lpstr>Recruiter or Reincarnation of Kafeel</vt:lpstr>
      <vt:lpstr>References</vt:lpstr>
      <vt:lpstr>PowerPoint Presentation</vt:lpstr>
      <vt:lpstr>PowerPoint Presentation</vt:lpstr>
    </vt:vector>
  </TitlesOfParts>
  <Company>Qatar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Ghaffar Mughal</dc:creator>
  <cp:lastModifiedBy>Kirsten Schuettler</cp:lastModifiedBy>
  <cp:revision>208</cp:revision>
  <dcterms:created xsi:type="dcterms:W3CDTF">2015-11-16T14:26:28Z</dcterms:created>
  <dcterms:modified xsi:type="dcterms:W3CDTF">2015-11-23T18:50:53Z</dcterms:modified>
</cp:coreProperties>
</file>