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58" r:id="rId5"/>
    <p:sldId id="259" r:id="rId6"/>
    <p:sldId id="262" r:id="rId7"/>
    <p:sldId id="295" r:id="rId8"/>
    <p:sldId id="265" r:id="rId9"/>
    <p:sldId id="263" r:id="rId10"/>
    <p:sldId id="296" r:id="rId11"/>
    <p:sldId id="270" r:id="rId12"/>
    <p:sldId id="266" r:id="rId13"/>
    <p:sldId id="271" r:id="rId14"/>
    <p:sldId id="269" r:id="rId15"/>
    <p:sldId id="272" r:id="rId16"/>
    <p:sldId id="273" r:id="rId17"/>
    <p:sldId id="274" r:id="rId18"/>
    <p:sldId id="275" r:id="rId19"/>
    <p:sldId id="276" r:id="rId20"/>
    <p:sldId id="297" r:id="rId21"/>
    <p:sldId id="278" r:id="rId22"/>
    <p:sldId id="280" r:id="rId23"/>
    <p:sldId id="281" r:id="rId24"/>
    <p:sldId id="282" r:id="rId25"/>
    <p:sldId id="283" r:id="rId26"/>
    <p:sldId id="298" r:id="rId27"/>
    <p:sldId id="293" r:id="rId28"/>
    <p:sldId id="299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8640"/>
            <a:ext cx="32289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07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2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06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638650"/>
            <a:ext cx="2627784" cy="119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78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97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78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53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49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2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53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42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7AE6-0A3D-4D29-827A-DE4A39566385}" type="datetimeFigureOut">
              <a:rPr lang="en-GB" smtClean="0"/>
              <a:t>12/02/2016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3308-7D76-41B8-A94E-9933D6EE7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38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Remittances Sent to and from Refugees and IDPs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Carlos Vargas-Silva</a:t>
            </a:r>
            <a:endParaRPr lang="en-GB" dirty="0"/>
          </a:p>
          <a:p>
            <a:r>
              <a:rPr lang="en-GB" dirty="0" smtClean="0"/>
              <a:t>COMPAS</a:t>
            </a:r>
            <a:endParaRPr lang="en-GB" dirty="0"/>
          </a:p>
          <a:p>
            <a:r>
              <a:rPr lang="en-US" dirty="0"/>
              <a:t>University of </a:t>
            </a:r>
            <a:r>
              <a:rPr lang="en-US" dirty="0" smtClean="0"/>
              <a:t>Oxford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05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b="1" dirty="0" smtClean="0"/>
              <a:t>What we know (or suspect!):</a:t>
            </a:r>
            <a:endParaRPr lang="en-GB" b="1" dirty="0" smtClean="0"/>
          </a:p>
          <a:p>
            <a:pPr lvl="1"/>
            <a:r>
              <a:rPr lang="en-US" b="1" dirty="0"/>
              <a:t>Remittances sent from refugees and </a:t>
            </a:r>
            <a:r>
              <a:rPr lang="en-US" b="1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Remittances sent to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we don’t </a:t>
            </a:r>
            <a:r>
              <a:rPr lang="en-US" sz="3200" dirty="0" smtClean="0"/>
              <a:t>know</a:t>
            </a:r>
            <a:r>
              <a:rPr lang="en-US" sz="3200" dirty="0"/>
              <a:t> (or know less).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48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there is limited evidence on the motives to remit of the forcibly displaced.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the literature suggests that the relevance of particular motives can be affected by the situation of the displaced.</a:t>
            </a:r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709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The motives to remit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5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9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The motives to remit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Altruism likely </a:t>
            </a:r>
            <a:r>
              <a:rPr lang="en-US" i="1" dirty="0"/>
              <a:t>to be </a:t>
            </a:r>
            <a:r>
              <a:rPr lang="en-US" i="1" dirty="0" smtClean="0"/>
              <a:t>very important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r>
              <a:rPr lang="en-US" dirty="0" smtClean="0"/>
              <a:t>Forcibly </a:t>
            </a:r>
            <a:r>
              <a:rPr lang="en-US" dirty="0"/>
              <a:t>displaced are more likely </a:t>
            </a:r>
            <a:r>
              <a:rPr lang="en-US" dirty="0" smtClean="0"/>
              <a:t>to </a:t>
            </a:r>
            <a:r>
              <a:rPr lang="en-US" dirty="0"/>
              <a:t>come from regions/countries </a:t>
            </a:r>
            <a:r>
              <a:rPr lang="en-US" dirty="0" smtClean="0"/>
              <a:t>prompt </a:t>
            </a:r>
            <a:r>
              <a:rPr lang="en-US" dirty="0"/>
              <a:t>to </a:t>
            </a:r>
            <a:r>
              <a:rPr lang="en-US" dirty="0" smtClean="0"/>
              <a:t>conflict. </a:t>
            </a:r>
            <a:endParaRPr lang="en-US" dirty="0" smtClean="0"/>
          </a:p>
          <a:p>
            <a:pPr lvl="1"/>
            <a:r>
              <a:rPr lang="en-US" dirty="0" smtClean="0"/>
              <a:t>Remittances </a:t>
            </a:r>
            <a:r>
              <a:rPr lang="en-US" dirty="0"/>
              <a:t>to help those who cannot leave areas </a:t>
            </a:r>
            <a:r>
              <a:rPr lang="en-US" dirty="0" smtClean="0"/>
              <a:t>(</a:t>
            </a:r>
            <a:r>
              <a:rPr lang="en-US" dirty="0"/>
              <a:t>i.e. as a coping mechanism) and to assist those who want to leave (Van Hear and Cohen, 2015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i="1" dirty="0" smtClean="0"/>
              <a:t>Investment likely to be less important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possibility of making a productive investment may be smaller </a:t>
            </a:r>
            <a:r>
              <a:rPr lang="en-US" dirty="0" smtClean="0"/>
              <a:t>(at least in short-term) as </a:t>
            </a:r>
            <a:r>
              <a:rPr lang="en-US" dirty="0"/>
              <a:t>a result of the destruction (</a:t>
            </a:r>
            <a:r>
              <a:rPr lang="en-US" dirty="0" err="1"/>
              <a:t>Sørensen</a:t>
            </a:r>
            <a:r>
              <a:rPr lang="en-US" dirty="0"/>
              <a:t>, et al., 2003</a:t>
            </a:r>
            <a:r>
              <a:rPr lang="en-US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9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Carling et al. (2012) </a:t>
            </a:r>
            <a:r>
              <a:rPr lang="en-US" dirty="0" smtClean="0"/>
              <a:t>compare </a:t>
            </a:r>
            <a:r>
              <a:rPr lang="en-US" dirty="0"/>
              <a:t>the remitting patterns of Pakistanis and Somalis in Norway.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Pakistanis </a:t>
            </a:r>
            <a:r>
              <a:rPr lang="en-US" dirty="0"/>
              <a:t>mostly migrated </a:t>
            </a:r>
            <a:r>
              <a:rPr lang="en-US" dirty="0" smtClean="0"/>
              <a:t>work </a:t>
            </a:r>
            <a:r>
              <a:rPr lang="en-US" dirty="0"/>
              <a:t>reasons, while most Somalis are refugees.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both cases stronger ties to the home country increase the odds of remitting, the transfers responded to different home country links.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Pakistanis </a:t>
            </a:r>
            <a:r>
              <a:rPr lang="en-US" dirty="0"/>
              <a:t>were more likely to remit if they owned property in Pakistan, while Somalis were more likely to remit if they had a parent in Somalia.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/>
              <a:t>imply different reasons to remit (i.e. self-interest/investment </a:t>
            </a:r>
            <a:r>
              <a:rPr lang="en-US" i="1" dirty="0"/>
              <a:t>vs</a:t>
            </a:r>
            <a:r>
              <a:rPr lang="en-US" dirty="0"/>
              <a:t> altruism</a:t>
            </a:r>
            <a:r>
              <a:rPr lang="en-US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7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The motives to remit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Insurance potentially different: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onflict is often sudden, but </a:t>
            </a:r>
            <a:r>
              <a:rPr lang="en-US" dirty="0"/>
              <a:t>preceded by an overall state of political </a:t>
            </a:r>
            <a:r>
              <a:rPr lang="en-US" dirty="0" smtClean="0"/>
              <a:t>tension.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Migration </a:t>
            </a:r>
            <a:r>
              <a:rPr lang="en-US" dirty="0"/>
              <a:t>and remittances could be a way to assist finding an alternative location to escape to if the security situation gets worse.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Households </a:t>
            </a:r>
            <a:r>
              <a:rPr lang="en-US" dirty="0"/>
              <a:t>are not </a:t>
            </a:r>
            <a:r>
              <a:rPr lang="en-US" dirty="0" smtClean="0"/>
              <a:t>(or not only) insuring </a:t>
            </a:r>
            <a:r>
              <a:rPr lang="en-US" dirty="0"/>
              <a:t>against unexpected income shocks, but against unexpected increases in </a:t>
            </a:r>
            <a:r>
              <a:rPr lang="en-US" dirty="0" smtClean="0"/>
              <a:t>insecurity (</a:t>
            </a:r>
            <a:r>
              <a:rPr lang="en-US" dirty="0" err="1" smtClean="0"/>
              <a:t>Loschmann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Siegel, 2014).</a:t>
            </a:r>
          </a:p>
        </p:txBody>
      </p:sp>
    </p:spTree>
    <p:extLst>
      <p:ext uri="{BB962C8B-B14F-4D97-AF65-F5344CB8AC3E}">
        <p14:creationId xmlns:p14="http://schemas.microsoft.com/office/powerpoint/2010/main" val="2755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Length of time abroad and return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cases, particularly for refugees in third countries of asylum, the displaced </a:t>
            </a:r>
            <a:r>
              <a:rPr lang="en-US" dirty="0" smtClean="0"/>
              <a:t>have </a:t>
            </a:r>
            <a:r>
              <a:rPr lang="en-US" dirty="0"/>
              <a:t>a longer time horizon </a:t>
            </a:r>
            <a:r>
              <a:rPr lang="en-US" dirty="0" smtClean="0"/>
              <a:t>in the host country </a:t>
            </a:r>
            <a:r>
              <a:rPr lang="en-US" dirty="0" smtClean="0"/>
              <a:t>(</a:t>
            </a:r>
            <a:r>
              <a:rPr lang="en-US" dirty="0" smtClean="0"/>
              <a:t>Cortes, 2004).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suggests that they are likely to send fewer remittances back home.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7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Ahmed (2000) </a:t>
            </a:r>
            <a:r>
              <a:rPr lang="en-US" dirty="0" smtClean="0"/>
              <a:t>for Somaliland.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Economic </a:t>
            </a:r>
            <a:r>
              <a:rPr lang="en-US" dirty="0"/>
              <a:t>migrants </a:t>
            </a:r>
            <a:r>
              <a:rPr lang="en-US" dirty="0" smtClean="0"/>
              <a:t>to </a:t>
            </a:r>
            <a:r>
              <a:rPr lang="en-US" dirty="0"/>
              <a:t>the Gulf in the 1970s and 1980s were mainly young single men who remitted to support their family and to make investments for an eventual return to the country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Migration </a:t>
            </a:r>
            <a:r>
              <a:rPr lang="en-US" dirty="0"/>
              <a:t>of refugees, which started in the late 1980s, was meant to be permanent and often included the entire family. These dynamics resulted in refugees having </a:t>
            </a:r>
            <a:r>
              <a:rPr lang="en-US" dirty="0" smtClean="0"/>
              <a:t>a </a:t>
            </a:r>
            <a:r>
              <a:rPr lang="en-US" dirty="0"/>
              <a:t>smaller propensity to remit money </a:t>
            </a:r>
            <a:r>
              <a:rPr lang="en-US" dirty="0" smtClean="0"/>
              <a:t>home.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56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Length </a:t>
            </a:r>
            <a:r>
              <a:rPr lang="en-US" b="1" dirty="0"/>
              <a:t>of time abroad and return plans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Sometimes</a:t>
            </a:r>
            <a:r>
              <a:rPr lang="en-US" dirty="0" smtClean="0"/>
              <a:t> </a:t>
            </a:r>
            <a:r>
              <a:rPr lang="en-US" dirty="0"/>
              <a:t>the displaced are subject to sudden </a:t>
            </a:r>
            <a:r>
              <a:rPr lang="en-US" dirty="0" smtClean="0"/>
              <a:t>repatriation, e.g. those </a:t>
            </a:r>
            <a:r>
              <a:rPr lang="en-US" dirty="0"/>
              <a:t>waiting on the outcome of their asylum </a:t>
            </a:r>
            <a:r>
              <a:rPr lang="en-US" dirty="0" smtClean="0"/>
              <a:t>application, those </a:t>
            </a:r>
            <a:r>
              <a:rPr lang="en-US" dirty="0"/>
              <a:t>in first countries of asylum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Remittances </a:t>
            </a:r>
            <a:r>
              <a:rPr lang="en-US" dirty="0"/>
              <a:t>can become a way to secure a place back home in case of deportation (Jacobsen, 2005</a:t>
            </a:r>
            <a:r>
              <a:rPr lang="en-US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23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Often possible </a:t>
            </a:r>
            <a:r>
              <a:rPr lang="en-US" dirty="0"/>
              <a:t>to know about relatives’ location and contact information relatively </a:t>
            </a:r>
            <a:r>
              <a:rPr lang="en-US" dirty="0" smtClean="0"/>
              <a:t>quickly (</a:t>
            </a:r>
            <a:r>
              <a:rPr lang="en-US" dirty="0" err="1" smtClean="0"/>
              <a:t>Akuei</a:t>
            </a:r>
            <a:r>
              <a:rPr lang="en-US" dirty="0" smtClean="0"/>
              <a:t>, 2005).</a:t>
            </a:r>
          </a:p>
          <a:p>
            <a:endParaRPr lang="en-US" dirty="0"/>
          </a:p>
          <a:p>
            <a:r>
              <a:rPr lang="en-US" dirty="0" err="1"/>
              <a:t>Tharmalingam</a:t>
            </a:r>
            <a:r>
              <a:rPr lang="en-US" dirty="0"/>
              <a:t> (2011</a:t>
            </a:r>
            <a:r>
              <a:rPr lang="en-US" dirty="0" smtClean="0"/>
              <a:t>): Tamil </a:t>
            </a:r>
            <a:r>
              <a:rPr lang="en-US" dirty="0"/>
              <a:t>refugees in Norway feel a strong pressure to </a:t>
            </a:r>
            <a:r>
              <a:rPr lang="en-US" dirty="0" smtClean="0"/>
              <a:t>remit.</a:t>
            </a:r>
          </a:p>
          <a:p>
            <a:endParaRPr lang="en-US" dirty="0"/>
          </a:p>
          <a:p>
            <a:r>
              <a:rPr lang="en-US" dirty="0" smtClean="0"/>
              <a:t>Hammond </a:t>
            </a:r>
            <a:r>
              <a:rPr lang="en-US" dirty="0"/>
              <a:t>(2011</a:t>
            </a:r>
            <a:r>
              <a:rPr lang="en-US" dirty="0" smtClean="0"/>
              <a:t>): Somali </a:t>
            </a:r>
            <a:r>
              <a:rPr lang="en-US" dirty="0"/>
              <a:t>refugees in </a:t>
            </a:r>
            <a:r>
              <a:rPr lang="en-US" dirty="0" smtClean="0"/>
              <a:t>USA under </a:t>
            </a:r>
            <a:r>
              <a:rPr lang="en-US" dirty="0"/>
              <a:t>considerable social pressure to send money home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Refugees sometimes even change phone numbers to avoid constant requests for money from family and friends (</a:t>
            </a:r>
            <a:r>
              <a:rPr lang="en-US" dirty="0" err="1"/>
              <a:t>Akuei</a:t>
            </a:r>
            <a:r>
              <a:rPr lang="en-US" dirty="0"/>
              <a:t> </a:t>
            </a:r>
            <a:r>
              <a:rPr lang="en-US" dirty="0" smtClean="0"/>
              <a:t>2005; </a:t>
            </a:r>
            <a:r>
              <a:rPr lang="en-US" dirty="0"/>
              <a:t>Lindley, </a:t>
            </a:r>
            <a:r>
              <a:rPr lang="en-US" dirty="0" smtClean="0"/>
              <a:t>2009).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Networks/diasporas and social pressure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from refugees and IDPs</a:t>
            </a:r>
            <a:br>
              <a:rPr lang="en-US" dirty="0"/>
            </a:br>
            <a:r>
              <a:rPr lang="en-US" b="1" dirty="0"/>
              <a:t>Networks/diasporas and social pressure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Diasporas can also block </a:t>
            </a:r>
            <a:r>
              <a:rPr lang="en-GB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Remittances </a:t>
            </a:r>
            <a:r>
              <a:rPr lang="en-US" dirty="0"/>
              <a:t>were seen by the </a:t>
            </a:r>
            <a:r>
              <a:rPr lang="en-US" dirty="0" smtClean="0"/>
              <a:t>“old generation” of Cuban </a:t>
            </a:r>
            <a:r>
              <a:rPr lang="en-US" dirty="0" smtClean="0"/>
              <a:t>refugees </a:t>
            </a:r>
            <a:r>
              <a:rPr lang="en-US" dirty="0" smtClean="0"/>
              <a:t>as </a:t>
            </a:r>
            <a:r>
              <a:rPr lang="en-US" dirty="0"/>
              <a:t>indirectly </a:t>
            </a:r>
            <a:r>
              <a:rPr lang="en-US" dirty="0" smtClean="0"/>
              <a:t>supporting Cuban regime (</a:t>
            </a:r>
            <a:r>
              <a:rPr lang="en-US" dirty="0"/>
              <a:t>Diaz-</a:t>
            </a:r>
            <a:r>
              <a:rPr lang="en-US" dirty="0" err="1"/>
              <a:t>Briquets</a:t>
            </a:r>
            <a:r>
              <a:rPr lang="en-US" dirty="0"/>
              <a:t> and </a:t>
            </a:r>
            <a:r>
              <a:rPr lang="en-US" dirty="0" smtClean="0"/>
              <a:t>Perez-Lopez, 1997; Eckstein, 2010).</a:t>
            </a:r>
          </a:p>
          <a:p>
            <a:endParaRPr lang="en-US" dirty="0"/>
          </a:p>
          <a:p>
            <a:r>
              <a:rPr lang="en-US" dirty="0" smtClean="0"/>
              <a:t>Blue (2004): those in Cuba also worry about repercussion of receiving remittances from the refugee diaspora.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61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dirty="0" smtClean="0"/>
              <a:t>What we know (or suspect!):</a:t>
            </a:r>
            <a:endParaRPr lang="en-GB" dirty="0" smtClean="0"/>
          </a:p>
          <a:p>
            <a:pPr lvl="1"/>
            <a:r>
              <a:rPr lang="en-US" dirty="0"/>
              <a:t>Remittances sent from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Remittances sent to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we don’t </a:t>
            </a:r>
            <a:r>
              <a:rPr lang="en-US" sz="3200" dirty="0" smtClean="0"/>
              <a:t>know </a:t>
            </a:r>
            <a:r>
              <a:rPr lang="en-US" sz="3200" dirty="0"/>
              <a:t>(or know less)</a:t>
            </a:r>
            <a:r>
              <a:rPr lang="en-U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49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b="1" dirty="0" smtClean="0"/>
              <a:t>What we know (or suspect!):</a:t>
            </a:r>
            <a:endParaRPr lang="en-GB" b="1" dirty="0" smtClean="0"/>
          </a:p>
          <a:p>
            <a:pPr lvl="1"/>
            <a:r>
              <a:rPr lang="en-US" dirty="0"/>
              <a:t>Remittances sent from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b="1" dirty="0"/>
              <a:t>Remittances sent to refugees and </a:t>
            </a:r>
            <a:r>
              <a:rPr lang="en-US" b="1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we don’t </a:t>
            </a:r>
            <a:r>
              <a:rPr lang="en-US" sz="3200" dirty="0" smtClean="0"/>
              <a:t>know</a:t>
            </a:r>
            <a:r>
              <a:rPr lang="en-US" sz="3200" dirty="0"/>
              <a:t> (or know less).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48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Omata </a:t>
            </a:r>
            <a:r>
              <a:rPr lang="en-US" dirty="0"/>
              <a:t>(</a:t>
            </a:r>
            <a:r>
              <a:rPr lang="en-US" dirty="0" smtClean="0"/>
              <a:t>2011) for Liberians </a:t>
            </a:r>
            <a:r>
              <a:rPr lang="en-US" dirty="0"/>
              <a:t>in </a:t>
            </a:r>
            <a:r>
              <a:rPr lang="en-US" dirty="0" smtClean="0"/>
              <a:t>Ghana: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Refugees aware </a:t>
            </a:r>
            <a:r>
              <a:rPr lang="en-US" dirty="0"/>
              <a:t>of the pressure that they impose on family </a:t>
            </a:r>
            <a:r>
              <a:rPr lang="en-US" dirty="0" smtClean="0"/>
              <a:t>members abroad. </a:t>
            </a:r>
          </a:p>
          <a:p>
            <a:endParaRPr lang="en-US" dirty="0"/>
          </a:p>
          <a:p>
            <a:r>
              <a:rPr lang="en-US" dirty="0" smtClean="0"/>
              <a:t>More </a:t>
            </a:r>
            <a:r>
              <a:rPr lang="en-US" dirty="0"/>
              <a:t>likely to receive a negative response if they only contact family members to request money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Highlights </a:t>
            </a:r>
            <a:r>
              <a:rPr lang="en-US" dirty="0"/>
              <a:t>the importance of internet cafes in refugee camps in facilitating constant interaction with family members abroad</a:t>
            </a:r>
            <a:r>
              <a:rPr lang="en-US" dirty="0" smtClean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Remittances sent to refugees and IDPs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Communications/mobile money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05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Remittances sent to refugees and IDPs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Communications/mobile money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</a:t>
            </a:r>
            <a:r>
              <a:rPr lang="en-US" dirty="0"/>
              <a:t>popularity of mobile phones </a:t>
            </a:r>
            <a:r>
              <a:rPr lang="en-US" dirty="0" smtClean="0"/>
              <a:t>might have </a:t>
            </a:r>
            <a:r>
              <a:rPr lang="en-US" dirty="0"/>
              <a:t>reduce the relevance of internet </a:t>
            </a:r>
            <a:r>
              <a:rPr lang="en-US" dirty="0" smtClean="0"/>
              <a:t>cafes.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Young </a:t>
            </a:r>
            <a:r>
              <a:rPr lang="en-US" dirty="0"/>
              <a:t>et </a:t>
            </a:r>
            <a:r>
              <a:rPr lang="en-US" dirty="0" smtClean="0"/>
              <a:t>al. (2009): “</a:t>
            </a:r>
            <a:r>
              <a:rPr lang="en-US" dirty="0"/>
              <a:t>mobile money” had not play a major role </a:t>
            </a:r>
            <a:r>
              <a:rPr lang="en-US" dirty="0" smtClean="0"/>
              <a:t>yet (in Darfur), </a:t>
            </a:r>
            <a:r>
              <a:rPr lang="en-US" dirty="0" smtClean="0"/>
              <a:t>but </a:t>
            </a:r>
            <a:r>
              <a:rPr lang="en-US" dirty="0"/>
              <a:t>becoming </a:t>
            </a:r>
            <a:r>
              <a:rPr lang="en-US" dirty="0" smtClean="0"/>
              <a:t>popular.</a:t>
            </a:r>
          </a:p>
          <a:p>
            <a:endParaRPr lang="en-US" dirty="0"/>
          </a:p>
          <a:p>
            <a:r>
              <a:rPr lang="en-US" b="1" dirty="0" smtClean="0"/>
              <a:t>Need for frequent and more recent studies.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8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Remittances sent to refugees and IDPs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Communications/mobile money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GSMA (2014) in </a:t>
            </a:r>
            <a:r>
              <a:rPr lang="en-US" dirty="0"/>
              <a:t>Ugandan refugee </a:t>
            </a:r>
            <a:r>
              <a:rPr lang="en-US" dirty="0" smtClean="0"/>
              <a:t>settlements:</a:t>
            </a:r>
          </a:p>
          <a:p>
            <a:endParaRPr lang="en-US" dirty="0" smtClean="0"/>
          </a:p>
          <a:p>
            <a:r>
              <a:rPr lang="en-US" dirty="0" smtClean="0"/>
              <a:t>Refugees </a:t>
            </a:r>
            <a:r>
              <a:rPr lang="en-US" dirty="0"/>
              <a:t>tend to immediately withdraw the money received in their “mobile money” accounts.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part a response to the fact that the potential use of mobile money for payments to merchants was limited.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Also, one </a:t>
            </a:r>
            <a:r>
              <a:rPr lang="en-US" dirty="0"/>
              <a:t>person receiving a transfer than then must be split across several individuals and cash was the preferred way to do this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1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Remittances sent to refugees and IDPs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Communications/mobile money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GSMA (2014</a:t>
            </a:r>
            <a:r>
              <a:rPr lang="en-US" dirty="0" smtClean="0"/>
              <a:t>):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There </a:t>
            </a:r>
            <a:r>
              <a:rPr lang="en-US" dirty="0"/>
              <a:t>could be a lack </a:t>
            </a:r>
            <a:r>
              <a:rPr lang="en-US" dirty="0" smtClean="0"/>
              <a:t>of </a:t>
            </a:r>
            <a:r>
              <a:rPr lang="en-US" dirty="0"/>
              <a:t>incentive for mobile companies to make a big investment in technology given the perception that displacement camps are temporary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47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Remittances sent to refugees and IDPs</a:t>
            </a:r>
            <a:br>
              <a:rPr lang="en-US" dirty="0"/>
            </a:br>
            <a:r>
              <a:rPr lang="en-US" b="1" dirty="0"/>
              <a:t>Movement </a:t>
            </a:r>
            <a:r>
              <a:rPr lang="en-US" b="1" dirty="0"/>
              <a:t>and location choices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</a:t>
            </a:r>
            <a:r>
              <a:rPr lang="en-US" dirty="0" smtClean="0"/>
              <a:t>emittances </a:t>
            </a:r>
            <a:r>
              <a:rPr lang="en-US" dirty="0" smtClean="0"/>
              <a:t>important </a:t>
            </a:r>
            <a:r>
              <a:rPr lang="en-US" dirty="0"/>
              <a:t>determinants of onward movement </a:t>
            </a:r>
            <a:r>
              <a:rPr lang="en-US" dirty="0" smtClean="0"/>
              <a:t>(</a:t>
            </a:r>
            <a:r>
              <a:rPr lang="en-US" dirty="0"/>
              <a:t>Lindley, 2009b; Sorensen et al., 2003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GB" dirty="0"/>
          </a:p>
          <a:p>
            <a:r>
              <a:rPr lang="en-US" dirty="0" err="1"/>
              <a:t>Shandy</a:t>
            </a:r>
            <a:r>
              <a:rPr lang="en-US" dirty="0"/>
              <a:t> (2006</a:t>
            </a:r>
            <a:r>
              <a:rPr lang="en-US" dirty="0" smtClean="0"/>
              <a:t>): even </a:t>
            </a:r>
            <a:r>
              <a:rPr lang="en-US" dirty="0"/>
              <a:t>a rumor that a relative might be considering sending money to Addis Ababa </a:t>
            </a:r>
            <a:r>
              <a:rPr lang="en-US" dirty="0" smtClean="0"/>
              <a:t>is </a:t>
            </a:r>
            <a:r>
              <a:rPr lang="en-US" dirty="0"/>
              <a:t>enough for some Sudanese refugees </a:t>
            </a:r>
            <a:r>
              <a:rPr lang="en-US" dirty="0" smtClean="0"/>
              <a:t>to </a:t>
            </a:r>
            <a:r>
              <a:rPr lang="en-US" dirty="0"/>
              <a:t>make the </a:t>
            </a:r>
            <a:r>
              <a:rPr lang="en-US" dirty="0" smtClean="0"/>
              <a:t>trip.</a:t>
            </a:r>
          </a:p>
          <a:p>
            <a:endParaRPr lang="en-US" dirty="0"/>
          </a:p>
          <a:p>
            <a:r>
              <a:rPr lang="en-US" dirty="0"/>
              <a:t>Campbell et al. (2006</a:t>
            </a:r>
            <a:r>
              <a:rPr lang="en-US" dirty="0" smtClean="0"/>
              <a:t>): Congolese </a:t>
            </a:r>
            <a:r>
              <a:rPr lang="en-US" dirty="0"/>
              <a:t>refugees in Kenya used remittances money to support themselves in urban areas.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7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b="1" dirty="0" smtClean="0"/>
              <a:t>What we know (or suspect!):</a:t>
            </a:r>
            <a:endParaRPr lang="en-GB" b="1" dirty="0" smtClean="0"/>
          </a:p>
          <a:p>
            <a:pPr lvl="1"/>
            <a:r>
              <a:rPr lang="en-US" dirty="0"/>
              <a:t>Remittances sent from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Remittances sent to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b="1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we don’t </a:t>
            </a:r>
            <a:r>
              <a:rPr lang="en-US" sz="3200" dirty="0" smtClean="0"/>
              <a:t>know</a:t>
            </a:r>
            <a:r>
              <a:rPr lang="en-US" sz="3200" dirty="0"/>
              <a:t> (or know less).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48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1143000"/>
          </a:xfrm>
        </p:spPr>
        <p:txBody>
          <a:bodyPr>
            <a:noAutofit/>
          </a:bodyPr>
          <a:lstStyle/>
          <a:p>
            <a:pPr lvl="1" algn="ctr"/>
            <a:r>
              <a:rPr lang="en-US" sz="4000" dirty="0" smtClean="0">
                <a:latin typeface="+mj-lt"/>
              </a:rPr>
              <a:t>Challenges to send/receive remittances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IDs.</a:t>
            </a:r>
          </a:p>
          <a:p>
            <a:endParaRPr lang="en-GB" dirty="0" smtClean="0"/>
          </a:p>
          <a:p>
            <a:r>
              <a:rPr lang="en-GB" dirty="0" smtClean="0"/>
              <a:t>Language.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Passing by dangerous areas.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No fix address.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Closures of bank accounts of MTOs.</a:t>
            </a:r>
          </a:p>
        </p:txBody>
      </p:sp>
    </p:spTree>
    <p:extLst>
      <p:ext uri="{BB962C8B-B14F-4D97-AF65-F5344CB8AC3E}">
        <p14:creationId xmlns:p14="http://schemas.microsoft.com/office/powerpoint/2010/main" val="19854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dirty="0" smtClean="0"/>
              <a:t>What we know (or suspect!):</a:t>
            </a:r>
            <a:endParaRPr lang="en-GB" dirty="0" smtClean="0"/>
          </a:p>
          <a:p>
            <a:pPr lvl="1"/>
            <a:r>
              <a:rPr lang="en-US" dirty="0"/>
              <a:t>Remittances sent from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Remittances sent to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b="1" dirty="0" smtClean="0"/>
              <a:t>What </a:t>
            </a:r>
            <a:r>
              <a:rPr lang="en-US" sz="3200" b="1" dirty="0"/>
              <a:t>we don’t </a:t>
            </a:r>
            <a:r>
              <a:rPr lang="en-US" sz="3200" b="1" dirty="0" smtClean="0"/>
              <a:t>know (or know less).</a:t>
            </a:r>
          </a:p>
        </p:txBody>
      </p:sp>
    </p:spTree>
    <p:extLst>
      <p:ext uri="{BB962C8B-B14F-4D97-AF65-F5344CB8AC3E}">
        <p14:creationId xmlns:p14="http://schemas.microsoft.com/office/powerpoint/2010/main" val="2548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IDPs </a:t>
            </a:r>
            <a:r>
              <a:rPr lang="en-US" b="1" dirty="0" smtClean="0"/>
              <a:t>remittances:</a:t>
            </a:r>
          </a:p>
          <a:p>
            <a:r>
              <a:rPr lang="en-US" dirty="0" smtClean="0"/>
              <a:t>Majority </a:t>
            </a:r>
            <a:r>
              <a:rPr lang="en-US" dirty="0"/>
              <a:t>of the forcibly displaced around the world are internally displaced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situation </a:t>
            </a:r>
            <a:r>
              <a:rPr lang="en-US" dirty="0" smtClean="0"/>
              <a:t>in </a:t>
            </a:r>
            <a:r>
              <a:rPr lang="en-US" dirty="0"/>
              <a:t>terms of work opportunities, assets and security, among </a:t>
            </a:r>
            <a:r>
              <a:rPr lang="en-US" dirty="0" smtClean="0"/>
              <a:t>others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Channels </a:t>
            </a:r>
            <a:r>
              <a:rPr lang="en-US" dirty="0"/>
              <a:t>by which money can be sent are </a:t>
            </a:r>
            <a:r>
              <a:rPr lang="en-US" dirty="0" smtClean="0"/>
              <a:t>different.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Role </a:t>
            </a:r>
            <a:r>
              <a:rPr lang="en-US" dirty="0"/>
              <a:t>of banking regulation, currency exchange and migrant-household communication is also </a:t>
            </a:r>
            <a:r>
              <a:rPr lang="en-US" dirty="0" smtClean="0"/>
              <a:t>different.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861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b="1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dirty="0" smtClean="0"/>
              <a:t>What we know (or suspect!):</a:t>
            </a:r>
            <a:endParaRPr lang="en-GB" dirty="0" smtClean="0"/>
          </a:p>
          <a:p>
            <a:pPr lvl="1"/>
            <a:r>
              <a:rPr lang="en-US" dirty="0"/>
              <a:t>Remittances sent from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Remittances sent to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we don’t </a:t>
            </a:r>
            <a:r>
              <a:rPr lang="en-US" sz="3200" dirty="0" smtClean="0"/>
              <a:t>know</a:t>
            </a:r>
            <a:r>
              <a:rPr lang="en-US" sz="3200" dirty="0"/>
              <a:t> (or know less).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48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Quantitative </a:t>
            </a:r>
            <a:r>
              <a:rPr lang="en-US" b="1" dirty="0" smtClean="0"/>
              <a:t>research:</a:t>
            </a:r>
          </a:p>
          <a:p>
            <a:r>
              <a:rPr lang="en-US" dirty="0" smtClean="0"/>
              <a:t>Several </a:t>
            </a:r>
            <a:r>
              <a:rPr lang="en-US" dirty="0"/>
              <a:t>studies report average amounts of remittances sent or received, but fall short of proper quantitative analysis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Need more estimates </a:t>
            </a:r>
            <a:r>
              <a:rPr lang="en-US" dirty="0"/>
              <a:t>of the extent of remittances flows from the displaced and the main characteristics of senders and receivers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Evaluate </a:t>
            </a:r>
            <a:r>
              <a:rPr lang="en-US" dirty="0"/>
              <a:t>causal impacts between remittances and different key factors (e.g. wealth, labor supply</a:t>
            </a:r>
            <a:r>
              <a:rPr lang="en-US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3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Evidence concentrated around a few case </a:t>
            </a:r>
            <a:r>
              <a:rPr lang="en-US" b="1" dirty="0" smtClean="0"/>
              <a:t>studies:</a:t>
            </a:r>
            <a:endParaRPr lang="en-US" dirty="0"/>
          </a:p>
          <a:p>
            <a:r>
              <a:rPr lang="en-US" dirty="0" smtClean="0"/>
              <a:t>Displacement </a:t>
            </a:r>
            <a:r>
              <a:rPr lang="en-US" dirty="0"/>
              <a:t>situations vary widely across countries/contexts and the dynamics in one case might not apply in other cases.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Also, </a:t>
            </a:r>
            <a:r>
              <a:rPr lang="en-US" dirty="0"/>
              <a:t>current evidence has a </a:t>
            </a:r>
            <a:r>
              <a:rPr lang="en-US" dirty="0" smtClean="0"/>
              <a:t>stronger </a:t>
            </a:r>
            <a:r>
              <a:rPr lang="en-US" dirty="0"/>
              <a:t>South-North focus whereas most forced displacement happens South-South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4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Gap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Consequences for income, poverty, inequality and the labor </a:t>
            </a:r>
            <a:r>
              <a:rPr lang="en-US" b="1" dirty="0" smtClean="0"/>
              <a:t>supply:</a:t>
            </a:r>
          </a:p>
          <a:p>
            <a:r>
              <a:rPr lang="en-US" dirty="0" smtClean="0"/>
              <a:t>Problematic </a:t>
            </a:r>
            <a:r>
              <a:rPr lang="en-US" dirty="0"/>
              <a:t>as it affects the development of policies that can maximize the potential benefits of remittances on the displaced and minimize any detrimental effects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4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Implications of closing remittances </a:t>
            </a:r>
            <a:r>
              <a:rPr lang="en-US" b="1" dirty="0" smtClean="0"/>
              <a:t>channels: </a:t>
            </a:r>
          </a:p>
          <a:p>
            <a:r>
              <a:rPr lang="en-US" dirty="0" smtClean="0"/>
              <a:t>Important </a:t>
            </a:r>
            <a:r>
              <a:rPr lang="en-US" dirty="0"/>
              <a:t>to know if informal channels become a substitute for the formal channels or if monetary flows simply stop/decrease at least temporarily.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flows decrease there is a strong humanitarian argument for keeping channels open.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informal channels pick up the slab, there are key security arguments for keeping official channels open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7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Mobile money </a:t>
            </a:r>
            <a:r>
              <a:rPr lang="en-US" b="1" dirty="0" smtClean="0"/>
              <a:t>accounts:</a:t>
            </a:r>
          </a:p>
          <a:p>
            <a:r>
              <a:rPr lang="en-US" dirty="0"/>
              <a:t>I</a:t>
            </a:r>
            <a:r>
              <a:rPr lang="en-US" dirty="0" smtClean="0"/>
              <a:t>nterest </a:t>
            </a:r>
            <a:r>
              <a:rPr lang="en-US" dirty="0"/>
              <a:t>from </a:t>
            </a:r>
            <a:r>
              <a:rPr lang="en-US" dirty="0" smtClean="0"/>
              <a:t>companies </a:t>
            </a:r>
            <a:r>
              <a:rPr lang="en-US" dirty="0"/>
              <a:t>in facilitating international flows using this system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/>
              <a:t>for more research to explore how this system can be adjusted to the realities of the displaced.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566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Gap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Interaction </a:t>
            </a:r>
            <a:r>
              <a:rPr lang="en-US" b="1" dirty="0" smtClean="0"/>
              <a:t>with aid:</a:t>
            </a:r>
          </a:p>
          <a:p>
            <a:r>
              <a:rPr lang="en-US" dirty="0" smtClean="0"/>
              <a:t>Need </a:t>
            </a:r>
            <a:r>
              <a:rPr lang="en-US" dirty="0"/>
              <a:t>for evidence on the degree to which </a:t>
            </a:r>
            <a:r>
              <a:rPr lang="en-US" dirty="0" smtClean="0"/>
              <a:t>aid </a:t>
            </a:r>
            <a:r>
              <a:rPr lang="en-US" dirty="0"/>
              <a:t>affects the flow of remittances to/from the displaced or the impact of remittances on other factors (e.g. labor supply</a:t>
            </a:r>
            <a:r>
              <a:rPr lang="en-US" dirty="0" smtClean="0"/>
              <a:t>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7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Interaction with policies affecting the displaced </a:t>
            </a:r>
            <a:r>
              <a:rPr lang="en-US" b="1" dirty="0" smtClean="0"/>
              <a:t>population:</a:t>
            </a:r>
          </a:p>
          <a:p>
            <a:r>
              <a:rPr lang="en-US" dirty="0" smtClean="0"/>
              <a:t>Response </a:t>
            </a:r>
            <a:r>
              <a:rPr lang="en-US" dirty="0"/>
              <a:t>of remittances to restrictions on the right to work, own a business, own land and/or to move of the displaced population</a:t>
            </a:r>
            <a:r>
              <a:rPr lang="en-US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2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8000" dirty="0" smtClean="0"/>
              <a:t>Thanks!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Questions</a:t>
            </a:r>
            <a:r>
              <a:rPr lang="en-GB" dirty="0" smtClean="0"/>
              <a:t>?</a:t>
            </a:r>
          </a:p>
          <a:p>
            <a:pPr marL="0" indent="0" algn="ctr">
              <a:buNone/>
            </a:pPr>
            <a:r>
              <a:rPr lang="en-GB" dirty="0" smtClean="0"/>
              <a:t>Additional suggestions?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carlos.vargas-silva@compas.ox.ac.uk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0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 separate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No need to explain that remittances are important or that forced displacement is a key topic.</a:t>
            </a:r>
          </a:p>
          <a:p>
            <a:endParaRPr lang="en-GB" dirty="0"/>
          </a:p>
          <a:p>
            <a:r>
              <a:rPr lang="en-GB" dirty="0" smtClean="0"/>
              <a:t>Many reviews of the topic – focus is </a:t>
            </a:r>
            <a:r>
              <a:rPr lang="en-GB" dirty="0" smtClean="0"/>
              <a:t>“</a:t>
            </a:r>
            <a:r>
              <a:rPr lang="en-GB" dirty="0" smtClean="0"/>
              <a:t>economic” migration.</a:t>
            </a:r>
          </a:p>
          <a:p>
            <a:pPr marL="0" indent="0">
              <a:buNone/>
            </a:pPr>
            <a:endParaRPr lang="en-GB" dirty="0"/>
          </a:p>
          <a:p>
            <a:r>
              <a:rPr lang="en-US" dirty="0" smtClean="0"/>
              <a:t>Several reasons </a:t>
            </a:r>
            <a:r>
              <a:rPr lang="en-US" dirty="0"/>
              <a:t>for </a:t>
            </a:r>
            <a:r>
              <a:rPr lang="en-US" dirty="0" smtClean="0"/>
              <a:t>which these findings might not apply. Two examples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69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the decision to move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Typical assumption: remittances are </a:t>
            </a:r>
            <a:r>
              <a:rPr lang="en-US" dirty="0"/>
              <a:t>major factor in the decision to </a:t>
            </a:r>
            <a:r>
              <a:rPr lang="en-US" dirty="0" smtClean="0"/>
              <a:t>move (e.g. household strategies to maximize </a:t>
            </a:r>
            <a:r>
              <a:rPr lang="en-US" dirty="0"/>
              <a:t>household income, overcome market imperfections </a:t>
            </a:r>
            <a:r>
              <a:rPr lang="en-US" dirty="0" smtClean="0"/>
              <a:t>or </a:t>
            </a:r>
            <a:r>
              <a:rPr lang="en-US" dirty="0"/>
              <a:t>diversify </a:t>
            </a:r>
            <a:r>
              <a:rPr lang="en-US" dirty="0" smtClean="0"/>
              <a:t>risk).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Different when </a:t>
            </a:r>
            <a:r>
              <a:rPr lang="en-US" dirty="0"/>
              <a:t>individuals leave their homes on a short notice with the primary purpose of protecting their lives.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Remittances often </a:t>
            </a:r>
            <a:r>
              <a:rPr lang="en-US" dirty="0"/>
              <a:t>come as a consequence of </a:t>
            </a:r>
            <a:r>
              <a:rPr lang="en-US" dirty="0" smtClean="0"/>
              <a:t>movement</a:t>
            </a:r>
            <a:r>
              <a:rPr lang="en-US" dirty="0"/>
              <a:t>, instead of being a</a:t>
            </a:r>
            <a:r>
              <a:rPr lang="en-US" dirty="0" smtClean="0"/>
              <a:t> </a:t>
            </a:r>
            <a:r>
              <a:rPr lang="en-US" dirty="0"/>
              <a:t>key driver of the </a:t>
            </a:r>
            <a:r>
              <a:rPr lang="en-US" dirty="0" smtClean="0"/>
              <a:t>decision </a:t>
            </a:r>
            <a:r>
              <a:rPr lang="en-US" dirty="0"/>
              <a:t>to </a:t>
            </a:r>
            <a:r>
              <a:rPr lang="en-US" dirty="0" smtClean="0"/>
              <a:t>move.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2: sudden vs gradual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Forced displacement situations are often sudden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can take a while for remittances businesses to start </a:t>
            </a:r>
            <a:r>
              <a:rPr lang="en-US" dirty="0" smtClean="0"/>
              <a:t>operating. </a:t>
            </a:r>
          </a:p>
          <a:p>
            <a:endParaRPr lang="en-US" dirty="0"/>
          </a:p>
          <a:p>
            <a:r>
              <a:rPr lang="en-US" dirty="0" smtClean="0"/>
              <a:t>Contrasts </a:t>
            </a:r>
            <a:r>
              <a:rPr lang="en-US" dirty="0" smtClean="0"/>
              <a:t>to cases </a:t>
            </a:r>
            <a:r>
              <a:rPr lang="en-US" dirty="0" smtClean="0"/>
              <a:t>in </a:t>
            </a:r>
            <a:r>
              <a:rPr lang="en-US" dirty="0"/>
              <a:t>which there </a:t>
            </a:r>
            <a:r>
              <a:rPr lang="en-US" dirty="0" smtClean="0"/>
              <a:t>is a </a:t>
            </a:r>
            <a:r>
              <a:rPr lang="en-US" dirty="0"/>
              <a:t>more gradual increase in the </a:t>
            </a:r>
            <a:r>
              <a:rPr lang="en-US" dirty="0" smtClean="0"/>
              <a:t>demand </a:t>
            </a:r>
            <a:r>
              <a:rPr lang="en-US" dirty="0"/>
              <a:t>for remittances services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68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12568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Why do we need a separate review of the evidence for the forcibly displaced population?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The review: scope and limitations.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US" dirty="0" smtClean="0"/>
              <a:t>What we know (or suspect!):</a:t>
            </a:r>
            <a:endParaRPr lang="en-GB" dirty="0" smtClean="0"/>
          </a:p>
          <a:p>
            <a:pPr lvl="1"/>
            <a:r>
              <a:rPr lang="en-US" dirty="0"/>
              <a:t>Remittances sent from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The motives to remit</a:t>
            </a:r>
          </a:p>
          <a:p>
            <a:pPr lvl="2"/>
            <a:r>
              <a:rPr lang="en-US" dirty="0"/>
              <a:t>Length of time abroad and return </a:t>
            </a:r>
            <a:r>
              <a:rPr lang="en-US" dirty="0" smtClean="0"/>
              <a:t>plans</a:t>
            </a:r>
          </a:p>
          <a:p>
            <a:pPr lvl="2"/>
            <a:r>
              <a:rPr lang="en-US" dirty="0" smtClean="0"/>
              <a:t>Migrant networks/diasporas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Remittances sent to refugees and </a:t>
            </a:r>
            <a:r>
              <a:rPr lang="en-US" dirty="0" smtClean="0"/>
              <a:t>IDPs.</a:t>
            </a:r>
          </a:p>
          <a:p>
            <a:pPr lvl="2"/>
            <a:r>
              <a:rPr lang="en-US" dirty="0" smtClean="0"/>
              <a:t>Communications/mobile money</a:t>
            </a:r>
          </a:p>
          <a:p>
            <a:pPr lvl="2"/>
            <a:r>
              <a:rPr lang="en-US" dirty="0"/>
              <a:t>Movement and location </a:t>
            </a:r>
            <a:r>
              <a:rPr lang="en-US" dirty="0" smtClean="0"/>
              <a:t>choices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900" dirty="0"/>
              <a:t>Challenges to send/receive remittances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</a:t>
            </a:r>
            <a:r>
              <a:rPr lang="en-US" sz="3200" dirty="0"/>
              <a:t>we don’t </a:t>
            </a:r>
            <a:r>
              <a:rPr lang="en-US" sz="3200" dirty="0" smtClean="0"/>
              <a:t>know</a:t>
            </a:r>
            <a:r>
              <a:rPr lang="en-US" sz="3200" dirty="0"/>
              <a:t> (or know less).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480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812875" y="2070950"/>
            <a:ext cx="2304256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Refugees/asylum seekers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349379" y="2090672"/>
            <a:ext cx="2696424" cy="369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ctr"/>
            <a:r>
              <a:rPr lang="en-GB" dirty="0"/>
              <a:t>IDPs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98078" y="3439743"/>
            <a:ext cx="2444396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ctr"/>
            <a:r>
              <a:rPr lang="en-GB" dirty="0"/>
              <a:t>Family members back in </a:t>
            </a:r>
            <a:r>
              <a:rPr lang="en-GB" dirty="0" smtClean="0"/>
              <a:t>region/country of origin</a:t>
            </a:r>
            <a:endParaRPr lang="en-GB" dirty="0"/>
          </a:p>
        </p:txBody>
      </p:sp>
      <p:sp>
        <p:nvSpPr>
          <p:cNvPr id="22" name="Down Arrow 21"/>
          <p:cNvSpPr/>
          <p:nvPr/>
        </p:nvSpPr>
        <p:spPr>
          <a:xfrm rot="-5400000">
            <a:off x="4160827" y="1330866"/>
            <a:ext cx="162000" cy="207109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 rot="-14760000">
            <a:off x="3945237" y="2086428"/>
            <a:ext cx="162000" cy="1617642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own Arrow 23"/>
          <p:cNvSpPr/>
          <p:nvPr/>
        </p:nvSpPr>
        <p:spPr>
          <a:xfrm>
            <a:off x="6173595" y="2573906"/>
            <a:ext cx="162000" cy="785717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own Arrow 24"/>
          <p:cNvSpPr/>
          <p:nvPr/>
        </p:nvSpPr>
        <p:spPr>
          <a:xfrm rot="10800000">
            <a:off x="6402744" y="2573905"/>
            <a:ext cx="162000" cy="785717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own Arrow 25"/>
          <p:cNvSpPr/>
          <p:nvPr/>
        </p:nvSpPr>
        <p:spPr>
          <a:xfrm rot="-25500000">
            <a:off x="3883946" y="2318992"/>
            <a:ext cx="162000" cy="1612506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097351" y="5290159"/>
            <a:ext cx="302046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ctr"/>
            <a:r>
              <a:rPr lang="en-GB" dirty="0" smtClean="0"/>
              <a:t>Economic migrants, other non-displaced</a:t>
            </a:r>
            <a:endParaRPr lang="en-GB" dirty="0"/>
          </a:p>
        </p:txBody>
      </p:sp>
      <p:sp>
        <p:nvSpPr>
          <p:cNvPr id="28" name="Down Arrow 27"/>
          <p:cNvSpPr/>
          <p:nvPr/>
        </p:nvSpPr>
        <p:spPr>
          <a:xfrm>
            <a:off x="6132195" y="4164203"/>
            <a:ext cx="162000" cy="1007011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 rot="10800000">
            <a:off x="6371431" y="4164203"/>
            <a:ext cx="162000" cy="1007011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 rot="5400000">
            <a:off x="4136510" y="1136127"/>
            <a:ext cx="162000" cy="207109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 rot="7320000">
            <a:off x="3524760" y="1883175"/>
            <a:ext cx="162000" cy="4201954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Down Arrow 43"/>
          <p:cNvSpPr/>
          <p:nvPr/>
        </p:nvSpPr>
        <p:spPr>
          <a:xfrm rot="10800000">
            <a:off x="7779494" y="2599392"/>
            <a:ext cx="162000" cy="2566800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Down Arrow 44"/>
          <p:cNvSpPr/>
          <p:nvPr/>
        </p:nvSpPr>
        <p:spPr>
          <a:xfrm>
            <a:off x="7541747" y="2573906"/>
            <a:ext cx="162000" cy="2570553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Down Arrow 45"/>
          <p:cNvSpPr/>
          <p:nvPr/>
        </p:nvSpPr>
        <p:spPr>
          <a:xfrm rot="-3480000">
            <a:off x="3236728" y="1985097"/>
            <a:ext cx="162000" cy="4201954"/>
          </a:xfrm>
          <a:prstGeom prst="downArrow">
            <a:avLst/>
          </a:prstGeom>
          <a:pattFill prst="dkHorz">
            <a:fgClr>
              <a:schemeClr val="tx1"/>
            </a:fgClr>
            <a:bgClr>
              <a:schemeClr val="bg1">
                <a:lumMod val="75000"/>
              </a:schemeClr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5946104" y="3916171"/>
            <a:ext cx="913279" cy="16291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90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is scant research on remittances to and from IDPs</a:t>
            </a:r>
            <a:r>
              <a:rPr lang="en-US" dirty="0" smtClean="0"/>
              <a:t>.</a:t>
            </a:r>
          </a:p>
          <a:p>
            <a:endParaRPr lang="en-GB" dirty="0"/>
          </a:p>
          <a:p>
            <a:r>
              <a:rPr lang="en-US" dirty="0" smtClean="0"/>
              <a:t>Concentrated </a:t>
            </a:r>
            <a:r>
              <a:rPr lang="en-US" dirty="0"/>
              <a:t>on a handful of refugee </a:t>
            </a:r>
            <a:r>
              <a:rPr lang="en-US" dirty="0" smtClean="0"/>
              <a:t>situations.</a:t>
            </a:r>
            <a:endParaRPr lang="en-GB" dirty="0"/>
          </a:p>
          <a:p>
            <a:endParaRPr lang="en-GB" dirty="0"/>
          </a:p>
          <a:p>
            <a:r>
              <a:rPr lang="en-US" dirty="0" smtClean="0"/>
              <a:t>Lack of quantitative research.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71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2095</Words>
  <Application>Microsoft Office PowerPoint</Application>
  <PresentationFormat>On-screen Show (4:3)</PresentationFormat>
  <Paragraphs>305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Remittances Sent to and from Refugees and IDPs</vt:lpstr>
      <vt:lpstr>Today</vt:lpstr>
      <vt:lpstr>Today</vt:lpstr>
      <vt:lpstr>A separate review</vt:lpstr>
      <vt:lpstr>Example 1: the decision to move</vt:lpstr>
      <vt:lpstr>Example 2: sudden vs gradual</vt:lpstr>
      <vt:lpstr>Today</vt:lpstr>
      <vt:lpstr>PowerPoint Presentation</vt:lpstr>
      <vt:lpstr>Limitations</vt:lpstr>
      <vt:lpstr>Today</vt:lpstr>
      <vt:lpstr>Remittances sent from refugees and IDPs The motives to remit</vt:lpstr>
      <vt:lpstr>Remittances sent from refugees and IDPs The motives to remit</vt:lpstr>
      <vt:lpstr>Example</vt:lpstr>
      <vt:lpstr>Remittances sent from refugees and IDPs The motives to remit</vt:lpstr>
      <vt:lpstr>Remittances sent from refugees and IDPs Length of time abroad and return plans</vt:lpstr>
      <vt:lpstr>Example</vt:lpstr>
      <vt:lpstr>Remittances sent from refugees and IDPs Length of time abroad and return plans</vt:lpstr>
      <vt:lpstr>Remittances sent from refugees and IDPs Networks/diasporas and social pressure</vt:lpstr>
      <vt:lpstr>Remittances sent from refugees and IDPs Networks/diasporas and social pressure</vt:lpstr>
      <vt:lpstr>Today</vt:lpstr>
      <vt:lpstr>Remittances sent to refugees and IDPs Communications/mobile money</vt:lpstr>
      <vt:lpstr>Remittances sent to refugees and IDPs Communications/mobile money</vt:lpstr>
      <vt:lpstr>Remittances sent to refugees and IDPs Communications/mobile money</vt:lpstr>
      <vt:lpstr>Remittances sent to refugees and IDPs Communications/mobile money</vt:lpstr>
      <vt:lpstr>Remittances sent to refugees and IDPs Movement and location choices</vt:lpstr>
      <vt:lpstr>Today</vt:lpstr>
      <vt:lpstr>Challenges to send/receive remittances</vt:lpstr>
      <vt:lpstr>Today</vt:lpstr>
      <vt:lpstr>Gap 1</vt:lpstr>
      <vt:lpstr>Gap 2</vt:lpstr>
      <vt:lpstr>Gap 3</vt:lpstr>
      <vt:lpstr>Gap 4</vt:lpstr>
      <vt:lpstr>Gap 5</vt:lpstr>
      <vt:lpstr>Gap 6</vt:lpstr>
      <vt:lpstr>Gap 7</vt:lpstr>
      <vt:lpstr>Gap 8</vt:lpstr>
      <vt:lpstr>PowerPoint Presentation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Remittances Sent to and from Refugees and IDPs</dc:title>
  <dc:creator>Carlos</dc:creator>
  <cp:lastModifiedBy>Carlos</cp:lastModifiedBy>
  <cp:revision>64</cp:revision>
  <dcterms:created xsi:type="dcterms:W3CDTF">2016-02-05T17:39:38Z</dcterms:created>
  <dcterms:modified xsi:type="dcterms:W3CDTF">2016-02-12T09:59:33Z</dcterms:modified>
</cp:coreProperties>
</file>