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321" r:id="rId2"/>
    <p:sldId id="322" r:id="rId3"/>
    <p:sldId id="305" r:id="rId4"/>
    <p:sldId id="275" r:id="rId5"/>
    <p:sldId id="324" r:id="rId6"/>
    <p:sldId id="258" r:id="rId7"/>
    <p:sldId id="319" r:id="rId8"/>
    <p:sldId id="320" r:id="rId9"/>
    <p:sldId id="325" r:id="rId10"/>
    <p:sldId id="306" r:id="rId11"/>
    <p:sldId id="317" r:id="rId12"/>
    <p:sldId id="318" r:id="rId13"/>
    <p:sldId id="308" r:id="rId14"/>
    <p:sldId id="278" r:id="rId15"/>
    <p:sldId id="291" r:id="rId16"/>
    <p:sldId id="310" r:id="rId17"/>
    <p:sldId id="311" r:id="rId18"/>
    <p:sldId id="323" r:id="rId19"/>
    <p:sldId id="313" r:id="rId20"/>
    <p:sldId id="314" r:id="rId21"/>
    <p:sldId id="315" r:id="rId22"/>
    <p:sldId id="316" r:id="rId23"/>
    <p:sldId id="295" r:id="rId24"/>
    <p:sldId id="296" r:id="rId25"/>
    <p:sldId id="285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89" autoAdjust="0"/>
  </p:normalViewPr>
  <p:slideViewPr>
    <p:cSldViewPr>
      <p:cViewPr varScale="1">
        <p:scale>
          <a:sx n="73" d="100"/>
          <a:sy n="73" d="100"/>
        </p:scale>
        <p:origin x="121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8F19F4-2D1E-4D27-B63F-E121D7473CD9}" type="datetimeFigureOut">
              <a:rPr lang="en-US" smtClean="0"/>
              <a:pPr/>
              <a:t>2/12/2016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74A8057-32AF-4155-8A71-39217CE7C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49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4.5</a:t>
            </a:r>
            <a:r>
              <a:rPr lang="en-US" baseline="0" dirty="0" smtClean="0"/>
              <a:t> from Plaza et al (2011)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A8057-32AF-4155-8A71-39217CE7C8E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609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Table 4.7</a:t>
            </a:r>
            <a:r>
              <a:rPr lang="en-US" baseline="0" dirty="0" smtClean="0"/>
              <a:t> from Plaza et al (2011)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A8057-32AF-4155-8A71-39217CE7C8E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62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Table 4.7</a:t>
            </a:r>
            <a:r>
              <a:rPr lang="en-US" baseline="0" dirty="0" smtClean="0"/>
              <a:t> from Plaza et al (2011)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A8057-32AF-4155-8A71-39217CE7C8E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39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562600"/>
            <a:ext cx="9144000" cy="12954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94576" y="5638800"/>
            <a:ext cx="2249424" cy="112776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0" y="5638800"/>
            <a:ext cx="6784848" cy="111861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3657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0" y="5638800"/>
            <a:ext cx="6705600" cy="1097037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5638800"/>
            <a:ext cx="2057400" cy="1115699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2/12/2016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371600"/>
            <a:ext cx="8153400" cy="51054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76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1182963" y="1955899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0C94032-CD4C-4C25-B0C2-CEC720522D92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/>
              <a:t>‹#›</a:t>
            </a:fld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609600" y="990600"/>
            <a:ext cx="8534400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0" y="990600"/>
            <a:ext cx="502920" cy="228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2/12/2016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305800" cy="2286000"/>
          </a:xfrm>
        </p:spPr>
        <p:txBody>
          <a:bodyPr>
            <a:normAutofit fontScale="90000"/>
          </a:bodyPr>
          <a:lstStyle/>
          <a:p>
            <a:pPr algn="ctr" defTabSz="193675">
              <a:lnSpc>
                <a:spcPct val="108000"/>
              </a:lnSpc>
              <a:tabLst>
                <a:tab pos="1085850" algn="l"/>
                <a:tab pos="3263900" algn="l"/>
              </a:tabLst>
            </a:pPr>
            <a:r>
              <a:rPr lang="en-US" b="1" cap="none" dirty="0" smtClean="0">
                <a:latin typeface="Calibri" pitchFamily="34" charset="0"/>
              </a:rPr>
              <a:t>Findings from Household Surveys on Migration and </a:t>
            </a:r>
            <a:r>
              <a:rPr lang="en-US" b="1" cap="none" dirty="0" smtClean="0">
                <a:latin typeface="Calibri" pitchFamily="34" charset="0"/>
              </a:rPr>
              <a:t>Remittances</a:t>
            </a:r>
            <a:br>
              <a:rPr lang="en-US" b="1" cap="none" dirty="0" smtClean="0">
                <a:latin typeface="Calibri" pitchFamily="34" charset="0"/>
              </a:rPr>
            </a:br>
            <a:r>
              <a:rPr lang="en-US" b="1" cap="none" dirty="0" smtClean="0">
                <a:latin typeface="Calibri" pitchFamily="34" charset="0"/>
              </a:rPr>
              <a:t>Africa Migration </a:t>
            </a:r>
            <a:r>
              <a:rPr lang="en-US" b="1" cap="none" dirty="0" err="1" smtClean="0">
                <a:latin typeface="Calibri" pitchFamily="34" charset="0"/>
              </a:rPr>
              <a:t>Projet</a:t>
            </a:r>
            <a:r>
              <a:rPr lang="en-US" b="1" cap="none" dirty="0" smtClean="0">
                <a:latin typeface="Calibri" pitchFamily="34" charset="0"/>
              </a:rPr>
              <a:t/>
            </a:r>
            <a:br>
              <a:rPr lang="en-US" b="1" cap="none" dirty="0" smtClean="0">
                <a:latin typeface="Calibri" pitchFamily="34" charset="0"/>
              </a:rPr>
            </a:br>
            <a:r>
              <a:rPr lang="en-US" b="1" cap="none" dirty="0" smtClean="0">
                <a:latin typeface="Calibri" pitchFamily="34" charset="0"/>
              </a:rPr>
              <a:t/>
            </a:r>
            <a:br>
              <a:rPr lang="en-US" b="1" cap="none" dirty="0" smtClean="0">
                <a:latin typeface="Calibri" pitchFamily="34" charset="0"/>
              </a:rPr>
            </a:br>
            <a:r>
              <a:rPr lang="en-US" sz="2700" b="1" cap="none" dirty="0" smtClean="0">
                <a:latin typeface="Calibri" pitchFamily="34" charset="0"/>
              </a:rPr>
              <a:t>Sonia Plaza (The World Bank)</a:t>
            </a:r>
            <a:br>
              <a:rPr lang="en-US" sz="2700" b="1" cap="none" dirty="0" smtClean="0">
                <a:latin typeface="Calibri" pitchFamily="34" charset="0"/>
              </a:rPr>
            </a:br>
            <a:r>
              <a:rPr lang="en-US" sz="2700" b="1" cap="none" dirty="0" smtClean="0">
                <a:latin typeface="Calibri" pitchFamily="34" charset="0"/>
              </a:rPr>
              <a:t>February 12, 2015</a:t>
            </a:r>
            <a:endParaRPr lang="en-US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sample characteristics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" y="1371600"/>
          <a:ext cx="8077200" cy="4366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5642"/>
                <a:gridCol w="2791558"/>
                <a:gridCol w="1066800"/>
                <a:gridCol w="689674"/>
                <a:gridCol w="1026763"/>
                <a:gridCol w="1026763"/>
              </a:tblGrid>
              <a:tr h="83820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Country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Level of statistical representativeness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Households screened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Target sample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Households successfully interviewed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Individuals interviewed</a:t>
                      </a:r>
                      <a:endParaRPr kumimoji="0" lang="en-US" sz="15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147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Sending country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Burkina Faso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most important provinces for migration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9,177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2,106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2,102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18,704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districts with </a:t>
                      </a: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largest  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concentration of </a:t>
                      </a: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migrants households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7,373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1,942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8,372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3558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Nigeria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Nationally 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8,075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2,251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13,414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75419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Senegal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Nationally 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2,100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17,883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53558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Uganda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Nationally 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representative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24,618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1,961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9,138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51766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Receiving country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469894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South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Main corridors: Limpopo/Gauteng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6,760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2,028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2,012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12,247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Characteristics of migrants from select African countries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" y="1828800"/>
          <a:ext cx="7848601" cy="2417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3"/>
                <a:gridCol w="1268802"/>
                <a:gridCol w="888162"/>
                <a:gridCol w="1033168"/>
                <a:gridCol w="1033168"/>
                <a:gridCol w="1033168"/>
              </a:tblGrid>
              <a:tr h="81171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Household characteristics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Ghana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Nigeria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Senegal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Kenya</a:t>
                      </a:r>
                    </a:p>
                  </a:txBody>
                  <a:tcPr marL="9525" marR="9525" marT="9525" marB="0" anchor="ctr"/>
                </a:tc>
              </a:tr>
              <a:tr h="40153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1" i="1" u="sng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Age (middle 50 percent)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40153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Migrants in OECD countries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</a:tr>
              <a:tr h="40153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Intra-African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b"/>
                </a:tc>
              </a:tr>
              <a:tr h="401537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Internal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Characteristics of migrants from select African countries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" y="1828800"/>
          <a:ext cx="7848601" cy="236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3"/>
                <a:gridCol w="1268802"/>
                <a:gridCol w="888162"/>
                <a:gridCol w="1033168"/>
                <a:gridCol w="1033168"/>
                <a:gridCol w="1033168"/>
              </a:tblGrid>
              <a:tr h="79303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Household characteristics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Ghana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Nigeria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Senegal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Kenya</a:t>
                      </a:r>
                    </a:p>
                  </a:txBody>
                  <a:tcPr marL="9525" marR="9525" marT="9525" marB="0" anchor="ctr"/>
                </a:tc>
              </a:tr>
              <a:tr h="39229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1" i="1" u="sng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Gender (percent male)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229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Migrants in OECD countries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9525" marR="9525" marT="9525" marB="0" anchor="b"/>
                </a:tc>
              </a:tr>
              <a:tr h="39229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Intra-African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229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Internal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Characteristics of migrants from select African countries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" y="1752600"/>
          <a:ext cx="7848601" cy="3352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133"/>
                <a:gridCol w="1268802"/>
                <a:gridCol w="888162"/>
                <a:gridCol w="1033168"/>
                <a:gridCol w="1033168"/>
                <a:gridCol w="1033168"/>
              </a:tblGrid>
              <a:tr h="676321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Household characteristics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Ghana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Nigeria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Senegal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dirty="0"/>
                        <a:t>Kenya</a:t>
                      </a:r>
                    </a:p>
                  </a:txBody>
                  <a:tcPr marL="9525" marR="9525" marT="9525" marB="0" anchor="ctr"/>
                </a:tc>
              </a:tr>
              <a:tr h="334560">
                <a:tc gridSpan="6"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1" i="1" u="sng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Education (percent with given level of education)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3456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Migrants in OECD countries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52 secondary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61 secondary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45 tertiary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44 tertiary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47secondary</a:t>
                      </a:r>
                    </a:p>
                  </a:txBody>
                  <a:tcPr marL="9525" marR="9525" marT="9525" marB="0" anchor="b"/>
                </a:tc>
              </a:tr>
              <a:tr h="33456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Intra-African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65 primary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45 secondary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38 secondary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48 primary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2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3456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Internal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45 secondary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54 secondary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49 secondary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35 primary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2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43 secondary</a:t>
                      </a:r>
                    </a:p>
                  </a:txBody>
                  <a:tcPr marL="9525" marR="9525" marT="9525" marB="0" anchor="b"/>
                </a:tc>
              </a:tr>
              <a:tr h="33456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Reason for emigration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kumimoji="0" lang="en-US" sz="15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3456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Employment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</a:tr>
              <a:tr h="33456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Education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</a:tr>
              <a:tr h="33456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Others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500" b="0" i="0" u="none" strike="noStrike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Intraregional migration is still very predominant</a:t>
            </a:r>
          </a:p>
          <a:p>
            <a:r>
              <a:rPr lang="en-US" dirty="0" smtClean="0"/>
              <a:t>Migration Patterns have changed	</a:t>
            </a:r>
          </a:p>
          <a:p>
            <a:pPr lvl="1"/>
            <a:r>
              <a:rPr lang="en-US" dirty="0" smtClean="0"/>
              <a:t>West Africa (</a:t>
            </a:r>
            <a:r>
              <a:rPr lang="en-US" dirty="0" err="1" smtClean="0"/>
              <a:t>e.g</a:t>
            </a:r>
            <a:r>
              <a:rPr lang="en-US" dirty="0" smtClean="0"/>
              <a:t>, Senegal to Spain)</a:t>
            </a:r>
          </a:p>
          <a:p>
            <a:pPr lvl="1"/>
            <a:r>
              <a:rPr lang="en-US" dirty="0" smtClean="0"/>
              <a:t>East Africa (</a:t>
            </a:r>
            <a:r>
              <a:rPr lang="en-US" dirty="0" err="1" smtClean="0"/>
              <a:t>e.g</a:t>
            </a:r>
            <a:r>
              <a:rPr lang="en-US" dirty="0" smtClean="0"/>
              <a:t>, Gulf, Sudan, Dubai)</a:t>
            </a:r>
          </a:p>
          <a:p>
            <a:r>
              <a:rPr lang="en-US" dirty="0" smtClean="0"/>
              <a:t>Although old destination countries are still important: Ivory Coast, South Africa and Gabon</a:t>
            </a:r>
          </a:p>
          <a:p>
            <a:r>
              <a:rPr lang="en-US" dirty="0" smtClean="0"/>
              <a:t>Remittances: Unofficial channels still very predominant</a:t>
            </a:r>
          </a:p>
          <a:p>
            <a:pPr lvl="1"/>
            <a:r>
              <a:rPr lang="en-US" dirty="0" smtClean="0"/>
              <a:t>West Africa</a:t>
            </a:r>
          </a:p>
          <a:p>
            <a:pPr lvl="1"/>
            <a:r>
              <a:rPr lang="en-US" dirty="0" smtClean="0"/>
              <a:t>East Africa</a:t>
            </a:r>
          </a:p>
          <a:p>
            <a:r>
              <a:rPr lang="en-US" dirty="0" smtClean="0"/>
              <a:t>Access to new technologies in rural areas increase internal remittances 		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findings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762000" y="1371600"/>
          <a:ext cx="7467601" cy="19812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50131"/>
                <a:gridCol w="1283494"/>
                <a:gridCol w="1283494"/>
                <a:gridCol w="1283494"/>
                <a:gridCol w="1283494"/>
                <a:gridCol w="1283494"/>
              </a:tblGrid>
              <a:tr h="3962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Ghana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Nigeria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Senegal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Kenya</a:t>
                      </a:r>
                    </a:p>
                  </a:txBody>
                  <a:tcPr marL="9525" marR="9525" marT="9525" marB="0"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OECD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dirty="0"/>
                        <a:t>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21%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17%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36%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30%</a:t>
                      </a:r>
                    </a:p>
                  </a:txBody>
                  <a:tcPr marL="9525" marR="9525" marT="9525" marB="0"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Africa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16%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11%</a:t>
                      </a:r>
                    </a:p>
                  </a:txBody>
                  <a:tcPr marL="9525" marR="9525" marT="9525" marB="0"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52%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74%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77%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59%</a:t>
                      </a:r>
                    </a:p>
                  </a:txBody>
                  <a:tcPr marL="9525" marR="9525" marT="9525" marB="0" anchor="ctr"/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100%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dirty="0"/>
                        <a:t>100%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Migrant destinations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762000" y="4114801"/>
          <a:ext cx="7772400" cy="1903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0880"/>
                <a:gridCol w="1635720"/>
                <a:gridCol w="1430040"/>
                <a:gridCol w="1532880"/>
                <a:gridCol w="1532880"/>
              </a:tblGrid>
              <a:tr h="31700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Burkina Faso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Ghana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Nigeria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Senegal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Kenya</a:t>
                      </a:r>
                      <a:endParaRPr lang="en-US" sz="1800" dirty="0"/>
                    </a:p>
                  </a:txBody>
                  <a:tcPr/>
                </a:tc>
              </a:tr>
              <a:tr h="328724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Côte d'ivoire - 85%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USA – 22%</a:t>
                      </a:r>
                      <a:endParaRPr lang="en-US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USA – 24%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Italy - 26%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 - 34%</a:t>
                      </a:r>
                    </a:p>
                  </a:txBody>
                  <a:tcPr marL="9525" marR="9525" marT="9525" marB="0" anchor="ctr"/>
                </a:tc>
              </a:tr>
              <a:tr h="196897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Mali - 8%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UK – 18%</a:t>
                      </a:r>
                      <a:endParaRPr lang="en-US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 – 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Spain - 21%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UK - 13%</a:t>
                      </a:r>
                    </a:p>
                  </a:txBody>
                  <a:tcPr marL="9525" marR="9525" marT="9525" marB="0" anchor="ctr"/>
                </a:tc>
              </a:tr>
              <a:tr h="328724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Ghana - 1%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Other ECOWAS 16%</a:t>
                      </a:r>
                      <a:endParaRPr lang="en-US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Germany 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France - 12%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Uganda - 10%</a:t>
                      </a:r>
                    </a:p>
                  </a:txBody>
                  <a:tcPr marL="9525" marR="9525" marT="9525" marB="0" anchor="ctr"/>
                </a:tc>
              </a:tr>
              <a:tr h="328724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Gabon - 1%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Otaly</a:t>
                      </a:r>
                      <a:r>
                        <a:rPr lang="en-US" sz="1400" dirty="0" smtClean="0"/>
                        <a:t> 11%</a:t>
                      </a:r>
                      <a:endParaRPr lang="en-US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Canada – 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Gambia - 10%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Tanzania - 5%</a:t>
                      </a:r>
                    </a:p>
                  </a:txBody>
                  <a:tcPr marL="9525" marR="9525" marT="9525" marB="0" anchor="ctr"/>
                </a:tc>
              </a:tr>
              <a:tr h="328724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USA - 1%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Germany 8%</a:t>
                      </a:r>
                      <a:endParaRPr lang="en-US" sz="1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South Africa – 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Côte d'ivoire - 4%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Germany - 5%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3657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Main destinations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Labor-market status of individuals, before and after migrating (percent)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" y="1752600"/>
          <a:ext cx="7848600" cy="3962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75471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 smtClean="0"/>
                        <a:t>Labor market status</a:t>
                      </a:r>
                      <a:endParaRPr lang="en-US" dirty="0"/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dirty="0" smtClean="0"/>
                        <a:t>Senegal</a:t>
                      </a:r>
                      <a:endParaRPr lang="en-US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Nigeria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Kenya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410"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lang="en-US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i="1" dirty="0" smtClean="0"/>
                        <a:t>Before </a:t>
                      </a:r>
                      <a:endParaRPr lang="en-US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i="1" dirty="0" smtClean="0"/>
                        <a:t>After</a:t>
                      </a:r>
                      <a:endParaRPr lang="en-US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i="1" dirty="0" smtClean="0"/>
                        <a:t>Before </a:t>
                      </a:r>
                      <a:endParaRPr lang="en-US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i="1" dirty="0" smtClean="0"/>
                        <a:t>After</a:t>
                      </a:r>
                      <a:endParaRPr lang="en-US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i="1" dirty="0" smtClean="0"/>
                        <a:t>Before </a:t>
                      </a:r>
                      <a:endParaRPr lang="en-US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i="1" dirty="0" smtClean="0"/>
                        <a:t>After</a:t>
                      </a:r>
                      <a:endParaRPr lang="en-US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i="1" dirty="0" smtClean="0"/>
                        <a:t>Before </a:t>
                      </a:r>
                      <a:endParaRPr lang="en-US" i="1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i="1" dirty="0" smtClean="0"/>
                        <a:t>After</a:t>
                      </a:r>
                      <a:endParaRPr lang="en-US" i="1" dirty="0"/>
                    </a:p>
                  </a:txBody>
                  <a:tcPr marL="9525" marR="9525" marT="9525" marB="0" anchor="ctr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Self-employed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9</a:t>
                      </a:r>
                    </a:p>
                  </a:txBody>
                  <a:tcPr marL="9525" marR="9525" marT="9525" marB="0" anchor="ctr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Student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16</a:t>
                      </a:r>
                    </a:p>
                  </a:txBody>
                  <a:tcPr marL="9525" marR="9525" marT="9525" marB="0" anchor="ctr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Housewife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Full-time wage earner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53</a:t>
                      </a:r>
                    </a:p>
                  </a:txBody>
                  <a:tcPr marL="9525" marR="9525" marT="9525" marB="0" anchor="ctr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Part-time wage earner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Unemployed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8</a:t>
                      </a:r>
                    </a:p>
                  </a:txBody>
                  <a:tcPr marL="9525" marR="9525" marT="9525" marB="0" anchor="ctr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Other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3</a:t>
                      </a:r>
                    </a:p>
                  </a:txBody>
                  <a:tcPr marL="9525" marR="9525" marT="9525" marB="0" anchor="ctr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 smtClean="0"/>
                        <a:t>Self-employed</a:t>
                      </a:r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9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76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Use of remittances by recipient households, by source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" y="1371601"/>
          <a:ext cx="8305803" cy="482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623307"/>
                <a:gridCol w="703137"/>
                <a:gridCol w="703137"/>
                <a:gridCol w="703137"/>
                <a:gridCol w="703137"/>
                <a:gridCol w="703137"/>
                <a:gridCol w="703137"/>
                <a:gridCol w="703137"/>
                <a:gridCol w="703137"/>
              </a:tblGrid>
              <a:tr h="457199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sz="1800" dirty="0" smtClean="0"/>
                        <a:t>Use</a:t>
                      </a:r>
                      <a:endParaRPr lang="en-US" sz="1800" dirty="0"/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dirty="0"/>
                        <a:t>Burkina Faso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dirty="0" smtClean="0"/>
                        <a:t>Kenya</a:t>
                      </a:r>
                      <a:endParaRPr lang="en-US" sz="1800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dirty="0" smtClean="0"/>
                        <a:t>Nigeria</a:t>
                      </a:r>
                      <a:endParaRPr lang="en-US" sz="1800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69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Outside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Within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Domestic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Outside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Within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Domestic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Outside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Within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Domestic</a:t>
                      </a:r>
                    </a:p>
                  </a:txBody>
                  <a:tcPr marL="9525" marR="9525" marT="9525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Construction </a:t>
                      </a: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new 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10.6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11.1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Clothing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Marriage/funeral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..7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Rent (house, land)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..8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Rebuilding of house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Cars/trucks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Purchase of land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18.2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Improvement of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farma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Investment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3.5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76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Use of remittances by recipient households, by source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" y="1371601"/>
          <a:ext cx="6196392" cy="4827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623307"/>
                <a:gridCol w="703137"/>
                <a:gridCol w="703137"/>
                <a:gridCol w="703137"/>
                <a:gridCol w="703137"/>
                <a:gridCol w="703137"/>
              </a:tblGrid>
              <a:tr h="457199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sz="1800" dirty="0" smtClean="0"/>
                        <a:t>Use</a:t>
                      </a:r>
                      <a:endParaRPr lang="en-US" sz="1800" dirty="0"/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dirty="0" smtClean="0"/>
                        <a:t>Senegal</a:t>
                      </a:r>
                      <a:endParaRPr lang="en-US" sz="1800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dirty="0" smtClean="0"/>
                        <a:t>Uganda</a:t>
                      </a:r>
                      <a:endParaRPr lang="en-US" sz="1800" dirty="0"/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693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Outside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Within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Domestic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Outside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Within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dirty="0"/>
                        <a:t>Domestic</a:t>
                      </a:r>
                    </a:p>
                  </a:txBody>
                  <a:tcPr marL="9525" marR="9525" marT="9525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Construction </a:t>
                      </a: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new </a:t>
                      </a: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house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Food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12.4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20.2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24.8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Business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Clothing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Marriage/funeral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7.6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1.7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Rent (house, land)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Rebuilding of house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Cars/trucks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Purchase of land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4.8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2.1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Improvement of </a:t>
                      </a:r>
                      <a:r>
                        <a:rPr kumimoji="0" lang="en-US" sz="15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farma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Investment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</a:p>
                  </a:txBody>
                  <a:tcPr marL="68580" marR="68580" marT="0" marB="0" anchor="b"/>
                </a:tc>
              </a:tr>
              <a:tr h="278849">
                <a:tc>
                  <a:txBody>
                    <a:bodyPr/>
                    <a:lstStyle/>
                    <a:p>
                      <a:pPr marL="0" marR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</a:t>
                      </a:r>
                      <a:endParaRPr kumimoji="0"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38.0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27.4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29.8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76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Channels used to send </a:t>
            </a:r>
            <a:r>
              <a:rPr lang="en-US" sz="3600" dirty="0" smtClean="0"/>
              <a:t>remittances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1524000"/>
          <a:ext cx="8229599" cy="4827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788"/>
                <a:gridCol w="1281663"/>
                <a:gridCol w="943037"/>
                <a:gridCol w="943037"/>
                <a:gridCol w="943037"/>
                <a:gridCol w="943037"/>
              </a:tblGrid>
              <a:tr h="50821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 smtClean="0"/>
                        <a:t>Channel</a:t>
                      </a:r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Ghana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Kenya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Nigeria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Senegal</a:t>
                      </a:r>
                    </a:p>
                  </a:txBody>
                  <a:tcPr marL="9525" marR="9525" marT="9525" marB="0" anchor="ctr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Western Union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5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Money Gram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Other money transfer operator (MTO)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Postal money order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3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/>
                        <a:t>Direct transfer to bank account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35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/>
                        <a:t>Bank as paying agent for MTO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Foreign exchange bureau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Credit union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Travel agency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Informal individual agents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3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Mobile phone/telecom service providers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Through friend or relative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27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37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Courier, bus, or other transport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12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Brought back himself during visit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63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50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21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28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37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Pre paid cards/ATM card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Internet money transfer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Other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/>
                        <a:t>2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dirty="0"/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dirty="0"/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dirty="0"/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dirty="0"/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dirty="0"/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dirty="0"/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2800" y="11430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Internal migrants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FD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85800"/>
            <a:ext cx="2971799" cy="1556122"/>
          </a:xfrm>
          <a:prstGeom prst="rect">
            <a:avLst/>
          </a:prstGeom>
        </p:spPr>
      </p:pic>
      <p:pic>
        <p:nvPicPr>
          <p:cNvPr id="6" name="Picture 5" descr="CI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112108"/>
            <a:ext cx="3810000" cy="772297"/>
          </a:xfrm>
          <a:prstGeom prst="rect">
            <a:avLst/>
          </a:prstGeom>
        </p:spPr>
      </p:pic>
      <p:pic>
        <p:nvPicPr>
          <p:cNvPr id="7" name="Picture 6" descr="DANID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2667000"/>
            <a:ext cx="4800599" cy="653527"/>
          </a:xfrm>
          <a:prstGeom prst="rect">
            <a:avLst/>
          </a:prstGeom>
        </p:spPr>
      </p:pic>
      <p:pic>
        <p:nvPicPr>
          <p:cNvPr id="8" name="Picture 7" descr="DFI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86400" y="2514600"/>
            <a:ext cx="3429000" cy="679174"/>
          </a:xfrm>
          <a:prstGeom prst="rect">
            <a:avLst/>
          </a:prstGeom>
        </p:spPr>
      </p:pic>
      <p:pic>
        <p:nvPicPr>
          <p:cNvPr id="9" name="Picture 8" descr="Franc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3400" y="3810000"/>
            <a:ext cx="3352800" cy="1032026"/>
          </a:xfrm>
          <a:prstGeom prst="rect">
            <a:avLst/>
          </a:prstGeom>
        </p:spPr>
      </p:pic>
      <p:pic>
        <p:nvPicPr>
          <p:cNvPr id="10" name="Picture 9" descr="IFAD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62600" y="3429000"/>
            <a:ext cx="2286000" cy="1418897"/>
          </a:xfrm>
          <a:prstGeom prst="rect">
            <a:avLst/>
          </a:prstGeom>
        </p:spPr>
      </p:pic>
      <p:pic>
        <p:nvPicPr>
          <p:cNvPr id="11" name="Picture 10" descr="SIDA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447800" y="5181600"/>
            <a:ext cx="2763012" cy="1008399"/>
          </a:xfrm>
          <a:prstGeom prst="rect">
            <a:avLst/>
          </a:prstGeom>
        </p:spPr>
      </p:pic>
      <p:pic>
        <p:nvPicPr>
          <p:cNvPr id="12" name="Picture 11" descr="WorldBank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81600" y="5105400"/>
            <a:ext cx="2667000" cy="12347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76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Channels used to send </a:t>
            </a:r>
            <a:r>
              <a:rPr lang="en-US" sz="3600" dirty="0" smtClean="0"/>
              <a:t>remittances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1524000"/>
          <a:ext cx="8229599" cy="4827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788"/>
                <a:gridCol w="1281663"/>
                <a:gridCol w="943037"/>
                <a:gridCol w="943037"/>
                <a:gridCol w="943037"/>
                <a:gridCol w="943037"/>
              </a:tblGrid>
              <a:tr h="50821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 smtClean="0"/>
                        <a:t>Channel</a:t>
                      </a:r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Ghana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Kenya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Nigeria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Senegal</a:t>
                      </a:r>
                    </a:p>
                  </a:txBody>
                  <a:tcPr marL="9525" marR="9525" marT="9525" marB="0" anchor="ctr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Western Union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Money Gram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Other money transfer operator (MTO)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Postal money order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/>
                        <a:t>Direct transfer to bank account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/>
                        <a:t>Bank as paying agent for MTO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Foreign exchange bureau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Credit union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Travel agency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Informal individual agents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Mobile phone/telecom service providers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Through friend or relative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41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Courier, bus, or other transport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Brought back himself during visit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Pre paid cards/ATM card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Internet money transfer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Other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dirty="0"/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2800" y="11430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Within-Africa migrants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76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Channels used to </a:t>
            </a:r>
            <a:r>
              <a:rPr lang="en-US" sz="3600" dirty="0" smtClean="0"/>
              <a:t>send remittances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09600" y="1524000"/>
          <a:ext cx="8229599" cy="48277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788"/>
                <a:gridCol w="1281663"/>
                <a:gridCol w="943037"/>
                <a:gridCol w="943037"/>
                <a:gridCol w="943037"/>
                <a:gridCol w="943037"/>
              </a:tblGrid>
              <a:tr h="50821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 smtClean="0"/>
                        <a:t>Channel</a:t>
                      </a:r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Ghana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Kenya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Nigeria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dirty="0"/>
                        <a:t>Senegal</a:t>
                      </a:r>
                    </a:p>
                  </a:txBody>
                  <a:tcPr marL="9525" marR="9525" marT="9525" marB="0" anchor="ctr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Western Union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32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74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Money Gram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Other money transfer operator (MTO)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Postal money order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/>
                        <a:t>Direct transfer to bank account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dirty="0"/>
                        <a:t>Bank as paying agent for MTO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Foreign exchange bureau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Credit union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Travel agency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Informal individual agents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Mobile phone/telecom service providers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Through friend or relative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Courier, bus, or other transport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4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Brought back himself during visit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34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Pre paid cards/ATM card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Internet money transfer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/>
                        <a:t>Other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/>
                </a:tc>
              </a:tr>
              <a:tr h="216815">
                <a:tc>
                  <a:txBody>
                    <a:bodyPr/>
                    <a:lstStyle/>
                    <a:p>
                      <a:pPr algn="l" fontAlgn="t"/>
                      <a:r>
                        <a:rPr lang="en-US" sz="1500" b="1" dirty="0"/>
                        <a:t>Total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100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52800" y="11430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OECD migrants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762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Return migration in selected African countries (percent)</a:t>
            </a:r>
            <a:endParaRPr lang="en-US" sz="3600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/>
        </p:nvGraphicFramePr>
        <p:xfrm>
          <a:off x="609600" y="1752600"/>
          <a:ext cx="7391401" cy="2536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481"/>
                <a:gridCol w="1271640"/>
                <a:gridCol w="1271640"/>
                <a:gridCol w="1271640"/>
              </a:tblGrid>
              <a:tr h="754712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endParaRPr lang="en-US" sz="18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dirty="0" smtClean="0"/>
                        <a:t>Burkina Faso</a:t>
                      </a:r>
                      <a:endParaRPr lang="en-US" sz="18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dirty="0" smtClean="0"/>
                        <a:t>Nigeria</a:t>
                      </a:r>
                      <a:endParaRPr lang="en-US" sz="18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dirty="0" smtClean="0"/>
                        <a:t>Senegal</a:t>
                      </a:r>
                      <a:endParaRPr lang="en-US" sz="1800" dirty="0"/>
                    </a:p>
                  </a:txBody>
                  <a:tcPr marL="9525" marR="9525" marT="9525" marB="0" anchor="ctr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/>
                        <a:t>Returnees as a share of </a:t>
                      </a:r>
                      <a:r>
                        <a:rPr lang="en-US" dirty="0" smtClean="0"/>
                        <a:t>all migrants 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9</a:t>
                      </a:r>
                    </a:p>
                  </a:txBody>
                  <a:tcPr marL="9525" marR="9525" marT="9525" marB="0" anchor="b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i="1" dirty="0"/>
                        <a:t>of which: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/>
                    </a:p>
                  </a:txBody>
                  <a:tcPr marL="9525" marR="9525" marT="9525" marB="0" anchor="b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 smtClean="0"/>
                        <a:t>   Returned </a:t>
                      </a:r>
                      <a:r>
                        <a:rPr lang="en-US" dirty="0"/>
                        <a:t>in less than 4 years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32</a:t>
                      </a:r>
                    </a:p>
                  </a:txBody>
                  <a:tcPr marL="9525" marR="9525" marT="9525" marB="0" anchor="b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 smtClean="0"/>
                        <a:t>   Returned </a:t>
                      </a:r>
                      <a:r>
                        <a:rPr lang="en-US" dirty="0"/>
                        <a:t>in 5–15 years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2</a:t>
                      </a:r>
                    </a:p>
                  </a:txBody>
                  <a:tcPr marL="9525" marR="9525" marT="9525" marB="0" anchor="b"/>
                </a:tc>
              </a:tr>
              <a:tr h="356410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lang="en-US" dirty="0" smtClean="0"/>
                        <a:t>   Returned </a:t>
                      </a:r>
                      <a:r>
                        <a:rPr lang="en-US" dirty="0"/>
                        <a:t>after more than 15 years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66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1" y="2362200"/>
          <a:ext cx="7839589" cy="236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665"/>
                <a:gridCol w="1423481"/>
                <a:gridCol w="1423481"/>
                <a:gridCol w="1423481"/>
                <a:gridCol w="1423481"/>
              </a:tblGrid>
              <a:tr h="472440">
                <a:tc>
                  <a:txBody>
                    <a:bodyPr/>
                    <a:lstStyle/>
                    <a:p>
                      <a:pPr algn="l" fontAlgn="b"/>
                      <a:r>
                        <a:rPr lang="en-US" dirty="0"/>
                        <a:t>Migration Status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Nigeria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Senegal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Ghana </a:t>
                      </a:r>
                    </a:p>
                  </a:txBody>
                  <a:tcPr marL="9525" marR="9525" marT="9525" marB="0" anchor="b"/>
                </a:tc>
              </a:tr>
              <a:tr h="47244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Domestic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dirty="0"/>
                        <a:t>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88%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51%</a:t>
                      </a:r>
                    </a:p>
                  </a:txBody>
                  <a:tcPr marL="9525" marR="9525" marT="9525" marB="0" anchor="b"/>
                </a:tc>
              </a:tr>
              <a:tr h="47244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Within Africa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44%</a:t>
                      </a:r>
                    </a:p>
                  </a:txBody>
                  <a:tcPr marL="9525" marR="9525" marT="9525" marB="0" anchor="b"/>
                </a:tc>
              </a:tr>
              <a:tr h="47244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OECD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83%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67%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85%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33%</a:t>
                      </a:r>
                    </a:p>
                  </a:txBody>
                  <a:tcPr marL="9525" marR="9525" marT="9525" marB="0" anchor="b"/>
                </a:tc>
              </a:tr>
              <a:tr h="47244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Non-Migrants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93%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dirty="0"/>
                        <a:t>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73%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dirty="0"/>
                        <a:t>45%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status – own (%)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material of dwelling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85800" y="1600200"/>
          <a:ext cx="7839589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665"/>
                <a:gridCol w="1423481"/>
                <a:gridCol w="1423481"/>
                <a:gridCol w="1423481"/>
                <a:gridCol w="1423481"/>
              </a:tblGrid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dirty="0" smtClean="0"/>
                        <a:t>Brick/stone</a:t>
                      </a:r>
                      <a:endParaRPr lang="en-US" sz="24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Nigeria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Senegal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 smtClean="0"/>
                        <a:t>Ghana </a:t>
                      </a:r>
                      <a:endParaRPr lang="en-US" dirty="0"/>
                    </a:p>
                  </a:txBody>
                  <a:tcPr marL="9525" marR="9525" marT="9525" marB="0" anchor="ctr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Domestic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65%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30%</a:t>
                      </a: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 dirty="0"/>
                        <a:t>Within Africa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82%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50%</a:t>
                      </a: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OECD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69%</a:t>
                      </a: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Non-Migrants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70%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dirty="0"/>
                        <a:t>46%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685800" y="4038600"/>
          <a:ext cx="7839589" cy="205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5665"/>
                <a:gridCol w="1423481"/>
                <a:gridCol w="1423481"/>
                <a:gridCol w="1423481"/>
                <a:gridCol w="1423481"/>
              </a:tblGrid>
              <a:tr h="4114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Mud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Burkina Faso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Nigeria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/>
                        <a:t>Senegal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dirty="0"/>
                        <a:t>Ghana</a:t>
                      </a:r>
                    </a:p>
                  </a:txBody>
                  <a:tcPr marL="9525" marR="9525" marT="9525" marB="0" anchor="ctr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Domestic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21%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63%</a:t>
                      </a: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Within Africa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95%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16%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43%</a:t>
                      </a: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OECD 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24%</a:t>
                      </a:r>
                    </a:p>
                  </a:txBody>
                  <a:tcPr marL="9525" marR="9525" marT="9525" marB="0" anchor="b"/>
                </a:tc>
              </a:tr>
              <a:tr h="411480">
                <a:tc>
                  <a:txBody>
                    <a:bodyPr/>
                    <a:lstStyle/>
                    <a:p>
                      <a:pPr algn="l" fontAlgn="b"/>
                      <a:r>
                        <a:rPr lang="en-US"/>
                        <a:t>Non-Migrants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56%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/>
                        <a:t>19%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dirty="0"/>
                        <a:t>49%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537448" cy="5105400"/>
          </a:xfrm>
        </p:spPr>
        <p:txBody>
          <a:bodyPr>
            <a:normAutofit/>
          </a:bodyPr>
          <a:lstStyle/>
          <a:p>
            <a:endParaRPr lang="en-US" sz="900" dirty="0" smtClean="0"/>
          </a:p>
          <a:p>
            <a:r>
              <a:rPr lang="en-US" dirty="0" smtClean="0"/>
              <a:t>Migrants are young people </a:t>
            </a:r>
          </a:p>
          <a:p>
            <a:r>
              <a:rPr lang="en-US" dirty="0" smtClean="0"/>
              <a:t>Mean reason for migration is economic </a:t>
            </a:r>
          </a:p>
          <a:p>
            <a:r>
              <a:rPr lang="en-US" dirty="0" smtClean="0"/>
              <a:t>Senegal and Kenya: brain drain?</a:t>
            </a:r>
          </a:p>
          <a:p>
            <a:r>
              <a:rPr lang="en-US" dirty="0" smtClean="0"/>
              <a:t>Main use of remittances: consumption, health, education and housing</a:t>
            </a:r>
          </a:p>
          <a:p>
            <a:r>
              <a:rPr lang="en-US" dirty="0" smtClean="0"/>
              <a:t>New technologies are penetrating in rural areas in East Africa</a:t>
            </a:r>
          </a:p>
          <a:p>
            <a:r>
              <a:rPr lang="en-US" dirty="0" smtClean="0"/>
              <a:t>Return migration is high for seasonal/circular migration. Very little for others.</a:t>
            </a:r>
          </a:p>
          <a:p>
            <a:endParaRPr lang="en-US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main findings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review of 70 household surveys conducted during 1990-2006 found that migration and remittances data are spread across various sections of surveys but are rarely linked. </a:t>
            </a:r>
          </a:p>
          <a:p>
            <a:r>
              <a:rPr lang="en-US" dirty="0" smtClean="0"/>
              <a:t>Main findings:</a:t>
            </a:r>
          </a:p>
          <a:p>
            <a:pPr lvl="1"/>
            <a:r>
              <a:rPr lang="en-US" dirty="0" smtClean="0"/>
              <a:t>Migration modules are sometimes found in a separate sections. Other times, the topic of migration is added to other modules.</a:t>
            </a:r>
          </a:p>
          <a:p>
            <a:pPr lvl="1"/>
            <a:r>
              <a:rPr lang="en-US" dirty="0" smtClean="0"/>
              <a:t>Most surveys collect data on the migration history of all household members above 10-15 years(typically); however, some collect information on household head only.</a:t>
            </a:r>
            <a:r>
              <a:rPr lang="en-US" b="1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Most surveys collect data on the migration of household members since birth but some limit to preceding one year. </a:t>
            </a:r>
          </a:p>
          <a:p>
            <a:pPr lvl="1"/>
            <a:r>
              <a:rPr lang="en-US" dirty="0" smtClean="0"/>
              <a:t>Remittances are captured as part of income and expenditures modules, but many of the surveys do not distinguish between remittances and other transfers.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Survey features</a:t>
            </a:r>
          </a:p>
          <a:p>
            <a:r>
              <a:rPr lang="en-US" dirty="0" smtClean="0"/>
              <a:t>Sample characteristics</a:t>
            </a:r>
          </a:p>
          <a:p>
            <a:r>
              <a:rPr lang="en-US" dirty="0" smtClean="0"/>
              <a:t>Main findings</a:t>
            </a:r>
          </a:p>
          <a:p>
            <a:pPr lvl="1"/>
            <a:r>
              <a:rPr lang="en-US" dirty="0" smtClean="0"/>
              <a:t>Household characteristics</a:t>
            </a:r>
          </a:p>
          <a:p>
            <a:pPr lvl="1"/>
            <a:r>
              <a:rPr lang="en-US" dirty="0" smtClean="0"/>
              <a:t>Housing</a:t>
            </a:r>
          </a:p>
          <a:p>
            <a:pPr lvl="1"/>
            <a:r>
              <a:rPr lang="en-US" dirty="0" smtClean="0"/>
              <a:t>Asset and expenditures</a:t>
            </a:r>
          </a:p>
          <a:p>
            <a:pPr lvl="1"/>
            <a:r>
              <a:rPr lang="en-US" dirty="0" smtClean="0"/>
              <a:t>Use of financial services</a:t>
            </a:r>
          </a:p>
          <a:p>
            <a:pPr lvl="1"/>
            <a:r>
              <a:rPr lang="en-US" dirty="0" smtClean="0"/>
              <a:t>Return migration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Comparability: changes in questionnaire and data collection</a:t>
            </a:r>
          </a:p>
          <a:p>
            <a:r>
              <a:rPr lang="en-US" dirty="0" smtClean="0"/>
              <a:t>Data collection needs to be designed according to their objectives</a:t>
            </a:r>
          </a:p>
          <a:p>
            <a:r>
              <a:rPr lang="en-US" dirty="0" smtClean="0"/>
              <a:t>Absence of a proper sampling frame</a:t>
            </a:r>
          </a:p>
          <a:p>
            <a:r>
              <a:rPr lang="en-US" dirty="0" smtClean="0"/>
              <a:t>Fear of participation or to provide the information</a:t>
            </a:r>
          </a:p>
          <a:p>
            <a:r>
              <a:rPr lang="en-US" dirty="0"/>
              <a:t>L</a:t>
            </a:r>
            <a:r>
              <a:rPr lang="en-US" dirty="0" smtClean="0"/>
              <a:t>ength </a:t>
            </a:r>
            <a:r>
              <a:rPr lang="en-US" dirty="0"/>
              <a:t>of the </a:t>
            </a:r>
            <a:r>
              <a:rPr lang="en-US" dirty="0" smtClean="0"/>
              <a:t>questionnaire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apacity </a:t>
            </a:r>
            <a:r>
              <a:rPr lang="en-US" dirty="0"/>
              <a:t>and training of </a:t>
            </a:r>
            <a:r>
              <a:rPr lang="en-US" dirty="0" smtClean="0"/>
              <a:t>fieldworkers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Methodological Challenges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7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Household survey coverage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33750" t="15253" r="625"/>
          <a:stretch>
            <a:fillRect/>
          </a:stretch>
        </p:blipFill>
        <p:spPr bwMode="auto">
          <a:xfrm>
            <a:off x="1828800" y="1299754"/>
            <a:ext cx="5486400" cy="54820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Line Callout 1 4"/>
          <p:cNvSpPr/>
          <p:nvPr/>
        </p:nvSpPr>
        <p:spPr bwMode="auto">
          <a:xfrm>
            <a:off x="609600" y="2743200"/>
            <a:ext cx="1371600" cy="457200"/>
          </a:xfrm>
          <a:prstGeom prst="borderCallout1">
            <a:avLst>
              <a:gd name="adj1" fmla="val 49945"/>
              <a:gd name="adj2" fmla="val 91667"/>
              <a:gd name="adj3" fmla="val 52760"/>
              <a:gd name="adj4" fmla="val 91537"/>
            </a:avLst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Senegal</a:t>
            </a:r>
          </a:p>
        </p:txBody>
      </p:sp>
      <p:sp>
        <p:nvSpPr>
          <p:cNvPr id="6" name="Line Callout 1 5"/>
          <p:cNvSpPr/>
          <p:nvPr/>
        </p:nvSpPr>
        <p:spPr bwMode="auto">
          <a:xfrm>
            <a:off x="838200" y="3810000"/>
            <a:ext cx="1828800" cy="457200"/>
          </a:xfrm>
          <a:prstGeom prst="borderCallout1">
            <a:avLst>
              <a:gd name="adj1" fmla="val 49945"/>
              <a:gd name="adj2" fmla="val 91667"/>
              <a:gd name="adj3" fmla="val 52760"/>
              <a:gd name="adj4" fmla="val 91537"/>
            </a:avLst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Burkina Faso</a:t>
            </a:r>
          </a:p>
        </p:txBody>
      </p:sp>
      <p:sp>
        <p:nvSpPr>
          <p:cNvPr id="7" name="Line Callout 1 6"/>
          <p:cNvSpPr/>
          <p:nvPr/>
        </p:nvSpPr>
        <p:spPr bwMode="auto">
          <a:xfrm>
            <a:off x="2895600" y="3962400"/>
            <a:ext cx="1371600" cy="457200"/>
          </a:xfrm>
          <a:prstGeom prst="borderCallout1">
            <a:avLst>
              <a:gd name="adj1" fmla="val 49945"/>
              <a:gd name="adj2" fmla="val 91667"/>
              <a:gd name="adj3" fmla="val 52760"/>
              <a:gd name="adj4" fmla="val 91537"/>
            </a:avLst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Nigeria</a:t>
            </a:r>
          </a:p>
        </p:txBody>
      </p:sp>
      <p:sp>
        <p:nvSpPr>
          <p:cNvPr id="8" name="Line Callout 1 7"/>
          <p:cNvSpPr/>
          <p:nvPr/>
        </p:nvSpPr>
        <p:spPr bwMode="auto">
          <a:xfrm>
            <a:off x="7391400" y="3352800"/>
            <a:ext cx="1371600" cy="457200"/>
          </a:xfrm>
          <a:prstGeom prst="borderCallout1">
            <a:avLst>
              <a:gd name="adj1" fmla="val 49945"/>
              <a:gd name="adj2" fmla="val 91667"/>
              <a:gd name="adj3" fmla="val 52760"/>
              <a:gd name="adj4" fmla="val 91537"/>
            </a:avLst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Kenya</a:t>
            </a:r>
          </a:p>
        </p:txBody>
      </p:sp>
      <p:sp>
        <p:nvSpPr>
          <p:cNvPr id="9" name="Line Callout 1 8"/>
          <p:cNvSpPr/>
          <p:nvPr/>
        </p:nvSpPr>
        <p:spPr bwMode="auto">
          <a:xfrm>
            <a:off x="6629400" y="4648200"/>
            <a:ext cx="1371600" cy="457200"/>
          </a:xfrm>
          <a:prstGeom prst="borderCallout1">
            <a:avLst>
              <a:gd name="adj1" fmla="val 49945"/>
              <a:gd name="adj2" fmla="val 91667"/>
              <a:gd name="adj3" fmla="val 52760"/>
              <a:gd name="adj4" fmla="val 91537"/>
            </a:avLst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Uganda</a:t>
            </a:r>
          </a:p>
        </p:txBody>
      </p:sp>
      <p:sp>
        <p:nvSpPr>
          <p:cNvPr id="10" name="Line Callout 1 9"/>
          <p:cNvSpPr/>
          <p:nvPr/>
        </p:nvSpPr>
        <p:spPr bwMode="auto">
          <a:xfrm>
            <a:off x="6213762" y="6172200"/>
            <a:ext cx="1828800" cy="457200"/>
          </a:xfrm>
          <a:prstGeom prst="borderCallout1">
            <a:avLst>
              <a:gd name="adj1" fmla="val 49945"/>
              <a:gd name="adj2" fmla="val 91667"/>
              <a:gd name="adj3" fmla="val 52760"/>
              <a:gd name="adj4" fmla="val 91537"/>
            </a:avLst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South Africa</a:t>
            </a:r>
          </a:p>
        </p:txBody>
      </p:sp>
      <p:cxnSp>
        <p:nvCxnSpPr>
          <p:cNvPr id="11" name="Straight Arrow Connector 10"/>
          <p:cNvCxnSpPr>
            <a:stCxn id="7" idx="3"/>
          </p:cNvCxnSpPr>
          <p:nvPr/>
        </p:nvCxnSpPr>
        <p:spPr>
          <a:xfrm rot="5400000" flipH="1" flipV="1">
            <a:off x="3467100" y="3619500"/>
            <a:ext cx="4572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3502820" y="3745299"/>
            <a:ext cx="438149" cy="2524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100263" y="3266667"/>
            <a:ext cx="952503" cy="6667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371600" y="2876142"/>
            <a:ext cx="795338" cy="47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 flipV="1">
            <a:off x="6462716" y="3543299"/>
            <a:ext cx="925221" cy="31867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5743576" y="4042954"/>
            <a:ext cx="838201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0800000" flipV="1">
            <a:off x="5527964" y="6322604"/>
            <a:ext cx="673099" cy="63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Survey type</a:t>
            </a:r>
          </a:p>
          <a:p>
            <a:pPr lvl="1"/>
            <a:r>
              <a:rPr lang="en-US" dirty="0" smtClean="0"/>
              <a:t>A single-round, cross-sectional survey was implemented as part of the project in six countries.</a:t>
            </a:r>
          </a:p>
          <a:p>
            <a:pPr lvl="1"/>
            <a:r>
              <a:rPr lang="en-US" dirty="0" smtClean="0"/>
              <a:t>Information about households with internal migrants, international migrants, and no migrants.</a:t>
            </a:r>
          </a:p>
          <a:p>
            <a:r>
              <a:rPr lang="en-US" dirty="0" smtClean="0"/>
              <a:t>Survey modules</a:t>
            </a:r>
          </a:p>
          <a:p>
            <a:pPr lvl="1"/>
            <a:r>
              <a:rPr lang="en-US" dirty="0" smtClean="0"/>
              <a:t>household roster</a:t>
            </a:r>
          </a:p>
          <a:p>
            <a:pPr lvl="1"/>
            <a:r>
              <a:rPr lang="en-US" dirty="0" smtClean="0"/>
              <a:t>housing conditions</a:t>
            </a:r>
          </a:p>
          <a:p>
            <a:pPr lvl="1"/>
            <a:r>
              <a:rPr lang="en-US" dirty="0" smtClean="0"/>
              <a:t>household assets and expenditure</a:t>
            </a:r>
          </a:p>
          <a:p>
            <a:pPr lvl="1"/>
            <a:r>
              <a:rPr lang="en-US" dirty="0" smtClean="0"/>
              <a:t>household use of financial services</a:t>
            </a:r>
          </a:p>
          <a:p>
            <a:pPr lvl="1"/>
            <a:r>
              <a:rPr lang="en-US" dirty="0" smtClean="0"/>
              <a:t>internal and international migration and remittances from former household members</a:t>
            </a:r>
          </a:p>
          <a:p>
            <a:pPr lvl="1"/>
            <a:r>
              <a:rPr lang="en-US" dirty="0" smtClean="0"/>
              <a:t>internal and international migration and remittances from non-household members</a:t>
            </a:r>
          </a:p>
          <a:p>
            <a:pPr lvl="1"/>
            <a:r>
              <a:rPr lang="en-US" dirty="0" smtClean="0"/>
              <a:t>return migration.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survey features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Like all sample surveys, these household surveys only produce estimates that are limited by a number of factors.</a:t>
            </a:r>
          </a:p>
          <a:p>
            <a:pPr lvl="1"/>
            <a:r>
              <a:rPr lang="en-US" b="1" dirty="0" smtClean="0"/>
              <a:t>Sample coverage </a:t>
            </a:r>
            <a:r>
              <a:rPr lang="en-US" dirty="0" smtClean="0"/>
              <a:t>– the sampling frame does not cover the whole population in all countries. </a:t>
            </a:r>
          </a:p>
          <a:p>
            <a:pPr lvl="1"/>
            <a:r>
              <a:rPr lang="en-US" b="1" dirty="0" smtClean="0"/>
              <a:t>Sampling variability </a:t>
            </a:r>
            <a:r>
              <a:rPr lang="en-US" dirty="0" smtClean="0"/>
              <a:t>– all samples can differ from the population by chance (sampling error).</a:t>
            </a:r>
          </a:p>
          <a:p>
            <a:pPr lvl="1"/>
            <a:r>
              <a:rPr lang="en-US" b="1" dirty="0" smtClean="0"/>
              <a:t>Sample bias </a:t>
            </a:r>
            <a:r>
              <a:rPr lang="en-US" dirty="0" smtClean="0"/>
              <a:t>– if the sample under/over-represents sections of the population the estimates may differ substantially from the population. </a:t>
            </a:r>
          </a:p>
          <a:p>
            <a:pPr lvl="1"/>
            <a:r>
              <a:rPr lang="en-GB" b="1" dirty="0" smtClean="0"/>
              <a:t>Amount of data collected </a:t>
            </a:r>
            <a:r>
              <a:rPr lang="en-GB" dirty="0" smtClean="0"/>
              <a:t> - these surveys were not designed to provide reliable "economic" statistics such as unemployment rates and average earnings.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the data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Cash and in kind remittances: both</a:t>
            </a:r>
          </a:p>
          <a:p>
            <a:r>
              <a:rPr lang="en-US" dirty="0" smtClean="0"/>
              <a:t>Who send the money: migrants (household member and non-household member)</a:t>
            </a:r>
          </a:p>
          <a:p>
            <a:r>
              <a:rPr lang="en-US" dirty="0" smtClean="0"/>
              <a:t>Internal and international remittances</a:t>
            </a:r>
          </a:p>
          <a:p>
            <a:r>
              <a:rPr lang="en-US" dirty="0" smtClean="0"/>
              <a:t>Channels (adapt to each condition)</a:t>
            </a:r>
          </a:p>
          <a:p>
            <a:r>
              <a:rPr lang="en-US" dirty="0" smtClean="0"/>
              <a:t>Frequency (always include a time frame)</a:t>
            </a:r>
          </a:p>
          <a:p>
            <a:r>
              <a:rPr lang="en-US" dirty="0" smtClean="0"/>
              <a:t>Purposes of the use of remittances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Remittances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17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848</TotalTime>
  <Words>2054</Words>
  <Application>Microsoft Office PowerPoint</Application>
  <PresentationFormat>On-screen Show (4:3)</PresentationFormat>
  <Paragraphs>1073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Calibri</vt:lpstr>
      <vt:lpstr>Tw Cen MT</vt:lpstr>
      <vt:lpstr>Wingdings</vt:lpstr>
      <vt:lpstr>Wingdings 2</vt:lpstr>
      <vt:lpstr>Median</vt:lpstr>
      <vt:lpstr>Findings from Household Surveys on Migration and Remittances Africa Migration Projet  Sonia Plaza (The World Bank) February 12, 2015</vt:lpstr>
      <vt:lpstr>PowerPoint Presentation</vt:lpstr>
      <vt:lpstr>Motivation</vt:lpstr>
      <vt:lpstr>Outline</vt:lpstr>
      <vt:lpstr>Methodological Challenges</vt:lpstr>
      <vt:lpstr>Household survey coverage</vt:lpstr>
      <vt:lpstr>Basic survey features</vt:lpstr>
      <vt:lpstr>Limitations of the data</vt:lpstr>
      <vt:lpstr>Remittances questions</vt:lpstr>
      <vt:lpstr>Main sample characteristics</vt:lpstr>
      <vt:lpstr>Characteristics of migrants from select African countries</vt:lpstr>
      <vt:lpstr>Characteristics of migrants from select African countries</vt:lpstr>
      <vt:lpstr>Characteristics of migrants from select African countries</vt:lpstr>
      <vt:lpstr>Main findings</vt:lpstr>
      <vt:lpstr>Migrant destinations</vt:lpstr>
      <vt:lpstr>Labor-market status of individuals, before and after migrating (percent)</vt:lpstr>
      <vt:lpstr>Use of remittances by recipient households, by source</vt:lpstr>
      <vt:lpstr>Use of remittances by recipient households, by source</vt:lpstr>
      <vt:lpstr>Channels used to send remittances</vt:lpstr>
      <vt:lpstr>Channels used to send remittances</vt:lpstr>
      <vt:lpstr>Channels used to send remittances</vt:lpstr>
      <vt:lpstr>Return migration in selected African countries (percent)</vt:lpstr>
      <vt:lpstr>Housing status – own (%)</vt:lpstr>
      <vt:lpstr>Construction material of dwelling</vt:lpstr>
      <vt:lpstr>Summary of main findings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Silwal</dc:creator>
  <cp:lastModifiedBy>Sonia Plaza</cp:lastModifiedBy>
  <cp:revision>149</cp:revision>
  <dcterms:created xsi:type="dcterms:W3CDTF">2010-03-15T04:48:58Z</dcterms:created>
  <dcterms:modified xsi:type="dcterms:W3CDTF">2016-02-12T12:02:11Z</dcterms:modified>
</cp:coreProperties>
</file>