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98" r:id="rId2"/>
    <p:sldId id="345" r:id="rId3"/>
    <p:sldId id="341" r:id="rId4"/>
    <p:sldId id="340" r:id="rId5"/>
    <p:sldId id="338" r:id="rId6"/>
    <p:sldId id="343" r:id="rId7"/>
    <p:sldId id="344" r:id="rId8"/>
    <p:sldId id="346" r:id="rId9"/>
    <p:sldId id="347" r:id="rId10"/>
    <p:sldId id="339" r:id="rId11"/>
    <p:sldId id="348"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9F0F"/>
    <a:srgbClr val="A6A6A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8632" autoAdjust="0"/>
  </p:normalViewPr>
  <p:slideViewPr>
    <p:cSldViewPr>
      <p:cViewPr>
        <p:scale>
          <a:sx n="60" d="100"/>
          <a:sy n="60" d="100"/>
        </p:scale>
        <p:origin x="-151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E8B8C4-4292-43CE-A3CF-57BF44D579BF}" type="datetimeFigureOut">
              <a:rPr lang="de-DE" smtClean="0"/>
              <a:t>12.02.2016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5BB3EA-FA9D-42E1-B874-7AA464A72443}" type="slidenum">
              <a:rPr lang="de-DE" smtClean="0"/>
              <a:t>‹Nr.›</a:t>
            </a:fld>
            <a:endParaRPr lang="de-DE"/>
          </a:p>
        </p:txBody>
      </p:sp>
    </p:spTree>
    <p:extLst>
      <p:ext uri="{BB962C8B-B14F-4D97-AF65-F5344CB8AC3E}">
        <p14:creationId xmlns:p14="http://schemas.microsoft.com/office/powerpoint/2010/main" val="4018440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1" u="sng" dirty="0" smtClean="0"/>
              <a:t>COMPONENT 1:</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analysis of both national and international remittances services supply (market share/landscape/patterns, attributes of target market) and demand; challenges to use existing services in Jordan for Syrian refugees and unbanked Jordanians in terms of access, usage, price features and quality of products. </a:t>
            </a:r>
            <a:endParaRPr lang="de-DE" dirty="0" smtClean="0"/>
          </a:p>
          <a:p>
            <a:endParaRPr lang="en-US" b="1" u="sng" dirty="0" smtClean="0"/>
          </a:p>
          <a:p>
            <a:r>
              <a:rPr lang="en-US" b="1" u="sng" dirty="0" smtClean="0"/>
              <a:t>COMPONENT 2:</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evidence on the reasons for clients to choose formal or informal, cash-based or digital remittance channels and clients’ perceptions and needs. Drivers of behavioral change (e.g. cash to digital; price features that attract or detract consumers)  </a:t>
            </a:r>
          </a:p>
          <a:p>
            <a:endParaRPr lang="en-US" b="1" u="sng" dirty="0" smtClean="0"/>
          </a:p>
        </p:txBody>
      </p:sp>
      <p:sp>
        <p:nvSpPr>
          <p:cNvPr id="4" name="Foliennummernplatzhalter 3"/>
          <p:cNvSpPr>
            <a:spLocks noGrp="1"/>
          </p:cNvSpPr>
          <p:nvPr>
            <p:ph type="sldNum" sz="quarter" idx="10"/>
          </p:nvPr>
        </p:nvSpPr>
        <p:spPr/>
        <p:txBody>
          <a:bodyPr/>
          <a:lstStyle/>
          <a:p>
            <a:fld id="{E65BB3EA-FA9D-42E1-B874-7AA464A72443}" type="slidenum">
              <a:rPr lang="de-DE" smtClean="0"/>
              <a:t>8</a:t>
            </a:fld>
            <a:endParaRPr lang="de-DE"/>
          </a:p>
        </p:txBody>
      </p:sp>
    </p:spTree>
    <p:extLst>
      <p:ext uri="{BB962C8B-B14F-4D97-AF65-F5344CB8AC3E}">
        <p14:creationId xmlns:p14="http://schemas.microsoft.com/office/powerpoint/2010/main" val="57266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COMPONENT 3: </a:t>
            </a:r>
            <a:r>
              <a:rPr lang="en-US" dirty="0" smtClean="0"/>
              <a:t>This study component will take into account the demand, supply, policy, and regulatory environment for digital remittances (including taxes and agents), focusing on barriers for digital cross-border remittances. It will identify the economic policies related to remittances services and their potential impact on digital financial services. The study will provide recommendations on reforms needed that could facilitate digital cross-border remittances products to become fully functional in the selected corridors and for the selected products. This work stream will entail close collaboration with GIZ country teams in Jordan and the Jordanian project partners.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COMPONENT 5: </a:t>
            </a:r>
            <a:r>
              <a:rPr lang="en-US" dirty="0" smtClean="0"/>
              <a:t>The research will provide a detailed overview of remittances volume of international remittances corridors used by the target group (bringing together data on formal and informal remittances). In close consultation with GIZ project staff in Jordan, the research will select one or several focus sending countries. For these focus sending countries, a remittances services market assessment will be realized. </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endParaRPr lang="de-DE" dirty="0"/>
          </a:p>
        </p:txBody>
      </p:sp>
      <p:sp>
        <p:nvSpPr>
          <p:cNvPr id="4" name="Foliennummernplatzhalter 3"/>
          <p:cNvSpPr>
            <a:spLocks noGrp="1"/>
          </p:cNvSpPr>
          <p:nvPr>
            <p:ph type="sldNum" sz="quarter" idx="10"/>
          </p:nvPr>
        </p:nvSpPr>
        <p:spPr/>
        <p:txBody>
          <a:bodyPr/>
          <a:lstStyle/>
          <a:p>
            <a:fld id="{E65BB3EA-FA9D-42E1-B874-7AA464A72443}" type="slidenum">
              <a:rPr lang="de-DE" smtClean="0"/>
              <a:t>9</a:t>
            </a:fld>
            <a:endParaRPr lang="de-DE"/>
          </a:p>
        </p:txBody>
      </p:sp>
    </p:spTree>
    <p:extLst>
      <p:ext uri="{BB962C8B-B14F-4D97-AF65-F5344CB8AC3E}">
        <p14:creationId xmlns:p14="http://schemas.microsoft.com/office/powerpoint/2010/main" val="801330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  </a:t>
            </a:r>
            <a:endParaRPr lang="de-DE" dirty="0"/>
          </a:p>
        </p:txBody>
      </p:sp>
      <p:sp>
        <p:nvSpPr>
          <p:cNvPr id="4" name="Foliennummernplatzhalter 3"/>
          <p:cNvSpPr>
            <a:spLocks noGrp="1"/>
          </p:cNvSpPr>
          <p:nvPr>
            <p:ph type="sldNum" sz="quarter" idx="10"/>
          </p:nvPr>
        </p:nvSpPr>
        <p:spPr/>
        <p:txBody>
          <a:bodyPr/>
          <a:lstStyle/>
          <a:p>
            <a:fld id="{E65BB3EA-FA9D-42E1-B874-7AA464A72443}" type="slidenum">
              <a:rPr lang="de-DE" smtClean="0"/>
              <a:t>10</a:t>
            </a:fld>
            <a:endParaRPr lang="de-DE"/>
          </a:p>
        </p:txBody>
      </p:sp>
    </p:spTree>
    <p:extLst>
      <p:ext uri="{BB962C8B-B14F-4D97-AF65-F5344CB8AC3E}">
        <p14:creationId xmlns:p14="http://schemas.microsoft.com/office/powerpoint/2010/main" val="11380025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Rectangle 16"/>
          <p:cNvSpPr>
            <a:spLocks noGrp="1" noChangeArrowheads="1"/>
          </p:cNvSpPr>
          <p:nvPr>
            <p:ph type="subTitle" sz="quarter" idx="1" hasCustomPrompt="1"/>
          </p:nvPr>
        </p:nvSpPr>
        <p:spPr>
          <a:xfrm>
            <a:off x="1040400" y="3239022"/>
            <a:ext cx="7034400" cy="1752600"/>
          </a:xfrm>
        </p:spPr>
        <p:txBody>
          <a:bodyPr/>
          <a:lstStyle>
            <a:lvl1pPr marL="0" indent="0" algn="ctr">
              <a:buFont typeface="Wingdings" pitchFamily="2" charset="2"/>
              <a:buNone/>
              <a:defRPr sz="2800" baseline="0"/>
            </a:lvl1pPr>
          </a:lstStyle>
          <a:p>
            <a:r>
              <a:rPr lang="de-DE" dirty="0" smtClean="0"/>
              <a:t>Click here to add subtitle</a:t>
            </a:r>
            <a:endParaRPr lang="de-DE" dirty="0"/>
          </a:p>
        </p:txBody>
      </p:sp>
      <p:sp>
        <p:nvSpPr>
          <p:cNvPr id="9" name="Rectangle 15"/>
          <p:cNvSpPr>
            <a:spLocks noGrp="1" noChangeArrowheads="1"/>
          </p:cNvSpPr>
          <p:nvPr>
            <p:ph type="ctrTitle" sz="quarter" hasCustomPrompt="1"/>
          </p:nvPr>
        </p:nvSpPr>
        <p:spPr>
          <a:xfrm>
            <a:off x="1040400" y="1993726"/>
            <a:ext cx="7034400" cy="1143000"/>
          </a:xfrm>
        </p:spPr>
        <p:txBody>
          <a:bodyPr anchor="ctr"/>
          <a:lstStyle>
            <a:lvl1pPr algn="ctr">
              <a:defRPr sz="3600"/>
            </a:lvl1pPr>
          </a:lstStyle>
          <a:p>
            <a:r>
              <a:rPr lang="de-DE" dirty="0" smtClean="0"/>
              <a:t>Click </a:t>
            </a:r>
            <a:r>
              <a:rPr lang="de-DE" dirty="0" err="1" smtClean="0"/>
              <a:t>here</a:t>
            </a:r>
            <a:r>
              <a:rPr lang="de-DE" dirty="0" smtClean="0"/>
              <a:t> to add title</a:t>
            </a:r>
            <a:endParaRPr lang="de-DE" dirty="0"/>
          </a:p>
        </p:txBody>
      </p:sp>
      <p:sp>
        <p:nvSpPr>
          <p:cNvPr id="10" name="Rechteck 9"/>
          <p:cNvSpPr/>
          <p:nvPr/>
        </p:nvSpPr>
        <p:spPr bwMode="auto">
          <a:xfrm>
            <a:off x="7721600" y="6604000"/>
            <a:ext cx="1422400" cy="254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2200" b="1" i="0" u="none" strike="noStrike" cap="none" normalizeH="0" baseline="0" smtClean="0">
              <a:ln>
                <a:noFill/>
              </a:ln>
              <a:solidFill>
                <a:srgbClr val="999999"/>
              </a:solidFill>
              <a:effectLst/>
              <a:latin typeface="Arial" charset="0"/>
            </a:endParaRPr>
          </a:p>
        </p:txBody>
      </p:sp>
      <p:pic>
        <p:nvPicPr>
          <p:cNvPr id="11" name="Grafik 7"/>
          <p:cNvPicPr>
            <a:picLocks noChangeAspect="1"/>
          </p:cNvPicPr>
          <p:nvPr userDrawn="1"/>
        </p:nvPicPr>
        <p:blipFill>
          <a:blip r:embed="rId2" cstate="print"/>
          <a:srcRect/>
          <a:stretch>
            <a:fillRect/>
          </a:stretch>
        </p:blipFill>
        <p:spPr bwMode="auto">
          <a:xfrm>
            <a:off x="7392273" y="466724"/>
            <a:ext cx="1577101" cy="657225"/>
          </a:xfrm>
          <a:prstGeom prst="rect">
            <a:avLst/>
          </a:prstGeom>
          <a:noFill/>
          <a:ln w="9525">
            <a:noFill/>
            <a:miter lim="800000"/>
            <a:headEnd/>
            <a:tailEnd/>
          </a:ln>
        </p:spPr>
      </p:pic>
      <p:pic>
        <p:nvPicPr>
          <p:cNvPr id="12" name="Grafik 11"/>
          <p:cNvPicPr>
            <a:picLocks noChangeAspect="1"/>
          </p:cNvPicPr>
          <p:nvPr userDrawn="1"/>
        </p:nvPicPr>
        <p:blipFill rotWithShape="1">
          <a:blip r:embed="rId3" cstate="print">
            <a:extLst>
              <a:ext uri="{28A0092B-C50C-407E-A947-70E740481C1C}">
                <a14:useLocalDpi xmlns:a14="http://schemas.microsoft.com/office/drawing/2010/main" val="0"/>
              </a:ext>
            </a:extLst>
          </a:blip>
          <a:srcRect t="13216" b="-13216"/>
          <a:stretch/>
        </p:blipFill>
        <p:spPr>
          <a:xfrm>
            <a:off x="0" y="0"/>
            <a:ext cx="2373441" cy="1726970"/>
          </a:xfrm>
          <a:prstGeom prst="rect">
            <a:avLst/>
          </a:prstGeom>
        </p:spPr>
      </p:pic>
      <p:sp>
        <p:nvSpPr>
          <p:cNvPr id="13" name="Textfeld 12"/>
          <p:cNvSpPr txBox="1"/>
          <p:nvPr userDrawn="1"/>
        </p:nvSpPr>
        <p:spPr>
          <a:xfrm>
            <a:off x="7419434" y="314102"/>
            <a:ext cx="1066949" cy="215444"/>
          </a:xfrm>
          <a:prstGeom prst="rect">
            <a:avLst/>
          </a:prstGeom>
          <a:noFill/>
        </p:spPr>
        <p:txBody>
          <a:bodyPr wrap="square" rtlCol="0">
            <a:spAutoFit/>
          </a:bodyPr>
          <a:lstStyle/>
          <a:p>
            <a:r>
              <a:rPr lang="en-GB" sz="800" b="0" dirty="0" smtClean="0">
                <a:solidFill>
                  <a:schemeClr val="tx1"/>
                </a:solidFill>
                <a:latin typeface="Arial" pitchFamily="34" charset="0"/>
                <a:cs typeface="Arial" pitchFamily="34" charset="0"/>
              </a:rPr>
              <a:t>Implemented by</a:t>
            </a:r>
            <a:endParaRPr lang="en-GB" sz="8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endParaRPr lang="de-DE"/>
          </a:p>
        </p:txBody>
      </p:sp>
      <p:sp>
        <p:nvSpPr>
          <p:cNvPr id="4" name="Datumsplatzhalter 3"/>
          <p:cNvSpPr>
            <a:spLocks noGrp="1"/>
          </p:cNvSpPr>
          <p:nvPr>
            <p:ph type="dt" sz="half" idx="11"/>
          </p:nvPr>
        </p:nvSpPr>
        <p:spPr/>
        <p:txBody>
          <a:bodyPr/>
          <a:lstStyle/>
          <a:p>
            <a:fld id="{D405D3D6-0D39-4317-B0F4-189B08D242E2}" type="datetimeFigureOut">
              <a:rPr lang="de-DE" smtClean="0"/>
              <a:t>12.02.2016</a:t>
            </a:fld>
            <a:endParaRPr lang="de-DE"/>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marL="0" marR="0" lvl="0" indent="0" defTabSz="914400" latinLnBrk="0">
              <a:lnSpc>
                <a:spcPct val="100000"/>
              </a:lnSpc>
              <a:buSzTx/>
              <a:buFontTx/>
              <a:buNone/>
            </a:pPr>
            <a:r>
              <a:rPr lang="de-DE" noProof="0" dirty="0" smtClean="0"/>
              <a:t>Click here to add content</a:t>
            </a:r>
          </a:p>
          <a:p>
            <a:pPr marL="360000" lvl="1">
              <a:buClr>
                <a:srgbClr val="C80F0F"/>
              </a:buClr>
            </a:pPr>
            <a:r>
              <a:rPr lang="de-DE" noProof="0" dirty="0" smtClean="0"/>
              <a:t>Second layer</a:t>
            </a:r>
          </a:p>
          <a:p>
            <a:pPr marL="720000" lvl="2"/>
            <a:r>
              <a:rPr lang="de-DE" noProof="0" dirty="0" smtClean="0"/>
              <a:t>Third layer</a:t>
            </a:r>
          </a:p>
          <a:p>
            <a:pPr marL="1080000" lvl="3"/>
            <a:r>
              <a:rPr lang="de-DE"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with two conte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endParaRPr lang="de-DE"/>
          </a:p>
        </p:txBody>
      </p:sp>
      <p:sp>
        <p:nvSpPr>
          <p:cNvPr id="4" name="Datumsplatzhalter 3"/>
          <p:cNvSpPr>
            <a:spLocks noGrp="1"/>
          </p:cNvSpPr>
          <p:nvPr>
            <p:ph type="dt" sz="half" idx="11"/>
          </p:nvPr>
        </p:nvSpPr>
        <p:spPr/>
        <p:txBody>
          <a:bodyPr/>
          <a:lstStyle/>
          <a:p>
            <a:fld id="{D405D3D6-0D39-4317-B0F4-189B08D242E2}" type="datetimeFigureOut">
              <a:rPr lang="de-DE" smtClean="0"/>
              <a:t>12.02.2016</a:t>
            </a:fld>
            <a:endParaRPr lang="de-DE"/>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marL="0" marR="0" lvl="0" indent="0" defTabSz="914400" latinLnBrk="0">
              <a:lnSpc>
                <a:spcPct val="100000"/>
              </a:lnSpc>
              <a:buSzTx/>
              <a:buFontTx/>
              <a:buNone/>
            </a:pPr>
            <a:r>
              <a:rPr lang="de-DE" noProof="0" dirty="0" smtClean="0"/>
              <a:t>Click here to add content</a:t>
            </a:r>
          </a:p>
          <a:p>
            <a:pPr marL="360000" lvl="1">
              <a:buClr>
                <a:srgbClr val="C80F0F"/>
              </a:buClr>
            </a:pPr>
            <a:r>
              <a:rPr lang="de-DE" noProof="0" dirty="0" smtClean="0"/>
              <a:t>Second layer</a:t>
            </a:r>
          </a:p>
          <a:p>
            <a:pPr marL="720000" lvl="2"/>
            <a:r>
              <a:rPr lang="de-DE" noProof="0" dirty="0" smtClean="0"/>
              <a:t>Third layer</a:t>
            </a:r>
          </a:p>
          <a:p>
            <a:pPr marL="1080000" lvl="3"/>
            <a:r>
              <a:rPr lang="de-DE"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marL="0" marR="0" lvl="0" indent="0" defTabSz="914400" latinLnBrk="0">
              <a:lnSpc>
                <a:spcPct val="100000"/>
              </a:lnSpc>
              <a:buSzTx/>
              <a:buFontTx/>
              <a:buNone/>
            </a:pPr>
            <a:r>
              <a:rPr lang="de-DE" noProof="0" dirty="0" smtClean="0"/>
              <a:t>Click here to add content</a:t>
            </a:r>
          </a:p>
          <a:p>
            <a:pPr marL="360000" lvl="1">
              <a:buClr>
                <a:srgbClr val="C80F0F"/>
              </a:buClr>
            </a:pPr>
            <a:r>
              <a:rPr lang="de-DE" noProof="0" dirty="0" smtClean="0"/>
              <a:t>Second layer</a:t>
            </a:r>
          </a:p>
          <a:p>
            <a:pPr marL="720000" lvl="2"/>
            <a:r>
              <a:rPr lang="de-DE" noProof="0" dirty="0" smtClean="0"/>
              <a:t>Third layer</a:t>
            </a:r>
          </a:p>
          <a:p>
            <a:pPr marL="1080000" lvl="3"/>
            <a:r>
              <a:rPr lang="de-DE"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endParaRPr lang="de-DE"/>
          </a:p>
        </p:txBody>
      </p:sp>
      <p:sp>
        <p:nvSpPr>
          <p:cNvPr id="4" name="Datumsplatzhalter 3"/>
          <p:cNvSpPr>
            <a:spLocks noGrp="1"/>
          </p:cNvSpPr>
          <p:nvPr>
            <p:ph type="dt" sz="half" idx="11"/>
          </p:nvPr>
        </p:nvSpPr>
        <p:spPr/>
        <p:txBody>
          <a:bodyPr/>
          <a:lstStyle/>
          <a:p>
            <a:fld id="{D405D3D6-0D39-4317-B0F4-189B08D242E2}" type="datetimeFigureOut">
              <a:rPr lang="de-DE" smtClean="0"/>
              <a:t>12.02.2016</a:t>
            </a:fld>
            <a:endParaRPr lang="de-DE"/>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marL="0" marR="0" lvl="0" indent="0" defTabSz="914400" latinLnBrk="0">
              <a:lnSpc>
                <a:spcPct val="100000"/>
              </a:lnSpc>
              <a:buSzTx/>
              <a:buFontTx/>
              <a:buNone/>
            </a:pPr>
            <a:r>
              <a:rPr lang="de-DE" noProof="0" dirty="0" smtClean="0"/>
              <a:t>Click here to add content</a:t>
            </a:r>
          </a:p>
          <a:p>
            <a:pPr marL="360000" lvl="1">
              <a:buClr>
                <a:srgbClr val="C80F0F"/>
              </a:buClr>
            </a:pPr>
            <a:r>
              <a:rPr lang="de-DE" noProof="0" dirty="0" smtClean="0"/>
              <a:t>Second layer</a:t>
            </a:r>
          </a:p>
          <a:p>
            <a:pPr marL="720000" lvl="2"/>
            <a:r>
              <a:rPr lang="de-DE" noProof="0" dirty="0" smtClean="0"/>
              <a:t>Third layer</a:t>
            </a:r>
          </a:p>
          <a:p>
            <a:pPr marL="1080000" lvl="3"/>
            <a:r>
              <a:rPr lang="de-DE" noProof="0" dirty="0" smtClean="0"/>
              <a:t>Fourth layer</a:t>
            </a:r>
          </a:p>
        </p:txBody>
      </p:sp>
      <p:sp>
        <p:nvSpPr>
          <p:cNvPr id="8" name="Bildplatzhalter 2"/>
          <p:cNvSpPr>
            <a:spLocks noGrp="1"/>
          </p:cNvSpPr>
          <p:nvPr>
            <p:ph type="pic" idx="12" hasCustomPrompt="1"/>
          </p:nvPr>
        </p:nvSpPr>
        <p:spPr>
          <a:xfrm>
            <a:off x="6786000" y="2448000"/>
            <a:ext cx="2358000" cy="3816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ly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p>
            <a:endParaRPr lang="de-DE"/>
          </a:p>
        </p:txBody>
      </p:sp>
      <p:sp>
        <p:nvSpPr>
          <p:cNvPr id="4" name="Datumsplatzhalter 3"/>
          <p:cNvSpPr>
            <a:spLocks noGrp="1"/>
          </p:cNvSpPr>
          <p:nvPr>
            <p:ph type="dt" sz="half" idx="11"/>
          </p:nvPr>
        </p:nvSpPr>
        <p:spPr/>
        <p:txBody>
          <a:bodyPr/>
          <a:lstStyle/>
          <a:p>
            <a:fld id="{D405D3D6-0D39-4317-B0F4-189B08D242E2}" type="datetimeFigureOut">
              <a:rPr lang="de-DE" smtClean="0"/>
              <a:t>12.02.2016</a:t>
            </a:fld>
            <a:endParaRPr lang="de-DE"/>
          </a:p>
        </p:txBody>
      </p:sp>
    </p:spTree>
    <p:extLst>
      <p:ext uri="{BB962C8B-B14F-4D97-AF65-F5344CB8AC3E}">
        <p14:creationId xmlns:p14="http://schemas.microsoft.com/office/powerpoint/2010/main" val="1047626871"/>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mpty">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endParaRPr lang="de-DE"/>
          </a:p>
        </p:txBody>
      </p:sp>
      <p:sp>
        <p:nvSpPr>
          <p:cNvPr id="4" name="Datumsplatzhalter 3"/>
          <p:cNvSpPr>
            <a:spLocks noGrp="1"/>
          </p:cNvSpPr>
          <p:nvPr>
            <p:ph type="dt" sz="half" idx="11"/>
          </p:nvPr>
        </p:nvSpPr>
        <p:spPr/>
        <p:txBody>
          <a:bodyPr/>
          <a:lstStyle/>
          <a:p>
            <a:fld id="{D405D3D6-0D39-4317-B0F4-189B08D242E2}" type="datetimeFigureOut">
              <a:rPr lang="de-DE" smtClean="0"/>
              <a:t>12.02.2016</a:t>
            </a:fld>
            <a:endParaRPr lang="de-DE"/>
          </a:p>
        </p:txBody>
      </p:sp>
    </p:spTree>
    <p:extLst>
      <p:ext uri="{BB962C8B-B14F-4D97-AF65-F5344CB8AC3E}">
        <p14:creationId xmlns:p14="http://schemas.microsoft.com/office/powerpoint/2010/main" val="1836145056"/>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185051" y="1236082"/>
            <a:ext cx="8677628" cy="4929222"/>
          </a:xfrm>
          <a:prstGeom prst="rect">
            <a:avLst/>
          </a:prstGeom>
        </p:spPr>
        <p:txBody>
          <a:bodyPr/>
          <a:lstStyle>
            <a:lvl1pPr marL="342900" indent="-342900">
              <a:lnSpc>
                <a:spcPct val="100000"/>
              </a:lnSpc>
              <a:spcBef>
                <a:spcPts val="600"/>
              </a:spcBef>
              <a:buClr>
                <a:srgbClr val="5F93B3"/>
              </a:buClr>
              <a:buSzPct val="130000"/>
              <a:buFont typeface="Wingdings" pitchFamily="2" charset="2"/>
              <a:buChar char="§"/>
              <a:defRPr sz="1800">
                <a:solidFill>
                  <a:schemeClr val="bg1"/>
                </a:solidFill>
              </a:defRPr>
            </a:lvl1pPr>
            <a:lvl2pPr>
              <a:lnSpc>
                <a:spcPct val="100000"/>
              </a:lnSpc>
              <a:spcBef>
                <a:spcPts val="600"/>
              </a:spcBef>
              <a:buClr>
                <a:srgbClr val="5F93B3"/>
              </a:buClr>
              <a:buSzPct val="95000"/>
              <a:buFont typeface="Tahoma" pitchFamily="34" charset="0"/>
              <a:buChar char="●"/>
              <a:defRPr sz="1600">
                <a:solidFill>
                  <a:schemeClr val="accent5"/>
                </a:solidFill>
              </a:defRPr>
            </a:lvl2pPr>
            <a:lvl3pPr>
              <a:lnSpc>
                <a:spcPct val="100000"/>
              </a:lnSpc>
              <a:spcBef>
                <a:spcPts val="600"/>
              </a:spcBef>
              <a:buClr>
                <a:srgbClr val="5F93B3"/>
              </a:buClr>
              <a:buFont typeface="Tahoma" pitchFamily="34" charset="0"/>
              <a:buChar char="−"/>
              <a:defRPr sz="1400">
                <a:solidFill>
                  <a:schemeClr val="bg1"/>
                </a:solidFill>
              </a:defRPr>
            </a:lvl3pPr>
            <a:lvl4pPr>
              <a:lnSpc>
                <a:spcPct val="100000"/>
              </a:lnSpc>
              <a:spcBef>
                <a:spcPts val="600"/>
              </a:spcBef>
              <a:buClr>
                <a:srgbClr val="5F93B3"/>
              </a:buClr>
              <a:buFont typeface="Tahoma" pitchFamily="34" charset="0"/>
              <a:buChar char="◊"/>
              <a:defRPr sz="1200">
                <a:solidFill>
                  <a:schemeClr val="bg1"/>
                </a:solidFill>
              </a:defRPr>
            </a:lvl4pPr>
            <a:lvl5pPr marL="2057400" indent="-228600">
              <a:lnSpc>
                <a:spcPct val="100000"/>
              </a:lnSpc>
              <a:spcBef>
                <a:spcPts val="600"/>
              </a:spcBef>
              <a:buClr>
                <a:srgbClr val="5F93B3"/>
              </a:buClr>
              <a:buFont typeface="Courier New" pitchFamily="49" charset="0"/>
              <a:buChar char="o"/>
              <a:defRPr sz="1100">
                <a:solidFill>
                  <a:schemeClr val="bg1"/>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1" name="Rectangle 3"/>
          <p:cNvSpPr>
            <a:spLocks noGrp="1"/>
          </p:cNvSpPr>
          <p:nvPr>
            <p:ph type="ctrTitle"/>
          </p:nvPr>
        </p:nvSpPr>
        <p:spPr>
          <a:xfrm>
            <a:off x="214283" y="142852"/>
            <a:ext cx="8678198" cy="936648"/>
          </a:xfrm>
          <a:prstGeom prst="rect">
            <a:avLst/>
          </a:prstGeom>
          <a:solidFill>
            <a:schemeClr val="tx1"/>
          </a:solidFill>
          <a:ln w="9525" cap="flat" cmpd="sng" algn="ctr">
            <a:noFill/>
            <a:prstDash val="solid"/>
            <a:round/>
            <a:headEnd type="none" w="med" len="med"/>
            <a:tailEnd type="none" w="med" len="med"/>
          </a:ln>
          <a:effectLst>
            <a:outerShdw blurRad="190500" dist="127000" dir="8460000" algn="ctr">
              <a:srgbClr val="000000">
                <a:alpha val="20000"/>
              </a:srgbClr>
            </a:outerShdw>
          </a:effectLst>
          <a:scene3d>
            <a:camera prst="orthographicFront">
              <a:rot lat="0" lon="0" rev="0"/>
            </a:camera>
            <a:lightRig rig="contrasting" dir="t">
              <a:rot lat="0" lon="0" rev="1500000"/>
            </a:lightRig>
          </a:scene3d>
          <a:sp3d prstMaterial="metal">
            <a:bevelT w="12700"/>
          </a:sp3d>
        </p:spPr>
        <p:style>
          <a:lnRef idx="0">
            <a:scrgbClr r="0" g="0" b="0"/>
          </a:lnRef>
          <a:fillRef idx="1003">
            <a:schemeClr val="dk1"/>
          </a:fillRef>
          <a:effectRef idx="0">
            <a:scrgbClr r="0" g="0" b="0"/>
          </a:effectRef>
          <a:fontRef idx="major"/>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a:defRPr kumimoji="0" lang="en-US" sz="2000" b="0" i="0" u="none" strike="noStrike" kern="1200" cap="none" normalizeH="0" baseline="0" dirty="0" smtClean="0">
                <a:ln>
                  <a:noFill/>
                </a:ln>
                <a:solidFill>
                  <a:srgbClr val="5F93B3"/>
                </a:solidFill>
                <a:effectLst/>
                <a:latin typeface="+mj-lt"/>
              </a:defRPr>
            </a:lvl1pPr>
          </a:lstStyle>
          <a:p>
            <a:pPr lvl="0"/>
            <a:endParaRPr lang="en-US" dirty="0" smtClean="0"/>
          </a:p>
        </p:txBody>
      </p:sp>
      <p:sp>
        <p:nvSpPr>
          <p:cNvPr id="5" name="Espace réservé du numéro de diapositive 6"/>
          <p:cNvSpPr>
            <a:spLocks noGrp="1"/>
          </p:cNvSpPr>
          <p:nvPr>
            <p:ph type="sldNum" sz="quarter" idx="10"/>
          </p:nvPr>
        </p:nvSpPr>
        <p:spPr>
          <a:xfrm>
            <a:off x="4792071" y="6578220"/>
            <a:ext cx="735273" cy="279780"/>
          </a:xfrm>
          <a:prstGeom prst="rect">
            <a:avLst/>
          </a:prstGeom>
        </p:spPr>
        <p:txBody>
          <a:bodyPr/>
          <a:lstStyle>
            <a:lvl1pPr>
              <a:defRPr/>
            </a:lvl1pPr>
          </a:lstStyle>
          <a:p>
            <a:pPr>
              <a:defRPr/>
            </a:pPr>
            <a:fld id="{BEF4F456-7811-4782-8CDE-57F3C02665DD}" type="slidenum">
              <a:rPr lang="fr-FR">
                <a:solidFill>
                  <a:srgbClr val="000000"/>
                </a:solidFill>
              </a:rPr>
              <a:pPr>
                <a:defRPr/>
              </a:pPr>
              <a:t>‹Nr.›</a:t>
            </a:fld>
            <a:endParaRPr lang="fr-FR">
              <a:solidFill>
                <a:srgbClr val="000000"/>
              </a:solidFill>
            </a:endParaRPr>
          </a:p>
        </p:txBody>
      </p:sp>
    </p:spTree>
    <p:extLst>
      <p:ext uri="{BB962C8B-B14F-4D97-AF65-F5344CB8AC3E}">
        <p14:creationId xmlns:p14="http://schemas.microsoft.com/office/powerpoint/2010/main" val="21457978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gif"/><Relationship Id="rId5" Type="http://schemas.openxmlformats.org/officeDocument/2006/relationships/slideLayout" Target="../slideLayouts/slideLayout5.xml"/><Relationship Id="rId10" Type="http://schemas.openxmlformats.org/officeDocument/2006/relationships/image" Target="../media/image2.gif"/><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Bild 11" descr="weltkugel-5-Europa-Orient-cooperation.jpg"/>
          <p:cNvPicPr>
            <a:picLocks noChangeAspect="1"/>
          </p:cNvPicPr>
          <p:nvPr userDrawn="1"/>
        </p:nvPicPr>
        <p:blipFill rotWithShape="1">
          <a:blip r:embed="rId9">
            <a:extLst>
              <a:ext uri="{28A0092B-C50C-407E-A947-70E740481C1C}">
                <a14:useLocalDpi xmlns:a14="http://schemas.microsoft.com/office/drawing/2010/main" val="0"/>
              </a:ext>
            </a:extLst>
          </a:blip>
          <a:srcRect t="5382" r="1546" b="1"/>
          <a:stretch/>
        </p:blipFill>
        <p:spPr>
          <a:xfrm>
            <a:off x="2451601" y="0"/>
            <a:ext cx="6692400" cy="1202400"/>
          </a:xfrm>
          <a:prstGeom prst="rect">
            <a:avLst/>
          </a:prstGeom>
        </p:spPr>
      </p:pic>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pic>
        <p:nvPicPr>
          <p:cNvPr id="20" name="Grafik 8"/>
          <p:cNvPicPr>
            <a:picLocks noChangeAspect="1"/>
          </p:cNvPicPr>
          <p:nvPr/>
        </p:nvPicPr>
        <p:blipFill>
          <a:blip r:embed="rId10"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latinLnBrk="0">
              <a:lnSpc>
                <a:spcPct val="100000"/>
              </a:lnSpc>
              <a:buSzTx/>
              <a:buFontTx/>
              <a:buNone/>
            </a:pPr>
            <a:r>
              <a:rPr lang="de-DE" noProof="0" dirty="0" smtClean="0"/>
              <a:t>First layer</a:t>
            </a:r>
          </a:p>
          <a:p>
            <a:pPr marL="360000" lvl="1">
              <a:buClr>
                <a:srgbClr val="C80F0F"/>
              </a:buClr>
            </a:pPr>
            <a:r>
              <a:rPr lang="de-DE" noProof="0" dirty="0" smtClean="0"/>
              <a:t>Second layer</a:t>
            </a:r>
          </a:p>
          <a:p>
            <a:pPr marL="720000" lvl="2"/>
            <a:r>
              <a:rPr lang="de-DE" noProof="0" dirty="0" smtClean="0"/>
              <a:t>Third layer</a:t>
            </a:r>
          </a:p>
          <a:p>
            <a:pPr marL="1080000" lvl="3"/>
            <a:r>
              <a:rPr lang="de-DE" noProof="0" dirty="0" smtClean="0"/>
              <a:t>Fourth layer</a:t>
            </a: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chemeClr val="tx2"/>
                </a:solidFill>
                <a:latin typeface="Arial Narrow" pitchFamily="34" charset="0"/>
              </a:defRPr>
            </a:lvl1pPr>
          </a:lstStyle>
          <a:p>
            <a:endParaRPr lang="de-DE"/>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chemeClr val="tx2"/>
                </a:solidFill>
                <a:latin typeface="Arial Narrow" pitchFamily="34" charset="0"/>
              </a:defRPr>
            </a:lvl1pPr>
          </a:lstStyle>
          <a:p>
            <a:fld id="{D405D3D6-0D39-4317-B0F4-189B08D242E2}" type="datetimeFigureOut">
              <a:rPr lang="de-DE" smtClean="0"/>
              <a:t>12.02.2016</a:t>
            </a:fld>
            <a:endParaRPr lang="de-DE"/>
          </a:p>
        </p:txBody>
      </p:sp>
      <p:sp>
        <p:nvSpPr>
          <p:cNvPr id="10" name="Text Box 19"/>
          <p:cNvSpPr txBox="1">
            <a:spLocks noChangeArrowheads="1"/>
          </p:cNvSpPr>
          <p:nvPr/>
        </p:nvSpPr>
        <p:spPr bwMode="auto">
          <a:xfrm>
            <a:off x="7532900" y="6581001"/>
            <a:ext cx="927100" cy="246221"/>
          </a:xfrm>
          <a:prstGeom prst="rect">
            <a:avLst/>
          </a:prstGeom>
          <a:noFill/>
          <a:ln w="9525">
            <a:noFill/>
            <a:miter lim="800000"/>
            <a:headEnd/>
            <a:tailEnd/>
          </a:ln>
          <a:effectLst/>
        </p:spPr>
        <p:txBody>
          <a:bodyPr rIns="0">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lgn="r"/>
            <a:r>
              <a:rPr lang="es-ES_tradnl" sz="1000" b="0" noProof="0" dirty="0" smtClean="0">
                <a:solidFill>
                  <a:srgbClr val="6E6452"/>
                </a:solidFill>
                <a:latin typeface="Arial Narrow" pitchFamily="34" charset="0"/>
              </a:rPr>
              <a:t>Page </a:t>
            </a:r>
            <a:fld id="{327115CA-E6A4-425F-BB4F-A64D48743A27}" type="slidenum">
              <a:rPr lang="de-DE" sz="1000" b="0" noProof="0" smtClean="0">
                <a:solidFill>
                  <a:schemeClr val="tx2"/>
                </a:solidFill>
                <a:latin typeface="Arial Narrow" pitchFamily="34" charset="0"/>
              </a:rPr>
              <a:pPr algn="r"/>
              <a:t>‹Nr.›</a:t>
            </a:fld>
            <a:endParaRPr lang="de-DE" sz="1000" b="0" noProof="0" dirty="0">
              <a:solidFill>
                <a:schemeClr val="tx2"/>
              </a:solidFill>
              <a:latin typeface="Arial Narrow" pitchFamily="34" charset="0"/>
            </a:endParaRPr>
          </a:p>
        </p:txBody>
      </p:sp>
      <p:pic>
        <p:nvPicPr>
          <p:cNvPr id="11" name="Grafik 7"/>
          <p:cNvPicPr>
            <a:picLocks noChangeAspect="1"/>
          </p:cNvPicPr>
          <p:nvPr userDrawn="1"/>
        </p:nvPicPr>
        <p:blipFill>
          <a:blip r:embed="rId11" cstate="print"/>
          <a:srcRect/>
          <a:stretch>
            <a:fillRect/>
          </a:stretch>
        </p:blipFill>
        <p:spPr bwMode="auto">
          <a:xfrm>
            <a:off x="7392273" y="466724"/>
            <a:ext cx="1577101" cy="657225"/>
          </a:xfrm>
          <a:prstGeom prst="rect">
            <a:avLst/>
          </a:prstGeom>
          <a:noFill/>
          <a:ln w="9525">
            <a:noFill/>
            <a:miter lim="800000"/>
            <a:headEnd/>
            <a:tailEnd/>
          </a:ln>
        </p:spPr>
      </p:pic>
      <p:pic>
        <p:nvPicPr>
          <p:cNvPr id="12" name="Grafik 11"/>
          <p:cNvPicPr>
            <a:picLocks noChangeAspect="1"/>
          </p:cNvPicPr>
          <p:nvPr userDrawn="1"/>
        </p:nvPicPr>
        <p:blipFill rotWithShape="1">
          <a:blip r:embed="rId12" cstate="print">
            <a:extLst>
              <a:ext uri="{28A0092B-C50C-407E-A947-70E740481C1C}">
                <a14:useLocalDpi xmlns:a14="http://schemas.microsoft.com/office/drawing/2010/main" val="0"/>
              </a:ext>
            </a:extLst>
          </a:blip>
          <a:srcRect t="13216" b="-13216"/>
          <a:stretch/>
        </p:blipFill>
        <p:spPr>
          <a:xfrm>
            <a:off x="0" y="0"/>
            <a:ext cx="2373441" cy="1726970"/>
          </a:xfrm>
          <a:prstGeom prst="rect">
            <a:avLst/>
          </a:prstGeom>
        </p:spPr>
      </p:pic>
      <p:sp>
        <p:nvSpPr>
          <p:cNvPr id="13" name="Textfeld 12"/>
          <p:cNvSpPr txBox="1"/>
          <p:nvPr userDrawn="1"/>
        </p:nvSpPr>
        <p:spPr>
          <a:xfrm>
            <a:off x="7419434" y="314102"/>
            <a:ext cx="1066949" cy="215444"/>
          </a:xfrm>
          <a:prstGeom prst="rect">
            <a:avLst/>
          </a:prstGeom>
          <a:noFill/>
        </p:spPr>
        <p:txBody>
          <a:bodyPr wrap="square" rtlCol="0">
            <a:spAutoFit/>
          </a:bodyPr>
          <a:lstStyle/>
          <a:p>
            <a:r>
              <a:rPr lang="en-GB" sz="800" b="0" dirty="0" smtClean="0">
                <a:solidFill>
                  <a:schemeClr val="tx1"/>
                </a:solidFill>
                <a:latin typeface="Arial" pitchFamily="34" charset="0"/>
                <a:cs typeface="Arial" pitchFamily="34" charset="0"/>
              </a:rPr>
              <a:t>Implemented by</a:t>
            </a:r>
            <a:endParaRPr lang="en-GB" sz="800" b="0" dirty="0">
              <a:solidFill>
                <a:schemeClr val="tx1"/>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9" r:id="rId7"/>
  </p:sldLayoutIdLst>
  <p:transition/>
  <p:timing>
    <p:tnLst>
      <p:par>
        <p:cTn id="1" dur="indefinite" restart="never" nodeType="tmRoot"/>
      </p:par>
    </p:tnLst>
  </p:timing>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lang="de-DE" sz="1800" baseline="0" noProof="0" smtClean="0">
          <a:solidFill>
            <a:schemeClr val="tx2"/>
          </a:solidFill>
          <a:latin typeface="+mn-lt"/>
          <a:ea typeface="+mn-ea"/>
          <a:cs typeface="+mn-cs"/>
        </a:defRPr>
      </a:lvl1pPr>
      <a:lvl2pPr marL="720000" indent="-360000" algn="l" rtl="0" eaLnBrk="1" fontAlgn="base" hangingPunct="1">
        <a:spcBef>
          <a:spcPts val="400"/>
        </a:spcBef>
        <a:spcAft>
          <a:spcPts val="800"/>
        </a:spcAft>
        <a:buClr>
          <a:schemeClr val="accent1"/>
        </a:buClr>
        <a:buFont typeface="Arial" pitchFamily="34" charset="0"/>
        <a:buChar char="•"/>
        <a:tabLst>
          <a:tab pos="2190750" algn="l"/>
        </a:tabLst>
        <a:defRPr lang="de-DE" sz="1800" noProof="0" smtClean="0">
          <a:solidFill>
            <a:schemeClr val="tx2"/>
          </a:solidFill>
          <a:latin typeface="+mn-lt"/>
        </a:defRPr>
      </a:lvl2pPr>
      <a:lvl3pPr marL="1080000" indent="-360000" algn="l" rtl="0" eaLnBrk="1" fontAlgn="base" hangingPunct="1">
        <a:spcBef>
          <a:spcPts val="400"/>
        </a:spcBef>
        <a:spcAft>
          <a:spcPts val="800"/>
        </a:spcAft>
        <a:buClr>
          <a:schemeClr val="tx2"/>
        </a:buClr>
        <a:buFont typeface="Arial" pitchFamily="34" charset="0"/>
        <a:buChar char="•"/>
        <a:tabLst>
          <a:tab pos="2190750" algn="l"/>
        </a:tabLst>
        <a:defRPr lang="de-DE" sz="1800" noProof="0" smtClean="0">
          <a:solidFill>
            <a:schemeClr val="tx2"/>
          </a:solidFill>
          <a:latin typeface="+mn-lt"/>
        </a:defRPr>
      </a:lvl3pPr>
      <a:lvl4pPr marL="1440000" indent="-360000" algn="l" rtl="0" eaLnBrk="1" fontAlgn="base" hangingPunct="1">
        <a:spcBef>
          <a:spcPts val="400"/>
        </a:spcBef>
        <a:spcAft>
          <a:spcPts val="800"/>
        </a:spcAft>
        <a:buClr>
          <a:schemeClr val="tx2"/>
        </a:buClr>
        <a:buFont typeface="Arial" pitchFamily="34" charset="0"/>
        <a:buChar char="•"/>
        <a:tabLst>
          <a:tab pos="2190750" algn="l"/>
        </a:tabLst>
        <a:defRPr lang="de-DE" sz="1800" baseline="0" noProof="0" smtClean="0">
          <a:solidFill>
            <a:schemeClr val="tx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Melzoghbi@worldbank.org" TargetMode="External"/><Relationship Id="rId2" Type="http://schemas.openxmlformats.org/officeDocument/2006/relationships/hyperlink" Target="mailto:Lotte.nordhus@giz.de"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sz="quarter" idx="1"/>
          </p:nvPr>
        </p:nvSpPr>
        <p:spPr>
          <a:xfrm>
            <a:off x="755576" y="2780928"/>
            <a:ext cx="7704856" cy="1752600"/>
          </a:xfrm>
        </p:spPr>
        <p:txBody>
          <a:bodyPr/>
          <a:lstStyle/>
          <a:p>
            <a:pPr algn="l"/>
            <a:r>
              <a:rPr lang="en-US" b="1" dirty="0"/>
              <a:t>Improving Access to Remittances and other Financial Services </a:t>
            </a:r>
            <a:r>
              <a:rPr lang="en-US" b="1" dirty="0" smtClean="0"/>
              <a:t>through </a:t>
            </a:r>
            <a:r>
              <a:rPr lang="en-US" b="1" dirty="0"/>
              <a:t>Digital </a:t>
            </a:r>
            <a:r>
              <a:rPr lang="en-US" b="1" dirty="0" smtClean="0"/>
              <a:t>Solutions</a:t>
            </a:r>
          </a:p>
          <a:p>
            <a:pPr algn="l"/>
            <a:endParaRPr lang="en-US" sz="2200" b="1" dirty="0"/>
          </a:p>
          <a:p>
            <a:pPr algn="l"/>
            <a:r>
              <a:rPr lang="en-US" sz="2200" dirty="0" smtClean="0"/>
              <a:t>February 12, 2016, KNOMAD Workshop</a:t>
            </a:r>
          </a:p>
          <a:p>
            <a:pPr algn="l"/>
            <a:r>
              <a:rPr lang="en-US" sz="2200" dirty="0" smtClean="0"/>
              <a:t>Lotte Nordhus, GIZ</a:t>
            </a:r>
          </a:p>
          <a:p>
            <a:pPr algn="l"/>
            <a:r>
              <a:rPr lang="en-US" sz="2200" dirty="0" smtClean="0"/>
              <a:t>Mayada El-Zoghbi, CGAP</a:t>
            </a:r>
          </a:p>
        </p:txBody>
      </p:sp>
    </p:spTree>
    <p:extLst>
      <p:ext uri="{BB962C8B-B14F-4D97-AF65-F5344CB8AC3E}">
        <p14:creationId xmlns:p14="http://schemas.microsoft.com/office/powerpoint/2010/main" val="301582010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196752"/>
            <a:ext cx="8892480" cy="617928"/>
          </a:xfrm>
        </p:spPr>
        <p:txBody>
          <a:bodyPr/>
          <a:lstStyle/>
          <a:p>
            <a:r>
              <a:rPr lang="de-DE" b="1" dirty="0" smtClean="0"/>
              <a:t>Potential </a:t>
            </a:r>
            <a:r>
              <a:rPr lang="de-DE" b="1" dirty="0" err="1" smtClean="0"/>
              <a:t>challenges</a:t>
            </a:r>
            <a:r>
              <a:rPr lang="de-DE" b="1" dirty="0" smtClean="0"/>
              <a:t> </a:t>
            </a:r>
            <a:r>
              <a:rPr lang="de-DE" b="1" dirty="0" err="1"/>
              <a:t>for</a:t>
            </a:r>
            <a:r>
              <a:rPr lang="de-DE" b="1" dirty="0"/>
              <a:t> </a:t>
            </a:r>
            <a:r>
              <a:rPr lang="de-DE" b="1" dirty="0" err="1" smtClean="0"/>
              <a:t>data</a:t>
            </a:r>
            <a:r>
              <a:rPr lang="de-DE" b="1" dirty="0" smtClean="0"/>
              <a:t> </a:t>
            </a:r>
            <a:r>
              <a:rPr lang="de-DE" b="1" dirty="0" err="1" smtClean="0"/>
              <a:t>generation</a:t>
            </a:r>
            <a:r>
              <a:rPr lang="de-DE" b="1" dirty="0" smtClean="0"/>
              <a:t/>
            </a:r>
            <a:br>
              <a:rPr lang="de-DE" b="1" dirty="0" smtClean="0"/>
            </a:br>
            <a:endParaRPr lang="de-DE" b="1" dirty="0"/>
          </a:p>
        </p:txBody>
      </p:sp>
      <p:sp>
        <p:nvSpPr>
          <p:cNvPr id="5" name="Inhaltsplatzhalter 2"/>
          <p:cNvSpPr>
            <a:spLocks noGrp="1"/>
          </p:cNvSpPr>
          <p:nvPr>
            <p:ph idx="1"/>
          </p:nvPr>
        </p:nvSpPr>
        <p:spPr>
          <a:xfrm>
            <a:off x="395536" y="1844824"/>
            <a:ext cx="8496944" cy="4536504"/>
          </a:xfrm>
        </p:spPr>
        <p:txBody>
          <a:bodyPr/>
          <a:lstStyle/>
          <a:p>
            <a:pPr>
              <a:spcBef>
                <a:spcPts val="0"/>
              </a:spcBef>
              <a:spcAft>
                <a:spcPts val="0"/>
              </a:spcAft>
            </a:pPr>
            <a:r>
              <a:rPr lang="de-DE" sz="2000" b="1" dirty="0"/>
              <a:t>Access </a:t>
            </a:r>
            <a:r>
              <a:rPr lang="de-DE" sz="2000" b="1" dirty="0" err="1"/>
              <a:t>to</a:t>
            </a:r>
            <a:r>
              <a:rPr lang="de-DE" sz="2000" b="1" dirty="0"/>
              <a:t> </a:t>
            </a:r>
            <a:r>
              <a:rPr lang="de-DE" sz="2000" b="1" dirty="0" err="1"/>
              <a:t>the</a:t>
            </a:r>
            <a:r>
              <a:rPr lang="de-DE" sz="2000" b="1" dirty="0"/>
              <a:t> </a:t>
            </a:r>
            <a:r>
              <a:rPr lang="de-DE" sz="2000" b="1" dirty="0" err="1"/>
              <a:t>target</a:t>
            </a:r>
            <a:r>
              <a:rPr lang="de-DE" sz="2000" b="1" dirty="0"/>
              <a:t> </a:t>
            </a:r>
            <a:r>
              <a:rPr lang="de-DE" sz="2000" b="1" dirty="0" err="1"/>
              <a:t>group</a:t>
            </a:r>
            <a:r>
              <a:rPr lang="de-DE" sz="2000" b="1" dirty="0"/>
              <a:t> and </a:t>
            </a:r>
            <a:r>
              <a:rPr lang="de-DE" sz="2000" b="1" dirty="0" err="1"/>
              <a:t>trust</a:t>
            </a:r>
            <a:r>
              <a:rPr lang="de-DE" sz="2000" b="1" dirty="0"/>
              <a:t> </a:t>
            </a:r>
          </a:p>
          <a:p>
            <a:pPr marL="285750" indent="-285750">
              <a:spcBef>
                <a:spcPts val="0"/>
              </a:spcBef>
              <a:spcAft>
                <a:spcPts val="0"/>
              </a:spcAft>
              <a:buFont typeface="Wingdings" panose="05000000000000000000" pitchFamily="2" charset="2"/>
              <a:buChar char="Ø"/>
            </a:pPr>
            <a:r>
              <a:rPr lang="de-DE" dirty="0" smtClean="0"/>
              <a:t>Remittances </a:t>
            </a:r>
            <a:r>
              <a:rPr lang="de-DE" dirty="0"/>
              <a:t>and </a:t>
            </a:r>
            <a:r>
              <a:rPr lang="de-DE" dirty="0" err="1"/>
              <a:t>financial</a:t>
            </a:r>
            <a:r>
              <a:rPr lang="de-DE" dirty="0"/>
              <a:t> </a:t>
            </a:r>
            <a:r>
              <a:rPr lang="de-DE" dirty="0" err="1"/>
              <a:t>issues</a:t>
            </a:r>
            <a:r>
              <a:rPr lang="de-DE" dirty="0"/>
              <a:t> </a:t>
            </a:r>
            <a:r>
              <a:rPr lang="de-DE" dirty="0" err="1"/>
              <a:t>as</a:t>
            </a:r>
            <a:r>
              <a:rPr lang="de-DE" dirty="0"/>
              <a:t> a sensitive </a:t>
            </a:r>
            <a:r>
              <a:rPr lang="de-DE" dirty="0" err="1"/>
              <a:t>topic</a:t>
            </a:r>
            <a:r>
              <a:rPr lang="de-DE" dirty="0"/>
              <a:t>: e.g. </a:t>
            </a:r>
            <a:r>
              <a:rPr lang="de-DE" dirty="0" err="1"/>
              <a:t>refugees</a:t>
            </a:r>
            <a:r>
              <a:rPr lang="de-DE" dirty="0"/>
              <a:t> do not </a:t>
            </a:r>
            <a:r>
              <a:rPr lang="de-DE" dirty="0" err="1"/>
              <a:t>want</a:t>
            </a:r>
            <a:r>
              <a:rPr lang="de-DE" dirty="0"/>
              <a:t> </a:t>
            </a:r>
            <a:r>
              <a:rPr lang="de-DE" dirty="0" err="1"/>
              <a:t>to</a:t>
            </a:r>
            <a:r>
              <a:rPr lang="de-DE" dirty="0"/>
              <a:t> </a:t>
            </a:r>
            <a:r>
              <a:rPr lang="de-DE" dirty="0" err="1"/>
              <a:t>talk</a:t>
            </a:r>
            <a:r>
              <a:rPr lang="de-DE" dirty="0"/>
              <a:t> </a:t>
            </a:r>
            <a:r>
              <a:rPr lang="de-DE" dirty="0" err="1"/>
              <a:t>about</a:t>
            </a:r>
            <a:r>
              <a:rPr lang="de-DE" dirty="0"/>
              <a:t> </a:t>
            </a:r>
            <a:r>
              <a:rPr lang="de-DE" dirty="0" err="1"/>
              <a:t>financial</a:t>
            </a:r>
            <a:r>
              <a:rPr lang="de-DE" dirty="0"/>
              <a:t> </a:t>
            </a:r>
            <a:r>
              <a:rPr lang="de-DE" dirty="0" err="1"/>
              <a:t>issues</a:t>
            </a:r>
            <a:r>
              <a:rPr lang="de-DE" dirty="0"/>
              <a:t> due </a:t>
            </a:r>
            <a:r>
              <a:rPr lang="de-DE" dirty="0" err="1"/>
              <a:t>to</a:t>
            </a:r>
            <a:r>
              <a:rPr lang="de-DE" dirty="0"/>
              <a:t> </a:t>
            </a:r>
            <a:r>
              <a:rPr lang="de-DE" dirty="0" err="1"/>
              <a:t>fear</a:t>
            </a:r>
            <a:r>
              <a:rPr lang="de-DE" dirty="0"/>
              <a:t> </a:t>
            </a:r>
            <a:r>
              <a:rPr lang="de-DE" dirty="0" err="1"/>
              <a:t>of</a:t>
            </a:r>
            <a:r>
              <a:rPr lang="de-DE" dirty="0"/>
              <a:t> </a:t>
            </a:r>
            <a:r>
              <a:rPr lang="de-DE" dirty="0" err="1"/>
              <a:t>getting</a:t>
            </a:r>
            <a:r>
              <a:rPr lang="de-DE" dirty="0"/>
              <a:t> </a:t>
            </a:r>
            <a:r>
              <a:rPr lang="de-DE" dirty="0" err="1"/>
              <a:t>less</a:t>
            </a:r>
            <a:r>
              <a:rPr lang="de-DE" dirty="0"/>
              <a:t> cash </a:t>
            </a:r>
            <a:r>
              <a:rPr lang="de-DE" dirty="0" err="1"/>
              <a:t>assistance</a:t>
            </a:r>
            <a:r>
              <a:rPr lang="de-DE" dirty="0"/>
              <a:t> </a:t>
            </a:r>
          </a:p>
          <a:p>
            <a:pPr marL="285750" indent="-285750">
              <a:spcBef>
                <a:spcPts val="0"/>
              </a:spcBef>
              <a:spcAft>
                <a:spcPts val="0"/>
              </a:spcAft>
              <a:buFont typeface="Wingdings" panose="05000000000000000000" pitchFamily="2" charset="2"/>
              <a:buChar char="Ø"/>
            </a:pPr>
            <a:r>
              <a:rPr lang="de-DE" dirty="0" smtClean="0"/>
              <a:t>Informal </a:t>
            </a:r>
            <a:r>
              <a:rPr lang="de-DE" dirty="0" err="1" smtClean="0"/>
              <a:t>transfer</a:t>
            </a:r>
            <a:r>
              <a:rPr lang="de-DE" dirty="0" smtClean="0"/>
              <a:t> </a:t>
            </a:r>
            <a:r>
              <a:rPr lang="de-DE" dirty="0" err="1" smtClean="0"/>
              <a:t>systems</a:t>
            </a:r>
            <a:r>
              <a:rPr lang="de-DE" dirty="0" smtClean="0"/>
              <a:t>: </a:t>
            </a:r>
            <a:r>
              <a:rPr lang="de-DE" dirty="0" err="1" smtClean="0"/>
              <a:t>people</a:t>
            </a:r>
            <a:r>
              <a:rPr lang="de-DE" dirty="0" smtClean="0"/>
              <a:t> </a:t>
            </a:r>
            <a:r>
              <a:rPr lang="de-DE" dirty="0" err="1" smtClean="0"/>
              <a:t>providing</a:t>
            </a:r>
            <a:r>
              <a:rPr lang="de-DE" dirty="0" smtClean="0"/>
              <a:t> informal </a:t>
            </a:r>
            <a:r>
              <a:rPr lang="de-DE" dirty="0" err="1" smtClean="0"/>
              <a:t>services</a:t>
            </a:r>
            <a:r>
              <a:rPr lang="de-DE" dirty="0" smtClean="0"/>
              <a:t> </a:t>
            </a:r>
            <a:r>
              <a:rPr lang="de-DE" dirty="0" err="1" smtClean="0"/>
              <a:t>would</a:t>
            </a:r>
            <a:r>
              <a:rPr lang="de-DE" dirty="0" smtClean="0"/>
              <a:t> </a:t>
            </a:r>
            <a:r>
              <a:rPr lang="de-DE" dirty="0" err="1" smtClean="0"/>
              <a:t>put</a:t>
            </a:r>
            <a:r>
              <a:rPr lang="de-DE" dirty="0" smtClean="0"/>
              <a:t> </a:t>
            </a:r>
            <a:r>
              <a:rPr lang="de-DE" dirty="0" err="1" smtClean="0"/>
              <a:t>their</a:t>
            </a:r>
            <a:r>
              <a:rPr lang="de-DE" dirty="0" smtClean="0"/>
              <a:t> </a:t>
            </a:r>
            <a:r>
              <a:rPr lang="de-DE" dirty="0" err="1" smtClean="0"/>
              <a:t>business</a:t>
            </a:r>
            <a:r>
              <a:rPr lang="de-DE" dirty="0" smtClean="0"/>
              <a:t> at </a:t>
            </a:r>
            <a:r>
              <a:rPr lang="de-DE" dirty="0" err="1" smtClean="0"/>
              <a:t>risk</a:t>
            </a:r>
            <a:r>
              <a:rPr lang="de-DE" dirty="0" smtClean="0"/>
              <a:t> </a:t>
            </a:r>
            <a:r>
              <a:rPr lang="de-DE" dirty="0" err="1" smtClean="0"/>
              <a:t>when</a:t>
            </a:r>
            <a:r>
              <a:rPr lang="de-DE" dirty="0" smtClean="0"/>
              <a:t> </a:t>
            </a:r>
            <a:r>
              <a:rPr lang="de-DE" dirty="0" err="1" smtClean="0"/>
              <a:t>they</a:t>
            </a:r>
            <a:r>
              <a:rPr lang="de-DE" dirty="0" smtClean="0"/>
              <a:t> </a:t>
            </a:r>
            <a:r>
              <a:rPr lang="de-DE" dirty="0" err="1" smtClean="0"/>
              <a:t>talk</a:t>
            </a:r>
            <a:r>
              <a:rPr lang="de-DE" dirty="0" smtClean="0"/>
              <a:t> </a:t>
            </a:r>
            <a:r>
              <a:rPr lang="de-DE" dirty="0" err="1" smtClean="0"/>
              <a:t>about</a:t>
            </a:r>
            <a:r>
              <a:rPr lang="de-DE" dirty="0" smtClean="0"/>
              <a:t> </a:t>
            </a:r>
            <a:r>
              <a:rPr lang="de-DE" dirty="0" err="1" smtClean="0"/>
              <a:t>it</a:t>
            </a:r>
            <a:endParaRPr lang="de-DE" dirty="0" smtClean="0"/>
          </a:p>
          <a:p>
            <a:pPr marL="285750" indent="-285750">
              <a:spcBef>
                <a:spcPts val="0"/>
              </a:spcBef>
              <a:spcAft>
                <a:spcPts val="0"/>
              </a:spcAft>
              <a:buFont typeface="Wingdings" panose="05000000000000000000" pitchFamily="2" charset="2"/>
              <a:buChar char="Ø"/>
            </a:pPr>
            <a:endParaRPr lang="de-DE" sz="2000" dirty="0" smtClean="0"/>
          </a:p>
          <a:p>
            <a:pPr>
              <a:spcBef>
                <a:spcPts val="0"/>
              </a:spcBef>
              <a:spcAft>
                <a:spcPts val="0"/>
              </a:spcAft>
            </a:pPr>
            <a:r>
              <a:rPr lang="de-DE" sz="2000" b="1" dirty="0" smtClean="0"/>
              <a:t>Researchers </a:t>
            </a:r>
          </a:p>
          <a:p>
            <a:pPr marL="285750" indent="-285750">
              <a:spcBef>
                <a:spcPts val="0"/>
              </a:spcBef>
              <a:spcAft>
                <a:spcPts val="0"/>
              </a:spcAft>
              <a:buFont typeface="Wingdings" panose="05000000000000000000" pitchFamily="2" charset="2"/>
              <a:buChar char="Ø"/>
            </a:pPr>
            <a:r>
              <a:rPr lang="de-DE" dirty="0" err="1" smtClean="0"/>
              <a:t>Finding</a:t>
            </a:r>
            <a:r>
              <a:rPr lang="de-DE" dirty="0" smtClean="0"/>
              <a:t> </a:t>
            </a:r>
            <a:r>
              <a:rPr lang="de-DE" dirty="0" err="1" smtClean="0"/>
              <a:t>trained</a:t>
            </a:r>
            <a:r>
              <a:rPr lang="de-DE" dirty="0" smtClean="0"/>
              <a:t> </a:t>
            </a:r>
            <a:r>
              <a:rPr lang="de-DE" dirty="0" err="1" smtClean="0"/>
              <a:t>researchers</a:t>
            </a:r>
            <a:r>
              <a:rPr lang="de-DE" dirty="0" smtClean="0"/>
              <a:t>/</a:t>
            </a:r>
            <a:r>
              <a:rPr lang="de-DE" dirty="0" err="1" smtClean="0"/>
              <a:t>companies</a:t>
            </a:r>
            <a:r>
              <a:rPr lang="de-DE" dirty="0" smtClean="0"/>
              <a:t> </a:t>
            </a:r>
            <a:r>
              <a:rPr lang="de-DE" dirty="0" err="1" smtClean="0"/>
              <a:t>with</a:t>
            </a:r>
            <a:r>
              <a:rPr lang="de-DE" dirty="0" smtClean="0"/>
              <a:t> </a:t>
            </a:r>
            <a:r>
              <a:rPr lang="de-DE" dirty="0" err="1" smtClean="0"/>
              <a:t>local</a:t>
            </a:r>
            <a:r>
              <a:rPr lang="de-DE" dirty="0"/>
              <a:t> </a:t>
            </a:r>
            <a:r>
              <a:rPr lang="de-DE" dirty="0" err="1" smtClean="0"/>
              <a:t>knowledge</a:t>
            </a:r>
            <a:r>
              <a:rPr lang="de-DE" dirty="0" smtClean="0"/>
              <a:t>/ </a:t>
            </a:r>
            <a:r>
              <a:rPr lang="de-DE" dirty="0" err="1" smtClean="0"/>
              <a:t>experience</a:t>
            </a:r>
            <a:r>
              <a:rPr lang="de-DE" dirty="0" smtClean="0"/>
              <a:t> on </a:t>
            </a:r>
            <a:r>
              <a:rPr lang="de-DE" dirty="0" err="1" smtClean="0"/>
              <a:t>both</a:t>
            </a:r>
            <a:r>
              <a:rPr lang="de-DE" dirty="0" smtClean="0"/>
              <a:t> </a:t>
            </a:r>
            <a:r>
              <a:rPr lang="de-DE" dirty="0" err="1" smtClean="0"/>
              <a:t>refugee</a:t>
            </a:r>
            <a:r>
              <a:rPr lang="de-DE" dirty="0" smtClean="0"/>
              <a:t> and </a:t>
            </a:r>
            <a:r>
              <a:rPr lang="de-DE" dirty="0" err="1" smtClean="0"/>
              <a:t>remittances</a:t>
            </a:r>
            <a:r>
              <a:rPr lang="de-DE" dirty="0" smtClean="0"/>
              <a:t> </a:t>
            </a:r>
            <a:r>
              <a:rPr lang="de-DE" smtClean="0"/>
              <a:t>issues</a:t>
            </a:r>
            <a:endParaRPr lang="de-DE" dirty="0" smtClean="0"/>
          </a:p>
          <a:p>
            <a:pPr marL="285750" indent="-285750">
              <a:spcBef>
                <a:spcPts val="0"/>
              </a:spcBef>
              <a:spcAft>
                <a:spcPts val="0"/>
              </a:spcAft>
              <a:buFont typeface="Wingdings" panose="05000000000000000000" pitchFamily="2" charset="2"/>
              <a:buChar char="Ø"/>
            </a:pPr>
            <a:endParaRPr lang="de-DE" dirty="0"/>
          </a:p>
          <a:p>
            <a:pPr>
              <a:spcBef>
                <a:spcPts val="0"/>
              </a:spcBef>
              <a:spcAft>
                <a:spcPts val="0"/>
              </a:spcAft>
            </a:pPr>
            <a:r>
              <a:rPr lang="de-DE" sz="2000" b="1" dirty="0" err="1" smtClean="0"/>
              <a:t>Secondary</a:t>
            </a:r>
            <a:r>
              <a:rPr lang="de-DE" sz="2000" b="1" dirty="0" smtClean="0"/>
              <a:t> Data</a:t>
            </a:r>
          </a:p>
          <a:p>
            <a:pPr marL="285750" indent="-285750">
              <a:spcBef>
                <a:spcPts val="0"/>
              </a:spcBef>
              <a:spcAft>
                <a:spcPts val="0"/>
              </a:spcAft>
              <a:buFont typeface="Wingdings" panose="05000000000000000000" pitchFamily="2" charset="2"/>
              <a:buChar char="Ø"/>
            </a:pPr>
            <a:r>
              <a:rPr lang="de-DE" dirty="0" err="1" smtClean="0"/>
              <a:t>little</a:t>
            </a:r>
            <a:r>
              <a:rPr lang="de-DE" dirty="0" smtClean="0"/>
              <a:t> </a:t>
            </a:r>
            <a:r>
              <a:rPr lang="de-DE" dirty="0" err="1" smtClean="0"/>
              <a:t>data</a:t>
            </a:r>
            <a:r>
              <a:rPr lang="de-DE" dirty="0" smtClean="0"/>
              <a:t> on </a:t>
            </a:r>
            <a:r>
              <a:rPr lang="de-DE" dirty="0" err="1" smtClean="0"/>
              <a:t>financial</a:t>
            </a:r>
            <a:r>
              <a:rPr lang="de-DE" dirty="0" smtClean="0"/>
              <a:t> </a:t>
            </a:r>
            <a:r>
              <a:rPr lang="de-DE" dirty="0" err="1" smtClean="0"/>
              <a:t>inclusion</a:t>
            </a:r>
            <a:r>
              <a:rPr lang="de-DE" dirty="0" smtClean="0"/>
              <a:t> </a:t>
            </a:r>
            <a:r>
              <a:rPr lang="de-DE" dirty="0" err="1" smtClean="0"/>
              <a:t>of</a:t>
            </a:r>
            <a:r>
              <a:rPr lang="de-DE" dirty="0" smtClean="0"/>
              <a:t> </a:t>
            </a:r>
            <a:r>
              <a:rPr lang="de-DE" dirty="0" err="1" smtClean="0"/>
              <a:t>refugees</a:t>
            </a:r>
            <a:endParaRPr lang="de-DE" dirty="0" smtClean="0"/>
          </a:p>
          <a:p>
            <a:pPr marL="285750" indent="-285750">
              <a:spcBef>
                <a:spcPts val="0"/>
              </a:spcBef>
              <a:spcAft>
                <a:spcPts val="0"/>
              </a:spcAft>
              <a:buFont typeface="Wingdings" panose="05000000000000000000" pitchFamily="2" charset="2"/>
              <a:buChar char="Ø"/>
            </a:pPr>
            <a:r>
              <a:rPr lang="de-DE" dirty="0" err="1" smtClean="0"/>
              <a:t>No</a:t>
            </a:r>
            <a:r>
              <a:rPr lang="de-DE" dirty="0" smtClean="0"/>
              <a:t> </a:t>
            </a:r>
            <a:r>
              <a:rPr lang="de-DE" dirty="0" err="1" smtClean="0"/>
              <a:t>reliable</a:t>
            </a:r>
            <a:r>
              <a:rPr lang="de-DE" dirty="0" smtClean="0"/>
              <a:t> </a:t>
            </a:r>
            <a:r>
              <a:rPr lang="de-DE" dirty="0" err="1" smtClean="0"/>
              <a:t>data</a:t>
            </a:r>
            <a:r>
              <a:rPr lang="de-DE" dirty="0" smtClean="0"/>
              <a:t> on </a:t>
            </a:r>
            <a:r>
              <a:rPr lang="de-DE" dirty="0" err="1" smtClean="0"/>
              <a:t>volume</a:t>
            </a:r>
            <a:r>
              <a:rPr lang="de-DE" dirty="0" smtClean="0"/>
              <a:t> </a:t>
            </a:r>
            <a:r>
              <a:rPr lang="de-DE" dirty="0" err="1" smtClean="0"/>
              <a:t>of</a:t>
            </a:r>
            <a:r>
              <a:rPr lang="de-DE" dirty="0" smtClean="0"/>
              <a:t> </a:t>
            </a:r>
            <a:r>
              <a:rPr lang="de-DE" dirty="0" err="1" smtClean="0"/>
              <a:t>remittances</a:t>
            </a:r>
            <a:r>
              <a:rPr lang="de-DE" dirty="0" smtClean="0"/>
              <a:t> </a:t>
            </a:r>
            <a:r>
              <a:rPr lang="de-DE" dirty="0" err="1" smtClean="0"/>
              <a:t>sent</a:t>
            </a:r>
            <a:r>
              <a:rPr lang="de-DE" dirty="0" smtClean="0"/>
              <a:t> </a:t>
            </a:r>
            <a:r>
              <a:rPr lang="de-DE" dirty="0" err="1" smtClean="0"/>
              <a:t>to</a:t>
            </a:r>
            <a:r>
              <a:rPr lang="de-DE" dirty="0" smtClean="0"/>
              <a:t> and </a:t>
            </a:r>
            <a:r>
              <a:rPr lang="de-DE" dirty="0" err="1" smtClean="0"/>
              <a:t>from</a:t>
            </a:r>
            <a:r>
              <a:rPr lang="de-DE" dirty="0" smtClean="0"/>
              <a:t> </a:t>
            </a:r>
            <a:r>
              <a:rPr lang="de-DE" dirty="0" err="1" smtClean="0"/>
              <a:t>Syria</a:t>
            </a:r>
            <a:r>
              <a:rPr lang="de-DE" dirty="0" smtClean="0"/>
              <a:t> (</a:t>
            </a:r>
            <a:r>
              <a:rPr lang="de-DE" dirty="0" err="1" smtClean="0"/>
              <a:t>both</a:t>
            </a:r>
            <a:r>
              <a:rPr lang="de-DE" dirty="0" smtClean="0"/>
              <a:t> formal and informal)</a:t>
            </a:r>
          </a:p>
          <a:p>
            <a:pPr marL="285750" indent="-285750">
              <a:spcBef>
                <a:spcPts val="0"/>
              </a:spcBef>
              <a:spcAft>
                <a:spcPts val="0"/>
              </a:spcAft>
              <a:buFont typeface="Wingdings" panose="05000000000000000000" pitchFamily="2" charset="2"/>
              <a:buChar char="Ø"/>
            </a:pPr>
            <a:r>
              <a:rPr lang="de-DE" dirty="0" smtClean="0"/>
              <a:t>Different </a:t>
            </a:r>
            <a:r>
              <a:rPr lang="de-DE" dirty="0" err="1" smtClean="0"/>
              <a:t>official</a:t>
            </a:r>
            <a:r>
              <a:rPr lang="de-DE" dirty="0" smtClean="0"/>
              <a:t> </a:t>
            </a:r>
            <a:r>
              <a:rPr lang="de-DE" dirty="0" err="1" smtClean="0"/>
              <a:t>statements</a:t>
            </a:r>
            <a:r>
              <a:rPr lang="de-DE" dirty="0" smtClean="0"/>
              <a:t> </a:t>
            </a:r>
            <a:r>
              <a:rPr lang="de-DE" dirty="0" err="1" smtClean="0"/>
              <a:t>with</a:t>
            </a:r>
            <a:r>
              <a:rPr lang="de-DE" dirty="0" smtClean="0"/>
              <a:t> </a:t>
            </a:r>
            <a:r>
              <a:rPr lang="de-DE" dirty="0" err="1" smtClean="0"/>
              <a:t>regard</a:t>
            </a:r>
            <a:r>
              <a:rPr lang="de-DE" dirty="0" smtClean="0"/>
              <a:t> </a:t>
            </a:r>
            <a:r>
              <a:rPr lang="de-DE" dirty="0" err="1" smtClean="0"/>
              <a:t>to</a:t>
            </a:r>
            <a:r>
              <a:rPr lang="de-DE" dirty="0" smtClean="0"/>
              <a:t> </a:t>
            </a:r>
            <a:r>
              <a:rPr lang="de-DE" dirty="0" err="1" smtClean="0"/>
              <a:t>refugees</a:t>
            </a:r>
            <a:r>
              <a:rPr lang="de-DE" dirty="0" smtClean="0"/>
              <a:t> (e.g. on </a:t>
            </a:r>
            <a:r>
              <a:rPr lang="de-DE" dirty="0" err="1" smtClean="0"/>
              <a:t>the</a:t>
            </a:r>
            <a:r>
              <a:rPr lang="de-DE" dirty="0" smtClean="0"/>
              <a:t> </a:t>
            </a:r>
            <a:r>
              <a:rPr lang="de-DE" dirty="0" err="1" smtClean="0"/>
              <a:t>number</a:t>
            </a:r>
            <a:r>
              <a:rPr lang="de-DE" dirty="0" smtClean="0"/>
              <a:t> </a:t>
            </a:r>
            <a:r>
              <a:rPr lang="de-DE" dirty="0" err="1" smtClean="0"/>
              <a:t>of</a:t>
            </a:r>
            <a:r>
              <a:rPr lang="de-DE" dirty="0" smtClean="0"/>
              <a:t> </a:t>
            </a:r>
            <a:r>
              <a:rPr lang="de-DE" dirty="0" err="1" smtClean="0"/>
              <a:t>persns</a:t>
            </a:r>
            <a:r>
              <a:rPr lang="de-DE" dirty="0" smtClean="0"/>
              <a:t> </a:t>
            </a:r>
            <a:r>
              <a:rPr lang="de-DE" dirty="0" err="1" smtClean="0"/>
              <a:t>residing</a:t>
            </a:r>
            <a:r>
              <a:rPr lang="de-DE" dirty="0" smtClean="0"/>
              <a:t> in Jordan)</a:t>
            </a:r>
            <a:endParaRPr lang="de-DE" dirty="0"/>
          </a:p>
        </p:txBody>
      </p:sp>
    </p:spTree>
    <p:extLst>
      <p:ext uri="{BB962C8B-B14F-4D97-AF65-F5344CB8AC3E}">
        <p14:creationId xmlns:p14="http://schemas.microsoft.com/office/powerpoint/2010/main" val="16546639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47664" y="1988840"/>
            <a:ext cx="5976664" cy="3908762"/>
          </a:xfrm>
          <a:prstGeom prst="rect">
            <a:avLst/>
          </a:prstGeom>
          <a:noFill/>
        </p:spPr>
        <p:txBody>
          <a:bodyPr wrap="square" rtlCol="0">
            <a:spAutoFit/>
          </a:bodyPr>
          <a:lstStyle/>
          <a:p>
            <a:pPr algn="ctr"/>
            <a:r>
              <a:rPr lang="de-DE" sz="2800" b="1" dirty="0" err="1" smtClean="0">
                <a:solidFill>
                  <a:schemeClr val="tx2"/>
                </a:solidFill>
              </a:rPr>
              <a:t>Questions</a:t>
            </a:r>
            <a:r>
              <a:rPr lang="de-DE" sz="2800" b="1" dirty="0" smtClean="0">
                <a:solidFill>
                  <a:schemeClr val="tx2"/>
                </a:solidFill>
              </a:rPr>
              <a:t>?</a:t>
            </a:r>
          </a:p>
          <a:p>
            <a:pPr algn="ctr"/>
            <a:endParaRPr lang="de-DE" sz="2800" b="1" dirty="0">
              <a:solidFill>
                <a:schemeClr val="tx2"/>
              </a:solidFill>
            </a:endParaRPr>
          </a:p>
          <a:p>
            <a:pPr algn="ctr"/>
            <a:r>
              <a:rPr lang="de-DE" sz="2800" b="1" dirty="0" err="1" smtClean="0">
                <a:solidFill>
                  <a:schemeClr val="tx2"/>
                </a:solidFill>
              </a:rPr>
              <a:t>Recommendations</a:t>
            </a:r>
            <a:r>
              <a:rPr lang="de-DE" sz="2800" b="1" dirty="0" smtClean="0">
                <a:solidFill>
                  <a:schemeClr val="tx2"/>
                </a:solidFill>
              </a:rPr>
              <a:t> </a:t>
            </a:r>
            <a:r>
              <a:rPr lang="de-DE" sz="2800" b="1" dirty="0" err="1" smtClean="0">
                <a:solidFill>
                  <a:schemeClr val="tx2"/>
                </a:solidFill>
              </a:rPr>
              <a:t>for</a:t>
            </a:r>
            <a:r>
              <a:rPr lang="de-DE" sz="2800" b="1" dirty="0" smtClean="0">
                <a:solidFill>
                  <a:schemeClr val="tx2"/>
                </a:solidFill>
              </a:rPr>
              <a:t> </a:t>
            </a:r>
            <a:r>
              <a:rPr lang="de-DE" sz="2800" b="1" dirty="0" err="1" smtClean="0">
                <a:solidFill>
                  <a:schemeClr val="tx2"/>
                </a:solidFill>
              </a:rPr>
              <a:t>data</a:t>
            </a:r>
            <a:r>
              <a:rPr lang="de-DE" sz="2800" b="1" dirty="0" smtClean="0">
                <a:solidFill>
                  <a:schemeClr val="tx2"/>
                </a:solidFill>
              </a:rPr>
              <a:t> </a:t>
            </a:r>
            <a:r>
              <a:rPr lang="de-DE" sz="2800" b="1" dirty="0" err="1" smtClean="0">
                <a:solidFill>
                  <a:schemeClr val="tx2"/>
                </a:solidFill>
              </a:rPr>
              <a:t>generation</a:t>
            </a:r>
            <a:r>
              <a:rPr lang="de-DE" sz="2800" b="1" dirty="0" smtClean="0">
                <a:solidFill>
                  <a:schemeClr val="tx2"/>
                </a:solidFill>
              </a:rPr>
              <a:t> and </a:t>
            </a:r>
            <a:r>
              <a:rPr lang="de-DE" sz="2800" b="1" dirty="0" err="1" smtClean="0">
                <a:solidFill>
                  <a:schemeClr val="tx2"/>
                </a:solidFill>
              </a:rPr>
              <a:t>analysis</a:t>
            </a:r>
            <a:r>
              <a:rPr lang="de-DE" sz="2800" b="1" dirty="0" smtClean="0">
                <a:solidFill>
                  <a:schemeClr val="tx2"/>
                </a:solidFill>
              </a:rPr>
              <a:t>?</a:t>
            </a:r>
          </a:p>
          <a:p>
            <a:pPr algn="ctr"/>
            <a:endParaRPr lang="de-DE" dirty="0">
              <a:solidFill>
                <a:schemeClr val="tx2"/>
              </a:solidFill>
            </a:endParaRPr>
          </a:p>
          <a:p>
            <a:pPr algn="ctr"/>
            <a:endParaRPr lang="de-DE" dirty="0" smtClean="0">
              <a:solidFill>
                <a:schemeClr val="tx2"/>
              </a:solidFill>
            </a:endParaRPr>
          </a:p>
          <a:p>
            <a:pPr algn="ctr"/>
            <a:r>
              <a:rPr lang="de-DE" sz="2800" b="1" dirty="0" err="1" smtClean="0">
                <a:solidFill>
                  <a:srgbClr val="C00000"/>
                </a:solidFill>
              </a:rPr>
              <a:t>Thank</a:t>
            </a:r>
            <a:r>
              <a:rPr lang="de-DE" sz="2800" b="1" dirty="0" smtClean="0">
                <a:solidFill>
                  <a:srgbClr val="C00000"/>
                </a:solidFill>
              </a:rPr>
              <a:t> </a:t>
            </a:r>
            <a:r>
              <a:rPr lang="de-DE" sz="2800" b="1" dirty="0" err="1" smtClean="0">
                <a:solidFill>
                  <a:srgbClr val="C00000"/>
                </a:solidFill>
              </a:rPr>
              <a:t>you</a:t>
            </a:r>
            <a:r>
              <a:rPr lang="de-DE" sz="2800" b="1" dirty="0" smtClean="0">
                <a:solidFill>
                  <a:srgbClr val="C00000"/>
                </a:solidFill>
              </a:rPr>
              <a:t> </a:t>
            </a:r>
            <a:r>
              <a:rPr lang="de-DE" sz="2800" b="1" dirty="0" err="1" smtClean="0">
                <a:solidFill>
                  <a:srgbClr val="C00000"/>
                </a:solidFill>
              </a:rPr>
              <a:t>very</a:t>
            </a:r>
            <a:r>
              <a:rPr lang="de-DE" sz="2800" b="1" dirty="0" smtClean="0">
                <a:solidFill>
                  <a:srgbClr val="C00000"/>
                </a:solidFill>
              </a:rPr>
              <a:t> </a:t>
            </a:r>
            <a:r>
              <a:rPr lang="de-DE" sz="2800" b="1" dirty="0" err="1" smtClean="0">
                <a:solidFill>
                  <a:srgbClr val="C00000"/>
                </a:solidFill>
              </a:rPr>
              <a:t>much</a:t>
            </a:r>
            <a:r>
              <a:rPr lang="de-DE" sz="2800" b="1" dirty="0" smtClean="0">
                <a:solidFill>
                  <a:srgbClr val="C00000"/>
                </a:solidFill>
              </a:rPr>
              <a:t>!</a:t>
            </a:r>
          </a:p>
          <a:p>
            <a:pPr algn="ctr"/>
            <a:endParaRPr lang="de-DE" sz="1800" b="0" dirty="0">
              <a:solidFill>
                <a:schemeClr val="tx2"/>
              </a:solidFill>
            </a:endParaRPr>
          </a:p>
          <a:p>
            <a:pPr algn="ctr"/>
            <a:r>
              <a:rPr lang="de-DE" dirty="0" smtClean="0">
                <a:solidFill>
                  <a:schemeClr val="tx2"/>
                </a:solidFill>
                <a:hlinkClick r:id="rId2"/>
              </a:rPr>
              <a:t>Lotte.nordhus@giz.de</a:t>
            </a:r>
            <a:endParaRPr lang="de-DE" dirty="0" smtClean="0">
              <a:solidFill>
                <a:schemeClr val="tx2"/>
              </a:solidFill>
            </a:endParaRPr>
          </a:p>
          <a:p>
            <a:pPr algn="ctr"/>
            <a:r>
              <a:rPr lang="de-DE" dirty="0" smtClean="0">
                <a:solidFill>
                  <a:schemeClr val="tx2"/>
                </a:solidFill>
                <a:hlinkClick r:id="rId3"/>
              </a:rPr>
              <a:t>Melzoghbi@worldbank.org</a:t>
            </a:r>
            <a:endParaRPr lang="de-DE" dirty="0" smtClean="0">
              <a:solidFill>
                <a:schemeClr val="tx2"/>
              </a:solidFill>
            </a:endParaRPr>
          </a:p>
          <a:p>
            <a:pPr algn="ctr"/>
            <a:endParaRPr lang="de-DE" sz="1800" b="0" dirty="0" smtClean="0">
              <a:solidFill>
                <a:schemeClr val="tx2"/>
              </a:solidFill>
            </a:endParaRPr>
          </a:p>
        </p:txBody>
      </p:sp>
    </p:spTree>
    <p:extLst>
      <p:ext uri="{BB962C8B-B14F-4D97-AF65-F5344CB8AC3E}">
        <p14:creationId xmlns:p14="http://schemas.microsoft.com/office/powerpoint/2010/main" val="2495350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000" y="1442920"/>
            <a:ext cx="7776000" cy="617928"/>
          </a:xfrm>
        </p:spPr>
        <p:txBody>
          <a:bodyPr/>
          <a:lstStyle/>
          <a:p>
            <a:r>
              <a:rPr lang="de-DE" b="1" dirty="0" smtClean="0"/>
              <a:t>Background </a:t>
            </a:r>
            <a:r>
              <a:rPr lang="de-DE" b="1" dirty="0" err="1" smtClean="0"/>
              <a:t>for</a:t>
            </a:r>
            <a:r>
              <a:rPr lang="de-DE" b="1" dirty="0" smtClean="0"/>
              <a:t> </a:t>
            </a:r>
            <a:r>
              <a:rPr lang="de-DE" b="1" dirty="0" err="1" smtClean="0"/>
              <a:t>the</a:t>
            </a:r>
            <a:r>
              <a:rPr lang="de-DE" b="1" dirty="0" smtClean="0"/>
              <a:t> Study: German DC </a:t>
            </a:r>
            <a:r>
              <a:rPr lang="de-DE" b="1" dirty="0" err="1" smtClean="0"/>
              <a:t>project</a:t>
            </a:r>
            <a:endParaRPr lang="de-DE" b="1" dirty="0"/>
          </a:p>
        </p:txBody>
      </p:sp>
      <p:sp>
        <p:nvSpPr>
          <p:cNvPr id="3" name="Inhaltsplatzhalter 2"/>
          <p:cNvSpPr>
            <a:spLocks noGrp="1"/>
          </p:cNvSpPr>
          <p:nvPr>
            <p:ph idx="1"/>
          </p:nvPr>
        </p:nvSpPr>
        <p:spPr>
          <a:xfrm>
            <a:off x="684000" y="2276872"/>
            <a:ext cx="7776000" cy="3816000"/>
          </a:xfrm>
        </p:spPr>
        <p:txBody>
          <a:bodyPr/>
          <a:lstStyle/>
          <a:p>
            <a:r>
              <a:rPr lang="en-US" sz="2000" dirty="0"/>
              <a:t>Improving Access to Remittances and other Financial Services through Digital Solutions</a:t>
            </a:r>
          </a:p>
          <a:p>
            <a:pPr marL="342900" indent="-342900">
              <a:buFont typeface="Wingdings" panose="05000000000000000000" pitchFamily="2" charset="2"/>
              <a:buChar char="Ø"/>
            </a:pPr>
            <a:r>
              <a:rPr lang="de-DE" sz="2000" dirty="0" err="1" smtClean="0"/>
              <a:t>Commissioned</a:t>
            </a:r>
            <a:r>
              <a:rPr lang="de-DE" sz="2000" dirty="0" smtClean="0"/>
              <a:t> </a:t>
            </a:r>
            <a:r>
              <a:rPr lang="de-DE" sz="2000" dirty="0" err="1"/>
              <a:t>by</a:t>
            </a:r>
            <a:r>
              <a:rPr lang="de-DE" sz="2000" dirty="0" smtClean="0"/>
              <a:t>: German </a:t>
            </a:r>
            <a:r>
              <a:rPr lang="de-DE" sz="2000" dirty="0"/>
              <a:t>Federal </a:t>
            </a:r>
            <a:r>
              <a:rPr lang="de-DE" sz="2000" dirty="0" err="1"/>
              <a:t>Ministry</a:t>
            </a:r>
            <a:r>
              <a:rPr lang="de-DE" sz="2000" dirty="0"/>
              <a:t> </a:t>
            </a:r>
            <a:r>
              <a:rPr lang="de-DE" sz="2000" dirty="0" err="1"/>
              <a:t>for</a:t>
            </a:r>
            <a:r>
              <a:rPr lang="de-DE" sz="2000" dirty="0"/>
              <a:t> </a:t>
            </a:r>
            <a:r>
              <a:rPr lang="de-DE" sz="2000" dirty="0" err="1"/>
              <a:t>Economic</a:t>
            </a:r>
            <a:r>
              <a:rPr lang="de-DE" sz="2000" dirty="0"/>
              <a:t> </a:t>
            </a:r>
            <a:r>
              <a:rPr lang="de-DE" sz="2000" dirty="0" err="1"/>
              <a:t>Cooperation</a:t>
            </a:r>
            <a:r>
              <a:rPr lang="de-DE" sz="2000" dirty="0"/>
              <a:t> </a:t>
            </a:r>
            <a:r>
              <a:rPr lang="de-DE" sz="2000" dirty="0" err="1"/>
              <a:t>and</a:t>
            </a:r>
            <a:r>
              <a:rPr lang="de-DE" sz="2000" dirty="0"/>
              <a:t> </a:t>
            </a:r>
            <a:r>
              <a:rPr lang="de-DE" sz="2000" dirty="0" smtClean="0"/>
              <a:t>Development (BMZ)</a:t>
            </a:r>
          </a:p>
          <a:p>
            <a:pPr marL="342900" indent="-342900">
              <a:buFont typeface="Wingdings" panose="05000000000000000000" pitchFamily="2" charset="2"/>
              <a:buChar char="Ø"/>
            </a:pPr>
            <a:r>
              <a:rPr lang="de-DE" sz="2000" dirty="0" err="1" smtClean="0"/>
              <a:t>Implemented</a:t>
            </a:r>
            <a:r>
              <a:rPr lang="de-DE" sz="2000" dirty="0" smtClean="0"/>
              <a:t> </a:t>
            </a:r>
            <a:r>
              <a:rPr lang="de-DE" sz="2000" dirty="0" err="1" smtClean="0"/>
              <a:t>by</a:t>
            </a:r>
            <a:r>
              <a:rPr lang="de-DE" sz="2000" dirty="0" smtClean="0"/>
              <a:t>: GIZ</a:t>
            </a:r>
            <a:endParaRPr lang="de-DE" sz="2000" dirty="0"/>
          </a:p>
          <a:p>
            <a:pPr marL="342900" indent="-342900">
              <a:buFont typeface="Wingdings" panose="05000000000000000000" pitchFamily="2" charset="2"/>
              <a:buChar char="Ø"/>
            </a:pPr>
            <a:r>
              <a:rPr lang="de-DE" sz="2000" dirty="0"/>
              <a:t>Special </a:t>
            </a:r>
            <a:r>
              <a:rPr lang="de-DE" sz="2000" dirty="0" smtClean="0"/>
              <a:t>initiative </a:t>
            </a:r>
            <a:r>
              <a:rPr lang="de-DE" sz="2000" dirty="0" err="1"/>
              <a:t>to</a:t>
            </a:r>
            <a:r>
              <a:rPr lang="de-DE" sz="2000" dirty="0"/>
              <a:t> </a:t>
            </a:r>
            <a:r>
              <a:rPr lang="de-DE" sz="2000" dirty="0" err="1"/>
              <a:t>support</a:t>
            </a:r>
            <a:r>
              <a:rPr lang="de-DE" sz="2000" dirty="0"/>
              <a:t> </a:t>
            </a:r>
            <a:r>
              <a:rPr lang="de-DE" sz="2000" dirty="0" err="1"/>
              <a:t>hosting</a:t>
            </a:r>
            <a:r>
              <a:rPr lang="de-DE" sz="2000" dirty="0"/>
              <a:t> </a:t>
            </a:r>
            <a:r>
              <a:rPr lang="de-DE" sz="2000" dirty="0" err="1"/>
              <a:t>communities</a:t>
            </a:r>
            <a:r>
              <a:rPr lang="de-DE" sz="2000" dirty="0"/>
              <a:t> </a:t>
            </a:r>
            <a:r>
              <a:rPr lang="de-DE" sz="2000" dirty="0" err="1"/>
              <a:t>and</a:t>
            </a:r>
            <a:r>
              <a:rPr lang="de-DE" sz="2000" dirty="0"/>
              <a:t> </a:t>
            </a:r>
            <a:r>
              <a:rPr lang="de-DE" sz="2000" dirty="0" err="1"/>
              <a:t>refugees</a:t>
            </a:r>
            <a:endParaRPr lang="de-DE" sz="2000" dirty="0"/>
          </a:p>
          <a:p>
            <a:pPr marL="342900" indent="-342900">
              <a:buFont typeface="Wingdings" panose="05000000000000000000" pitchFamily="2" charset="2"/>
              <a:buChar char="Ø"/>
            </a:pPr>
            <a:r>
              <a:rPr lang="de-DE" sz="2000" dirty="0" err="1"/>
              <a:t>Funding</a:t>
            </a:r>
            <a:r>
              <a:rPr lang="de-DE" sz="2000" dirty="0"/>
              <a:t>: EUR 2.3 </a:t>
            </a:r>
            <a:r>
              <a:rPr lang="de-DE" sz="2000" dirty="0" err="1"/>
              <a:t>million</a:t>
            </a:r>
            <a:endParaRPr lang="de-DE" sz="2000" dirty="0"/>
          </a:p>
          <a:p>
            <a:pPr marL="342900" indent="-342900">
              <a:buFont typeface="Wingdings" panose="05000000000000000000" pitchFamily="2" charset="2"/>
              <a:buChar char="Ø"/>
            </a:pPr>
            <a:r>
              <a:rPr lang="de-DE" sz="2000" dirty="0" err="1"/>
              <a:t>Timeframe</a:t>
            </a:r>
            <a:r>
              <a:rPr lang="de-DE" sz="2000" dirty="0"/>
              <a:t>: </a:t>
            </a:r>
            <a:r>
              <a:rPr lang="de-DE" sz="2000" dirty="0" smtClean="0"/>
              <a:t>2015 - 2018</a:t>
            </a:r>
            <a:endParaRPr lang="de-DE" sz="2000" dirty="0"/>
          </a:p>
        </p:txBody>
      </p:sp>
    </p:spTree>
    <p:extLst>
      <p:ext uri="{BB962C8B-B14F-4D97-AF65-F5344CB8AC3E}">
        <p14:creationId xmlns:p14="http://schemas.microsoft.com/office/powerpoint/2010/main" val="198637428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err="1" smtClean="0"/>
              <a:t>Objectives</a:t>
            </a:r>
            <a:endParaRPr lang="de-DE" b="1" dirty="0"/>
          </a:p>
        </p:txBody>
      </p:sp>
      <p:sp>
        <p:nvSpPr>
          <p:cNvPr id="3" name="Inhaltsplatzhalter 2"/>
          <p:cNvSpPr>
            <a:spLocks noGrp="1"/>
          </p:cNvSpPr>
          <p:nvPr>
            <p:ph idx="1"/>
          </p:nvPr>
        </p:nvSpPr>
        <p:spPr>
          <a:xfrm>
            <a:off x="611560" y="2204864"/>
            <a:ext cx="7776000" cy="3816000"/>
          </a:xfrm>
        </p:spPr>
        <p:txBody>
          <a:bodyPr/>
          <a:lstStyle/>
          <a:p>
            <a:pPr marL="457200" indent="-457200">
              <a:buFont typeface="Wingdings" panose="05000000000000000000" pitchFamily="2" charset="2"/>
              <a:buChar char="Ø"/>
            </a:pPr>
            <a:r>
              <a:rPr lang="de-DE" sz="2200" dirty="0" err="1" smtClean="0"/>
              <a:t>Improve</a:t>
            </a:r>
            <a:r>
              <a:rPr lang="de-DE" sz="2200" dirty="0" smtClean="0"/>
              <a:t> </a:t>
            </a:r>
            <a:r>
              <a:rPr lang="de-DE" sz="2200" dirty="0" err="1" smtClean="0"/>
              <a:t>the</a:t>
            </a:r>
            <a:r>
              <a:rPr lang="de-DE" sz="2200" dirty="0" smtClean="0"/>
              <a:t> </a:t>
            </a:r>
            <a:r>
              <a:rPr lang="de-DE" sz="2200" b="1" dirty="0" err="1" smtClean="0">
                <a:solidFill>
                  <a:schemeClr val="accent1"/>
                </a:solidFill>
              </a:rPr>
              <a:t>access</a:t>
            </a:r>
            <a:r>
              <a:rPr lang="de-DE" sz="2200" dirty="0" smtClean="0"/>
              <a:t> </a:t>
            </a:r>
            <a:r>
              <a:rPr lang="de-DE" sz="2200" dirty="0" err="1" smtClean="0"/>
              <a:t>of</a:t>
            </a:r>
            <a:r>
              <a:rPr lang="de-DE" sz="2200" dirty="0" smtClean="0"/>
              <a:t> </a:t>
            </a:r>
            <a:r>
              <a:rPr lang="de-DE" sz="2200" dirty="0" err="1" smtClean="0"/>
              <a:t>refugees</a:t>
            </a:r>
            <a:r>
              <a:rPr lang="de-DE" sz="2200" dirty="0" smtClean="0"/>
              <a:t> and </a:t>
            </a:r>
            <a:r>
              <a:rPr lang="de-DE" sz="2200" dirty="0" err="1" smtClean="0"/>
              <a:t>low-income</a:t>
            </a:r>
            <a:r>
              <a:rPr lang="de-DE" sz="2200" dirty="0" smtClean="0"/>
              <a:t> </a:t>
            </a:r>
            <a:r>
              <a:rPr lang="de-DE" sz="2200" dirty="0" err="1" smtClean="0"/>
              <a:t>Jordanians</a:t>
            </a:r>
            <a:r>
              <a:rPr lang="de-DE" sz="2200" dirty="0" smtClean="0"/>
              <a:t> </a:t>
            </a:r>
            <a:r>
              <a:rPr lang="de-DE" sz="2200" dirty="0" err="1" smtClean="0"/>
              <a:t>to</a:t>
            </a:r>
            <a:r>
              <a:rPr lang="de-DE" sz="2200" dirty="0" smtClean="0"/>
              <a:t> digital </a:t>
            </a:r>
            <a:r>
              <a:rPr lang="de-DE" sz="2200" dirty="0" err="1" smtClean="0"/>
              <a:t>payments</a:t>
            </a:r>
            <a:r>
              <a:rPr lang="de-DE" sz="2200" dirty="0" smtClean="0"/>
              <a:t>/</a:t>
            </a:r>
            <a:r>
              <a:rPr lang="de-DE" sz="2200" dirty="0" err="1" smtClean="0"/>
              <a:t>financial</a:t>
            </a:r>
            <a:r>
              <a:rPr lang="de-DE" sz="2200" dirty="0" smtClean="0"/>
              <a:t> </a:t>
            </a:r>
            <a:r>
              <a:rPr lang="de-DE" sz="2200" dirty="0" err="1" smtClean="0"/>
              <a:t>services</a:t>
            </a:r>
            <a:endParaRPr lang="de-DE" sz="2200" dirty="0"/>
          </a:p>
          <a:p>
            <a:pPr marL="457200" indent="-457200">
              <a:buFont typeface="Wingdings" panose="05000000000000000000" pitchFamily="2" charset="2"/>
              <a:buChar char="Ø"/>
            </a:pPr>
            <a:r>
              <a:rPr lang="de-DE" sz="2200" dirty="0" err="1" smtClean="0"/>
              <a:t>Increase</a:t>
            </a:r>
            <a:r>
              <a:rPr lang="de-DE" sz="2200" dirty="0" smtClean="0"/>
              <a:t> </a:t>
            </a:r>
            <a:r>
              <a:rPr lang="de-DE" sz="2200" dirty="0" err="1" smtClean="0"/>
              <a:t>the</a:t>
            </a:r>
            <a:r>
              <a:rPr lang="de-DE" sz="2200" dirty="0" smtClean="0"/>
              <a:t> </a:t>
            </a:r>
            <a:r>
              <a:rPr lang="de-DE" sz="2200" b="1" dirty="0" err="1" smtClean="0">
                <a:solidFill>
                  <a:schemeClr val="accent1"/>
                </a:solidFill>
              </a:rPr>
              <a:t>usage</a:t>
            </a:r>
            <a:r>
              <a:rPr lang="de-DE" sz="2200" dirty="0" smtClean="0"/>
              <a:t> </a:t>
            </a:r>
            <a:r>
              <a:rPr lang="de-DE" sz="2200" dirty="0" err="1" smtClean="0"/>
              <a:t>of</a:t>
            </a:r>
            <a:r>
              <a:rPr lang="de-DE" sz="2200" dirty="0" smtClean="0"/>
              <a:t> digital </a:t>
            </a:r>
            <a:r>
              <a:rPr lang="de-DE" sz="2200" dirty="0" err="1" smtClean="0"/>
              <a:t>payment</a:t>
            </a:r>
            <a:r>
              <a:rPr lang="de-DE" sz="2200" dirty="0" smtClean="0"/>
              <a:t>/</a:t>
            </a:r>
            <a:r>
              <a:rPr lang="de-DE" sz="2200" dirty="0" err="1" smtClean="0"/>
              <a:t>financial</a:t>
            </a:r>
            <a:r>
              <a:rPr lang="de-DE" sz="2200" dirty="0" smtClean="0"/>
              <a:t> </a:t>
            </a:r>
            <a:r>
              <a:rPr lang="de-DE" sz="2200" dirty="0" err="1" smtClean="0"/>
              <a:t>services</a:t>
            </a:r>
            <a:r>
              <a:rPr lang="de-DE" sz="2200" dirty="0"/>
              <a:t> </a:t>
            </a:r>
            <a:r>
              <a:rPr lang="de-DE" sz="2200" dirty="0" err="1" smtClean="0"/>
              <a:t>by</a:t>
            </a:r>
            <a:r>
              <a:rPr lang="de-DE" sz="2200" dirty="0" smtClean="0"/>
              <a:t> </a:t>
            </a:r>
            <a:r>
              <a:rPr lang="de-DE" sz="2200" dirty="0" err="1" smtClean="0"/>
              <a:t>the</a:t>
            </a:r>
            <a:r>
              <a:rPr lang="de-DE" sz="2200" dirty="0" smtClean="0"/>
              <a:t> </a:t>
            </a:r>
            <a:r>
              <a:rPr lang="de-DE" sz="2200" dirty="0" err="1" smtClean="0"/>
              <a:t>target</a:t>
            </a:r>
            <a:r>
              <a:rPr lang="de-DE" sz="2200" dirty="0" smtClean="0"/>
              <a:t> </a:t>
            </a:r>
            <a:r>
              <a:rPr lang="de-DE" sz="2200" dirty="0" err="1" smtClean="0"/>
              <a:t>group</a:t>
            </a:r>
            <a:endParaRPr lang="de-DE" sz="2200" dirty="0" smtClean="0"/>
          </a:p>
          <a:p>
            <a:pPr marL="457200" indent="-457200">
              <a:buFont typeface="Wingdings" panose="05000000000000000000" pitchFamily="2" charset="2"/>
              <a:buChar char="Ø"/>
            </a:pPr>
            <a:r>
              <a:rPr lang="de-DE" sz="2200" dirty="0" err="1" smtClean="0"/>
              <a:t>Improve</a:t>
            </a:r>
            <a:r>
              <a:rPr lang="de-DE" sz="2200" dirty="0" smtClean="0"/>
              <a:t> </a:t>
            </a:r>
            <a:r>
              <a:rPr lang="de-DE" sz="2200" dirty="0" err="1" smtClean="0"/>
              <a:t>the</a:t>
            </a:r>
            <a:r>
              <a:rPr lang="de-DE" sz="2200" dirty="0" smtClean="0">
                <a:solidFill>
                  <a:schemeClr val="accent1"/>
                </a:solidFill>
              </a:rPr>
              <a:t> </a:t>
            </a:r>
            <a:r>
              <a:rPr lang="de-DE" sz="2200" b="1" dirty="0" err="1" smtClean="0">
                <a:solidFill>
                  <a:schemeClr val="accent1"/>
                </a:solidFill>
              </a:rPr>
              <a:t>quality</a:t>
            </a:r>
            <a:r>
              <a:rPr lang="de-DE" sz="2200" dirty="0" smtClean="0">
                <a:solidFill>
                  <a:schemeClr val="accent1"/>
                </a:solidFill>
              </a:rPr>
              <a:t> </a:t>
            </a:r>
            <a:r>
              <a:rPr lang="de-DE" sz="2200" dirty="0" err="1" smtClean="0"/>
              <a:t>of</a:t>
            </a:r>
            <a:r>
              <a:rPr lang="de-DE" sz="2200" dirty="0" smtClean="0"/>
              <a:t> digital </a:t>
            </a:r>
            <a:r>
              <a:rPr lang="de-DE" sz="2200" dirty="0" err="1" smtClean="0"/>
              <a:t>payment</a:t>
            </a:r>
            <a:r>
              <a:rPr lang="de-DE" sz="2200" dirty="0" smtClean="0"/>
              <a:t>/</a:t>
            </a:r>
            <a:r>
              <a:rPr lang="de-DE" sz="2200" dirty="0" err="1" smtClean="0"/>
              <a:t>financial</a:t>
            </a:r>
            <a:r>
              <a:rPr lang="de-DE" sz="2200" dirty="0" smtClean="0"/>
              <a:t> </a:t>
            </a:r>
            <a:r>
              <a:rPr lang="de-DE" sz="2200" dirty="0" err="1" smtClean="0"/>
              <a:t>services</a:t>
            </a:r>
            <a:r>
              <a:rPr lang="de-DE" sz="2200" dirty="0" smtClean="0"/>
              <a:t> </a:t>
            </a:r>
            <a:r>
              <a:rPr lang="de-DE" sz="2200" dirty="0" err="1" smtClean="0"/>
              <a:t>for</a:t>
            </a:r>
            <a:r>
              <a:rPr lang="de-DE" sz="2200" dirty="0" smtClean="0"/>
              <a:t> </a:t>
            </a:r>
            <a:r>
              <a:rPr lang="de-DE" sz="2200" dirty="0" err="1" smtClean="0"/>
              <a:t>the</a:t>
            </a:r>
            <a:r>
              <a:rPr lang="de-DE" sz="2200" dirty="0" smtClean="0"/>
              <a:t> </a:t>
            </a:r>
            <a:r>
              <a:rPr lang="de-DE" sz="2200" dirty="0" err="1" smtClean="0"/>
              <a:t>target</a:t>
            </a:r>
            <a:r>
              <a:rPr lang="de-DE" sz="2200" dirty="0" smtClean="0"/>
              <a:t> </a:t>
            </a:r>
            <a:r>
              <a:rPr lang="de-DE" sz="2200" dirty="0" err="1" smtClean="0"/>
              <a:t>group</a:t>
            </a:r>
            <a:r>
              <a:rPr lang="de-DE" sz="2200" dirty="0" smtClean="0"/>
              <a:t> </a:t>
            </a:r>
            <a:r>
              <a:rPr lang="de-DE" sz="2200" dirty="0"/>
              <a:t>(</a:t>
            </a:r>
            <a:r>
              <a:rPr lang="de-DE" sz="2200" dirty="0" err="1"/>
              <a:t>cost-effectiveness</a:t>
            </a:r>
            <a:r>
              <a:rPr lang="de-DE" sz="2200" dirty="0" smtClean="0"/>
              <a:t>, </a:t>
            </a:r>
            <a:r>
              <a:rPr lang="de-DE" sz="2200" dirty="0" err="1" smtClean="0"/>
              <a:t>meeting</a:t>
            </a:r>
            <a:r>
              <a:rPr lang="de-DE" sz="2200" dirty="0" smtClean="0"/>
              <a:t> </a:t>
            </a:r>
            <a:r>
              <a:rPr lang="de-DE" sz="2200" dirty="0" err="1" smtClean="0"/>
              <a:t>demand</a:t>
            </a:r>
            <a:r>
              <a:rPr lang="de-DE" sz="2200" dirty="0" smtClean="0"/>
              <a:t>, </a:t>
            </a:r>
            <a:r>
              <a:rPr lang="de-DE" sz="2200" dirty="0" err="1" smtClean="0"/>
              <a:t>efficiency</a:t>
            </a:r>
            <a:r>
              <a:rPr lang="de-DE" sz="2200" dirty="0" smtClean="0"/>
              <a:t>, </a:t>
            </a:r>
            <a:r>
              <a:rPr lang="de-DE" sz="2200" dirty="0" err="1" smtClean="0"/>
              <a:t>consumer</a:t>
            </a:r>
            <a:r>
              <a:rPr lang="de-DE" sz="2200" dirty="0" smtClean="0"/>
              <a:t> </a:t>
            </a:r>
            <a:r>
              <a:rPr lang="de-DE" sz="2200" dirty="0" err="1" smtClean="0"/>
              <a:t>protection</a:t>
            </a:r>
            <a:r>
              <a:rPr lang="de-DE" sz="2200" dirty="0" smtClean="0"/>
              <a:t>)</a:t>
            </a:r>
          </a:p>
          <a:p>
            <a:pPr marL="457200" indent="-457200">
              <a:buFont typeface="Wingdings" panose="05000000000000000000" pitchFamily="2" charset="2"/>
              <a:buChar char="Ø"/>
            </a:pPr>
            <a:r>
              <a:rPr lang="de-DE" sz="2200" dirty="0" err="1" smtClean="0"/>
              <a:t>Improve</a:t>
            </a:r>
            <a:r>
              <a:rPr lang="de-DE" sz="2200" dirty="0" smtClean="0"/>
              <a:t> </a:t>
            </a:r>
            <a:r>
              <a:rPr lang="de-DE" sz="2200" dirty="0" err="1" smtClean="0"/>
              <a:t>the</a:t>
            </a:r>
            <a:r>
              <a:rPr lang="de-DE" sz="2200" dirty="0" smtClean="0"/>
              <a:t> </a:t>
            </a:r>
            <a:r>
              <a:rPr lang="de-DE" sz="2200" b="1" dirty="0" smtClean="0">
                <a:solidFill>
                  <a:schemeClr val="accent1"/>
                </a:solidFill>
              </a:rPr>
              <a:t>legal</a:t>
            </a:r>
            <a:r>
              <a:rPr lang="de-DE" sz="2200" b="1" dirty="0" smtClean="0"/>
              <a:t> </a:t>
            </a:r>
            <a:r>
              <a:rPr lang="de-DE" sz="2200" b="1" dirty="0" err="1" smtClean="0">
                <a:solidFill>
                  <a:schemeClr val="accent1"/>
                </a:solidFill>
              </a:rPr>
              <a:t>environment</a:t>
            </a:r>
            <a:r>
              <a:rPr lang="de-DE" sz="2200" b="1" dirty="0" smtClean="0">
                <a:solidFill>
                  <a:schemeClr val="accent1"/>
                </a:solidFill>
              </a:rPr>
              <a:t> </a:t>
            </a:r>
            <a:r>
              <a:rPr lang="de-DE" sz="2200" dirty="0" err="1" smtClean="0"/>
              <a:t>of</a:t>
            </a:r>
            <a:r>
              <a:rPr lang="de-DE" sz="2200" dirty="0" smtClean="0"/>
              <a:t> international and </a:t>
            </a:r>
            <a:r>
              <a:rPr lang="de-DE" sz="2200" dirty="0" err="1" smtClean="0"/>
              <a:t>domestic</a:t>
            </a:r>
            <a:r>
              <a:rPr lang="de-DE" sz="2200" dirty="0" smtClean="0"/>
              <a:t> digital </a:t>
            </a:r>
            <a:r>
              <a:rPr lang="de-DE" sz="2200" dirty="0" err="1" smtClean="0"/>
              <a:t>payment</a:t>
            </a:r>
            <a:r>
              <a:rPr lang="de-DE" sz="2200" dirty="0" smtClean="0"/>
              <a:t>/</a:t>
            </a:r>
            <a:r>
              <a:rPr lang="de-DE" sz="2200" dirty="0" err="1" smtClean="0"/>
              <a:t>financial</a:t>
            </a:r>
            <a:r>
              <a:rPr lang="de-DE" sz="2200" dirty="0" smtClean="0"/>
              <a:t> </a:t>
            </a:r>
            <a:r>
              <a:rPr lang="de-DE" sz="2200" dirty="0" err="1" smtClean="0"/>
              <a:t>services</a:t>
            </a:r>
            <a:r>
              <a:rPr lang="de-DE" sz="2200" dirty="0" smtClean="0"/>
              <a:t> (KYC, </a:t>
            </a:r>
            <a:r>
              <a:rPr lang="de-DE" sz="2200" dirty="0" err="1" smtClean="0"/>
              <a:t>cards</a:t>
            </a:r>
            <a:r>
              <a:rPr lang="de-DE" sz="2200" dirty="0" smtClean="0"/>
              <a:t>, mobile, </a:t>
            </a:r>
            <a:r>
              <a:rPr lang="de-DE" sz="2200" dirty="0" err="1" smtClean="0"/>
              <a:t>internet</a:t>
            </a:r>
            <a:r>
              <a:rPr lang="de-DE" sz="2200" dirty="0" smtClean="0"/>
              <a:t>)</a:t>
            </a:r>
            <a:endParaRPr lang="de-DE" sz="2200" dirty="0"/>
          </a:p>
        </p:txBody>
      </p:sp>
    </p:spTree>
    <p:extLst>
      <p:ext uri="{BB962C8B-B14F-4D97-AF65-F5344CB8AC3E}">
        <p14:creationId xmlns:p14="http://schemas.microsoft.com/office/powerpoint/2010/main" val="26382026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Gerade Verbindung 20"/>
          <p:cNvCxnSpPr/>
          <p:nvPr/>
        </p:nvCxnSpPr>
        <p:spPr bwMode="auto">
          <a:xfrm>
            <a:off x="5793242" y="5130128"/>
            <a:ext cx="0" cy="13232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Gerade Verbindung mit Pfeil 6"/>
          <p:cNvCxnSpPr/>
          <p:nvPr/>
        </p:nvCxnSpPr>
        <p:spPr bwMode="auto">
          <a:xfrm>
            <a:off x="1043608" y="5949280"/>
            <a:ext cx="6696744"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10" name="Gerade Verbindung 9"/>
          <p:cNvCxnSpPr/>
          <p:nvPr/>
        </p:nvCxnSpPr>
        <p:spPr bwMode="auto">
          <a:xfrm flipH="1">
            <a:off x="395536" y="5949280"/>
            <a:ext cx="1584176" cy="0"/>
          </a:xfrm>
          <a:prstGeom prst="line">
            <a:avLst/>
          </a:prstGeom>
          <a:solidFill>
            <a:schemeClr val="accent1"/>
          </a:solidFill>
          <a:ln w="28575" cap="flat" cmpd="sng" algn="ctr">
            <a:solidFill>
              <a:schemeClr val="tx1"/>
            </a:solidFill>
            <a:prstDash val="dash"/>
            <a:round/>
            <a:headEnd type="none" w="med" len="med"/>
            <a:tailEnd type="none" w="med" len="med"/>
          </a:ln>
          <a:effectLst/>
        </p:spPr>
      </p:cxnSp>
      <p:sp>
        <p:nvSpPr>
          <p:cNvPr id="11" name="Rechteck 10"/>
          <p:cNvSpPr/>
          <p:nvPr/>
        </p:nvSpPr>
        <p:spPr bwMode="auto">
          <a:xfrm>
            <a:off x="1115616" y="2780928"/>
            <a:ext cx="3672408" cy="539816"/>
          </a:xfrm>
          <a:prstGeom prst="rect">
            <a:avLst/>
          </a:prstGeom>
          <a:solidFill>
            <a:schemeClr val="accent5">
              <a:lumMod val="50000"/>
            </a:schemeClr>
          </a:solidFill>
          <a:ln w="19050"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b="1" dirty="0" smtClean="0">
                <a:solidFill>
                  <a:schemeClr val="bg1"/>
                </a:solidFill>
                <a:latin typeface="Arial" charset="0"/>
              </a:rPr>
              <a:t>Research (CGAP)</a:t>
            </a:r>
            <a:endParaRPr lang="de-DE" dirty="0" smtClean="0">
              <a:solidFill>
                <a:schemeClr val="tx2"/>
              </a:solidFill>
              <a:latin typeface="Arial" charset="0"/>
            </a:endParaRPr>
          </a:p>
        </p:txBody>
      </p:sp>
      <p:sp>
        <p:nvSpPr>
          <p:cNvPr id="12" name="Rechteck 11"/>
          <p:cNvSpPr/>
          <p:nvPr/>
        </p:nvSpPr>
        <p:spPr bwMode="auto">
          <a:xfrm>
            <a:off x="2105726" y="3500824"/>
            <a:ext cx="6714746" cy="540000"/>
          </a:xfrm>
          <a:prstGeom prst="rect">
            <a:avLst/>
          </a:prstGeom>
          <a:solidFill>
            <a:schemeClr val="accent2">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b="1" dirty="0" err="1" smtClean="0">
                <a:solidFill>
                  <a:schemeClr val="bg1"/>
                </a:solidFill>
                <a:latin typeface="Arial" charset="0"/>
              </a:rPr>
              <a:t>Policy</a:t>
            </a:r>
            <a:r>
              <a:rPr lang="de-DE" sz="2000" b="1" dirty="0">
                <a:solidFill>
                  <a:schemeClr val="bg1"/>
                </a:solidFill>
                <a:latin typeface="Arial" charset="0"/>
              </a:rPr>
              <a:t>,</a:t>
            </a:r>
            <a:r>
              <a:rPr lang="de-DE" sz="2000" b="1" dirty="0" smtClean="0">
                <a:solidFill>
                  <a:schemeClr val="bg1"/>
                </a:solidFill>
                <a:latin typeface="Arial" charset="0"/>
              </a:rPr>
              <a:t> </a:t>
            </a:r>
            <a:r>
              <a:rPr lang="de-DE" sz="2000" b="1" dirty="0" err="1" smtClean="0">
                <a:solidFill>
                  <a:schemeClr val="bg1"/>
                </a:solidFill>
                <a:latin typeface="Arial" charset="0"/>
              </a:rPr>
              <a:t>Regulatory</a:t>
            </a:r>
            <a:r>
              <a:rPr lang="de-DE" sz="2000" b="1" dirty="0" smtClean="0">
                <a:solidFill>
                  <a:schemeClr val="bg1"/>
                </a:solidFill>
                <a:latin typeface="Arial" charset="0"/>
              </a:rPr>
              <a:t> </a:t>
            </a:r>
            <a:r>
              <a:rPr lang="de-DE" sz="2000" b="1" dirty="0" err="1" smtClean="0">
                <a:solidFill>
                  <a:schemeClr val="bg1"/>
                </a:solidFill>
                <a:latin typeface="Arial" charset="0"/>
              </a:rPr>
              <a:t>Advice</a:t>
            </a:r>
            <a:endParaRPr kumimoji="0" lang="de-DE" sz="1800" b="0" i="0" u="none" strike="noStrike" cap="none" normalizeH="0" baseline="0" dirty="0" smtClean="0">
              <a:ln>
                <a:noFill/>
              </a:ln>
              <a:solidFill>
                <a:schemeClr val="bg1"/>
              </a:solidFill>
              <a:effectLst/>
              <a:latin typeface="Arial" charset="0"/>
            </a:endParaRPr>
          </a:p>
        </p:txBody>
      </p:sp>
      <p:sp>
        <p:nvSpPr>
          <p:cNvPr id="14" name="Rechteck 13"/>
          <p:cNvSpPr/>
          <p:nvPr/>
        </p:nvSpPr>
        <p:spPr bwMode="auto">
          <a:xfrm>
            <a:off x="2105726" y="3977816"/>
            <a:ext cx="6714746" cy="540000"/>
          </a:xfrm>
          <a:prstGeom prst="rect">
            <a:avLst/>
          </a:prstGeom>
          <a:solidFill>
            <a:srgbClr val="DE9F0F">
              <a:alpha val="69804"/>
            </a:srgb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b="1" dirty="0" err="1" smtClean="0">
                <a:solidFill>
                  <a:schemeClr val="bg1"/>
                </a:solidFill>
                <a:latin typeface="Arial" charset="0"/>
              </a:rPr>
              <a:t>Dialogue</a:t>
            </a:r>
            <a:r>
              <a:rPr lang="de-DE" sz="2000" b="1" dirty="0" smtClean="0">
                <a:solidFill>
                  <a:schemeClr val="bg1"/>
                </a:solidFill>
                <a:latin typeface="Arial" charset="0"/>
              </a:rPr>
              <a:t>, Knowledge Sharing</a:t>
            </a:r>
            <a:endParaRPr lang="de-DE" dirty="0" smtClean="0">
              <a:solidFill>
                <a:schemeClr val="tx2"/>
              </a:solidFill>
              <a:latin typeface="Arial" charset="0"/>
            </a:endParaRPr>
          </a:p>
        </p:txBody>
      </p:sp>
      <p:sp>
        <p:nvSpPr>
          <p:cNvPr id="15" name="Rechteck 14"/>
          <p:cNvSpPr/>
          <p:nvPr/>
        </p:nvSpPr>
        <p:spPr bwMode="auto">
          <a:xfrm>
            <a:off x="4211960" y="2780928"/>
            <a:ext cx="4176464" cy="540000"/>
          </a:xfrm>
          <a:prstGeom prst="rect">
            <a:avLst/>
          </a:prstGeom>
          <a:solidFill>
            <a:schemeClr val="tx2">
              <a:lumMod val="75000"/>
              <a:alpha val="5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b="1" dirty="0" smtClean="0">
                <a:solidFill>
                  <a:schemeClr val="bg1"/>
                </a:solidFill>
                <a:latin typeface="Arial" charset="0"/>
              </a:rPr>
              <a:t>Pilot (PPP)</a:t>
            </a:r>
            <a:endParaRPr lang="de-DE" dirty="0" smtClean="0">
              <a:solidFill>
                <a:schemeClr val="tx2"/>
              </a:solidFill>
              <a:latin typeface="Arial" charset="0"/>
            </a:endParaRPr>
          </a:p>
        </p:txBody>
      </p:sp>
      <p:sp>
        <p:nvSpPr>
          <p:cNvPr id="16" name="Rechteck 15"/>
          <p:cNvSpPr/>
          <p:nvPr/>
        </p:nvSpPr>
        <p:spPr bwMode="auto">
          <a:xfrm>
            <a:off x="4211960" y="4652952"/>
            <a:ext cx="4608512" cy="540000"/>
          </a:xfrm>
          <a:prstGeom prst="rect">
            <a:avLst/>
          </a:prstGeom>
          <a:solidFill>
            <a:schemeClr val="accent6">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2000" b="1" dirty="0" smtClean="0">
                <a:solidFill>
                  <a:schemeClr val="bg1"/>
                </a:solidFill>
                <a:latin typeface="Arial" charset="0"/>
              </a:rPr>
              <a:t>Financial Education</a:t>
            </a:r>
            <a:endParaRPr lang="de-DE" dirty="0" smtClean="0">
              <a:solidFill>
                <a:schemeClr val="tx2"/>
              </a:solidFill>
              <a:latin typeface="Arial" charset="0"/>
            </a:endParaRPr>
          </a:p>
        </p:txBody>
      </p:sp>
      <p:sp>
        <p:nvSpPr>
          <p:cNvPr id="17" name="Titel 1"/>
          <p:cNvSpPr>
            <a:spLocks noGrp="1"/>
          </p:cNvSpPr>
          <p:nvPr>
            <p:ph type="title"/>
          </p:nvPr>
        </p:nvSpPr>
        <p:spPr>
          <a:xfrm>
            <a:off x="684000" y="1802960"/>
            <a:ext cx="7776000" cy="617928"/>
          </a:xfrm>
        </p:spPr>
        <p:txBody>
          <a:bodyPr/>
          <a:lstStyle/>
          <a:p>
            <a:r>
              <a:rPr lang="de-DE" b="1" dirty="0" err="1" smtClean="0"/>
              <a:t>Planned</a:t>
            </a:r>
            <a:r>
              <a:rPr lang="de-DE" b="1" dirty="0" smtClean="0"/>
              <a:t> </a:t>
            </a:r>
            <a:r>
              <a:rPr lang="de-DE" b="1" dirty="0" err="1" smtClean="0"/>
              <a:t>Activities</a:t>
            </a:r>
            <a:endParaRPr lang="de-DE" b="1" dirty="0"/>
          </a:p>
        </p:txBody>
      </p:sp>
      <p:cxnSp>
        <p:nvCxnSpPr>
          <p:cNvPr id="19" name="Gerade Verbindung 18"/>
          <p:cNvCxnSpPr/>
          <p:nvPr/>
        </p:nvCxnSpPr>
        <p:spPr bwMode="auto">
          <a:xfrm>
            <a:off x="1153732" y="5095865"/>
            <a:ext cx="0" cy="13232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Textfeld 19"/>
          <p:cNvSpPr txBox="1"/>
          <p:nvPr/>
        </p:nvSpPr>
        <p:spPr>
          <a:xfrm>
            <a:off x="395536" y="5949280"/>
            <a:ext cx="1580304" cy="369332"/>
          </a:xfrm>
          <a:prstGeom prst="rect">
            <a:avLst/>
          </a:prstGeom>
          <a:noFill/>
        </p:spPr>
        <p:txBody>
          <a:bodyPr wrap="square" rtlCol="0">
            <a:spAutoFit/>
          </a:bodyPr>
          <a:lstStyle/>
          <a:p>
            <a:r>
              <a:rPr lang="de-DE" sz="1800" b="0" dirty="0" smtClean="0">
                <a:solidFill>
                  <a:schemeClr val="tx2"/>
                </a:solidFill>
              </a:rPr>
              <a:t>2015     2016</a:t>
            </a:r>
          </a:p>
        </p:txBody>
      </p:sp>
      <p:sp>
        <p:nvSpPr>
          <p:cNvPr id="22" name="Textfeld 21"/>
          <p:cNvSpPr txBox="1"/>
          <p:nvPr/>
        </p:nvSpPr>
        <p:spPr>
          <a:xfrm>
            <a:off x="4970156" y="5917014"/>
            <a:ext cx="1580304" cy="369332"/>
          </a:xfrm>
          <a:prstGeom prst="rect">
            <a:avLst/>
          </a:prstGeom>
          <a:noFill/>
        </p:spPr>
        <p:txBody>
          <a:bodyPr wrap="square" rtlCol="0">
            <a:spAutoFit/>
          </a:bodyPr>
          <a:lstStyle/>
          <a:p>
            <a:r>
              <a:rPr lang="de-DE" sz="1800" b="0" dirty="0" smtClean="0">
                <a:solidFill>
                  <a:schemeClr val="tx2"/>
                </a:solidFill>
              </a:rPr>
              <a:t>2017     2018</a:t>
            </a:r>
          </a:p>
        </p:txBody>
      </p:sp>
      <p:sp>
        <p:nvSpPr>
          <p:cNvPr id="2" name="Ellipse 1"/>
          <p:cNvSpPr/>
          <p:nvPr/>
        </p:nvSpPr>
        <p:spPr bwMode="auto">
          <a:xfrm>
            <a:off x="755576" y="2564904"/>
            <a:ext cx="4032448" cy="935920"/>
          </a:xfrm>
          <a:prstGeom prst="ellipse">
            <a:avLst/>
          </a:prstGeom>
          <a:noFill/>
          <a:ln w="158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dirty="0" err="1" smtClean="0">
              <a:ln>
                <a:noFill/>
              </a:ln>
              <a:solidFill>
                <a:schemeClr val="tx2"/>
              </a:solidFill>
              <a:effectLst/>
              <a:latin typeface="Arial" charset="0"/>
            </a:endParaRPr>
          </a:p>
        </p:txBody>
      </p:sp>
    </p:spTree>
    <p:extLst>
      <p:ext uri="{BB962C8B-B14F-4D97-AF65-F5344CB8AC3E}">
        <p14:creationId xmlns:p14="http://schemas.microsoft.com/office/powerpoint/2010/main" val="7339588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C:\Users\nordhu_lot\Documents\Flucht\JOR_Remittances\Huegel-in-Amman - Kopie.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0000"/>
          <a:stretch/>
        </p:blipFill>
        <p:spPr bwMode="auto">
          <a:xfrm>
            <a:off x="1331640" y="4066158"/>
            <a:ext cx="2448272" cy="2781120"/>
          </a:xfrm>
          <a:prstGeom prst="rect">
            <a:avLst/>
          </a:prstGeom>
          <a:noFill/>
          <a:extLst>
            <a:ext uri="{909E8E84-426E-40DD-AFC4-6F175D3DCCD1}">
              <a14:hiddenFill xmlns:a14="http://schemas.microsoft.com/office/drawing/2010/main">
                <a:solidFill>
                  <a:srgbClr val="FFFFFF"/>
                </a:solidFill>
              </a14:hiddenFill>
            </a:ext>
          </a:extLst>
        </p:spPr>
      </p:pic>
      <p:pic>
        <p:nvPicPr>
          <p:cNvPr id="21" name="Grafik 1836" descr="landesgrenze----country-boundary.wm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93412" y="476672"/>
            <a:ext cx="7361365" cy="7221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7" name="Gruppieren 36"/>
          <p:cNvGrpSpPr>
            <a:grpSpLocks/>
          </p:cNvGrpSpPr>
          <p:nvPr/>
        </p:nvGrpSpPr>
        <p:grpSpPr bwMode="auto">
          <a:xfrm>
            <a:off x="5169135" y="2284057"/>
            <a:ext cx="468000" cy="978398"/>
            <a:chOff x="5807079" y="697932"/>
            <a:chExt cx="789333" cy="1769340"/>
          </a:xfrm>
        </p:grpSpPr>
        <p:sp>
          <p:nvSpPr>
            <p:cNvPr id="38" name="Bogen 37"/>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9" name="Ellipse 38"/>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40" name="Bogen 39"/>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41" name="Ellipse 40"/>
            <p:cNvSpPr/>
            <p:nvPr/>
          </p:nvSpPr>
          <p:spPr bwMode="auto">
            <a:xfrm>
              <a:off x="5849962" y="880584"/>
              <a:ext cx="323992"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42" name="Gruppieren 41"/>
          <p:cNvGrpSpPr/>
          <p:nvPr/>
        </p:nvGrpSpPr>
        <p:grpSpPr>
          <a:xfrm>
            <a:off x="7302117" y="2131657"/>
            <a:ext cx="756351" cy="1188176"/>
            <a:chOff x="4871161" y="1817109"/>
            <a:chExt cx="756351" cy="1188176"/>
          </a:xfrm>
        </p:grpSpPr>
        <p:grpSp>
          <p:nvGrpSpPr>
            <p:cNvPr id="43" name="Gruppieren 42"/>
            <p:cNvGrpSpPr>
              <a:grpSpLocks/>
            </p:cNvGrpSpPr>
            <p:nvPr/>
          </p:nvGrpSpPr>
          <p:grpSpPr bwMode="auto">
            <a:xfrm>
              <a:off x="4871161" y="1817109"/>
              <a:ext cx="468000" cy="978398"/>
              <a:chOff x="5807079" y="697932"/>
              <a:chExt cx="789333" cy="1769340"/>
            </a:xfrm>
          </p:grpSpPr>
          <p:sp>
            <p:nvSpPr>
              <p:cNvPr id="49" name="Bogen 48"/>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0" name="Ellipse 49"/>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1" name="Bogen 50"/>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2" name="Ellipse 51"/>
              <p:cNvSpPr/>
              <p:nvPr/>
            </p:nvSpPr>
            <p:spPr bwMode="auto">
              <a:xfrm>
                <a:off x="5849962" y="880584"/>
                <a:ext cx="323992"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44" name="Gruppieren 43"/>
            <p:cNvGrpSpPr>
              <a:grpSpLocks/>
            </p:cNvGrpSpPr>
            <p:nvPr/>
          </p:nvGrpSpPr>
          <p:grpSpPr bwMode="auto">
            <a:xfrm>
              <a:off x="5159512" y="2026887"/>
              <a:ext cx="468000" cy="978398"/>
              <a:chOff x="5807079" y="697932"/>
              <a:chExt cx="789333" cy="1769340"/>
            </a:xfrm>
            <a:solidFill>
              <a:schemeClr val="bg1"/>
            </a:solidFill>
          </p:grpSpPr>
          <p:sp>
            <p:nvSpPr>
              <p:cNvPr id="45" name="Bogen 44"/>
              <p:cNvSpPr/>
              <p:nvPr/>
            </p:nvSpPr>
            <p:spPr bwMode="auto">
              <a:xfrm rot="16200000">
                <a:off x="5722871" y="1573083"/>
                <a:ext cx="1332564" cy="414519"/>
              </a:xfrm>
              <a:prstGeom prst="arc">
                <a:avLst>
                  <a:gd name="adj1" fmla="val 19506577"/>
                  <a:gd name="adj2" fmla="val 6165579"/>
                </a:avLst>
              </a:prstGeom>
              <a:grp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46" name="Ellipse 45"/>
              <p:cNvSpPr/>
              <p:nvPr/>
            </p:nvSpPr>
            <p:spPr bwMode="auto">
              <a:xfrm>
                <a:off x="6196188" y="697932"/>
                <a:ext cx="358932" cy="360539"/>
              </a:xfrm>
              <a:prstGeom prst="ellipse">
                <a:avLst/>
              </a:prstGeom>
              <a:grp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47" name="Bogen 46"/>
              <p:cNvSpPr/>
              <p:nvPr/>
            </p:nvSpPr>
            <p:spPr bwMode="auto">
              <a:xfrm rot="16200000">
                <a:off x="5419530" y="1652497"/>
                <a:ext cx="1202324" cy="427225"/>
              </a:xfrm>
              <a:prstGeom prst="arc">
                <a:avLst>
                  <a:gd name="adj1" fmla="val 16062331"/>
                  <a:gd name="adj2" fmla="val 4859527"/>
                </a:avLst>
              </a:prstGeom>
              <a:grp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48" name="Ellipse 47"/>
              <p:cNvSpPr/>
              <p:nvPr/>
            </p:nvSpPr>
            <p:spPr bwMode="auto">
              <a:xfrm>
                <a:off x="5849962" y="880584"/>
                <a:ext cx="323992" cy="324008"/>
              </a:xfrm>
              <a:prstGeom prst="ellipse">
                <a:avLst/>
              </a:prstGeom>
              <a:grp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grpSp>
        <p:nvGrpSpPr>
          <p:cNvPr id="53" name="Gruppieren 52"/>
          <p:cNvGrpSpPr>
            <a:grpSpLocks/>
          </p:cNvGrpSpPr>
          <p:nvPr/>
        </p:nvGrpSpPr>
        <p:grpSpPr bwMode="auto">
          <a:xfrm>
            <a:off x="8343018" y="4759588"/>
            <a:ext cx="468000" cy="978398"/>
            <a:chOff x="5807079" y="697932"/>
            <a:chExt cx="789333" cy="1769340"/>
          </a:xfrm>
        </p:grpSpPr>
        <p:sp>
          <p:nvSpPr>
            <p:cNvPr id="54" name="Bogen 53"/>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5" name="Ellipse 54"/>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6" name="Bogen 55"/>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57" name="Ellipse 56"/>
            <p:cNvSpPr/>
            <p:nvPr/>
          </p:nvSpPr>
          <p:spPr bwMode="auto">
            <a:xfrm>
              <a:off x="5849962" y="880584"/>
              <a:ext cx="323992"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58" name="Gruppieren 57"/>
          <p:cNvGrpSpPr>
            <a:grpSpLocks/>
          </p:cNvGrpSpPr>
          <p:nvPr/>
        </p:nvGrpSpPr>
        <p:grpSpPr bwMode="auto">
          <a:xfrm>
            <a:off x="8528743" y="3408166"/>
            <a:ext cx="468000" cy="978398"/>
            <a:chOff x="5807079" y="697932"/>
            <a:chExt cx="789333" cy="1769340"/>
          </a:xfrm>
        </p:grpSpPr>
        <p:sp>
          <p:nvSpPr>
            <p:cNvPr id="59" name="Bogen 58"/>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60" name="Ellipse 59"/>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61" name="Bogen 60"/>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62" name="Ellipse 61"/>
            <p:cNvSpPr/>
            <p:nvPr/>
          </p:nvSpPr>
          <p:spPr bwMode="auto">
            <a:xfrm>
              <a:off x="5849962" y="880584"/>
              <a:ext cx="323992"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63" name="Gruppieren 62"/>
          <p:cNvGrpSpPr/>
          <p:nvPr/>
        </p:nvGrpSpPr>
        <p:grpSpPr>
          <a:xfrm>
            <a:off x="4476084" y="1182771"/>
            <a:ext cx="693051" cy="1340883"/>
            <a:chOff x="530525" y="439217"/>
            <a:chExt cx="693051" cy="1340883"/>
          </a:xfrm>
        </p:grpSpPr>
        <p:grpSp>
          <p:nvGrpSpPr>
            <p:cNvPr id="64" name="Gruppieren 63"/>
            <p:cNvGrpSpPr>
              <a:grpSpLocks/>
            </p:cNvGrpSpPr>
            <p:nvPr/>
          </p:nvGrpSpPr>
          <p:grpSpPr bwMode="auto">
            <a:xfrm>
              <a:off x="755576" y="620688"/>
              <a:ext cx="468000" cy="978398"/>
              <a:chOff x="5807079" y="697932"/>
              <a:chExt cx="789333" cy="1769340"/>
            </a:xfrm>
          </p:grpSpPr>
          <p:sp>
            <p:nvSpPr>
              <p:cNvPr id="68" name="Bogen 67"/>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69" name="Ellipse 68"/>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70" name="Bogen 69"/>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71" name="Ellipse 70"/>
              <p:cNvSpPr/>
              <p:nvPr/>
            </p:nvSpPr>
            <p:spPr bwMode="auto">
              <a:xfrm>
                <a:off x="5849964" y="880585"/>
                <a:ext cx="323993"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65" name="Gruppieren 64"/>
            <p:cNvGrpSpPr/>
            <p:nvPr/>
          </p:nvGrpSpPr>
          <p:grpSpPr>
            <a:xfrm>
              <a:off x="530525" y="439217"/>
              <a:ext cx="340966" cy="1340883"/>
              <a:chOff x="440037" y="1608678"/>
              <a:chExt cx="463550" cy="1739900"/>
            </a:xfrm>
          </p:grpSpPr>
          <p:sp>
            <p:nvSpPr>
              <p:cNvPr id="66" name="Bogen 65"/>
              <p:cNvSpPr/>
              <p:nvPr/>
            </p:nvSpPr>
            <p:spPr bwMode="auto">
              <a:xfrm rot="16200000">
                <a:off x="6649" y="2451641"/>
                <a:ext cx="1330325" cy="463550"/>
              </a:xfrm>
              <a:prstGeom prst="arc">
                <a:avLst>
                  <a:gd name="adj1" fmla="val 16048916"/>
                  <a:gd name="adj2" fmla="val 355155"/>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67" name="Ellipse 66"/>
              <p:cNvSpPr/>
              <p:nvPr/>
            </p:nvSpPr>
            <p:spPr bwMode="auto">
              <a:xfrm>
                <a:off x="494012" y="1608678"/>
                <a:ext cx="360363" cy="360363"/>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grpSp>
        <p:nvGrpSpPr>
          <p:cNvPr id="72" name="Gruppieren 71"/>
          <p:cNvGrpSpPr/>
          <p:nvPr/>
        </p:nvGrpSpPr>
        <p:grpSpPr>
          <a:xfrm>
            <a:off x="5687423" y="2617901"/>
            <a:ext cx="688536" cy="1197148"/>
            <a:chOff x="3256467" y="2303353"/>
            <a:chExt cx="688536" cy="1197148"/>
          </a:xfrm>
        </p:grpSpPr>
        <p:grpSp>
          <p:nvGrpSpPr>
            <p:cNvPr id="73" name="Gruppieren 72"/>
            <p:cNvGrpSpPr>
              <a:grpSpLocks/>
            </p:cNvGrpSpPr>
            <p:nvPr/>
          </p:nvGrpSpPr>
          <p:grpSpPr bwMode="auto">
            <a:xfrm>
              <a:off x="3477003" y="2426063"/>
              <a:ext cx="468000" cy="978398"/>
              <a:chOff x="5807079" y="697932"/>
              <a:chExt cx="789333" cy="1769340"/>
            </a:xfrm>
          </p:grpSpPr>
          <p:sp>
            <p:nvSpPr>
              <p:cNvPr id="77" name="Bogen 76"/>
              <p:cNvSpPr/>
              <p:nvPr/>
            </p:nvSpPr>
            <p:spPr bwMode="auto">
              <a:xfrm rot="16200000">
                <a:off x="5722871" y="1573083"/>
                <a:ext cx="1332564" cy="414519"/>
              </a:xfrm>
              <a:prstGeom prst="arc">
                <a:avLst>
                  <a:gd name="adj1" fmla="val 19506577"/>
                  <a:gd name="adj2" fmla="val 6165579"/>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78" name="Ellipse 77"/>
              <p:cNvSpPr/>
              <p:nvPr/>
            </p:nvSpPr>
            <p:spPr bwMode="auto">
              <a:xfrm>
                <a:off x="6196188" y="697932"/>
                <a:ext cx="358932" cy="360539"/>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79" name="Bogen 78"/>
              <p:cNvSpPr/>
              <p:nvPr/>
            </p:nvSpPr>
            <p:spPr bwMode="auto">
              <a:xfrm rot="16200000">
                <a:off x="5419530" y="1652497"/>
                <a:ext cx="1202324" cy="427225"/>
              </a:xfrm>
              <a:prstGeom prst="arc">
                <a:avLst>
                  <a:gd name="adj1" fmla="val 16062331"/>
                  <a:gd name="adj2" fmla="val 4859527"/>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80" name="Ellipse 79"/>
              <p:cNvSpPr/>
              <p:nvPr/>
            </p:nvSpPr>
            <p:spPr bwMode="auto">
              <a:xfrm>
                <a:off x="5849962" y="880584"/>
                <a:ext cx="323992" cy="324008"/>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nvGrpSpPr>
            <p:cNvPr id="74" name="Gruppieren 73"/>
            <p:cNvGrpSpPr/>
            <p:nvPr/>
          </p:nvGrpSpPr>
          <p:grpSpPr>
            <a:xfrm>
              <a:off x="3256467" y="2303353"/>
              <a:ext cx="315352" cy="1197148"/>
              <a:chOff x="440037" y="1608678"/>
              <a:chExt cx="463550" cy="1739900"/>
            </a:xfrm>
          </p:grpSpPr>
          <p:sp>
            <p:nvSpPr>
              <p:cNvPr id="75" name="Bogen 74"/>
              <p:cNvSpPr/>
              <p:nvPr/>
            </p:nvSpPr>
            <p:spPr bwMode="auto">
              <a:xfrm rot="16200000">
                <a:off x="6649" y="2451641"/>
                <a:ext cx="1330325" cy="463550"/>
              </a:xfrm>
              <a:prstGeom prst="arc">
                <a:avLst>
                  <a:gd name="adj1" fmla="val 16048916"/>
                  <a:gd name="adj2" fmla="val 355155"/>
                </a:avLst>
              </a:prstGeom>
              <a:no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76" name="Ellipse 75"/>
              <p:cNvSpPr/>
              <p:nvPr/>
            </p:nvSpPr>
            <p:spPr bwMode="auto">
              <a:xfrm>
                <a:off x="494012" y="1608678"/>
                <a:ext cx="360363" cy="360363"/>
              </a:xfrm>
              <a:prstGeom prst="ellipse">
                <a:avLst/>
              </a:prstGeom>
              <a:solidFill>
                <a:schemeClr val="bg1"/>
              </a:solidFill>
              <a:ln w="28575" cap="flat" cmpd="sng" algn="ctr">
                <a:solidFill>
                  <a:schemeClr val="bg1">
                    <a:lumMod val="50000"/>
                  </a:schemeClr>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grpSp>
      <p:cxnSp>
        <p:nvCxnSpPr>
          <p:cNvPr id="81" name="Gerade Verbindung mit Pfeil 80"/>
          <p:cNvCxnSpPr/>
          <p:nvPr/>
        </p:nvCxnSpPr>
        <p:spPr bwMode="auto">
          <a:xfrm>
            <a:off x="4575512" y="2010213"/>
            <a:ext cx="329786" cy="1678123"/>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cxnSp>
        <p:nvCxnSpPr>
          <p:cNvPr id="82" name="Gerade Verbindung mit Pfeil 81"/>
          <p:cNvCxnSpPr/>
          <p:nvPr/>
        </p:nvCxnSpPr>
        <p:spPr bwMode="auto">
          <a:xfrm flipH="1">
            <a:off x="6660664" y="3159515"/>
            <a:ext cx="769855" cy="655535"/>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cxnSp>
        <p:nvCxnSpPr>
          <p:cNvPr id="83" name="Gerade Verbindung mit Pfeil 82"/>
          <p:cNvCxnSpPr/>
          <p:nvPr/>
        </p:nvCxnSpPr>
        <p:spPr bwMode="auto">
          <a:xfrm flipH="1" flipV="1">
            <a:off x="7133620" y="4989696"/>
            <a:ext cx="1276993" cy="161743"/>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cxnSp>
        <p:nvCxnSpPr>
          <p:cNvPr id="84" name="Gerade Verbindung mit Pfeil 83"/>
          <p:cNvCxnSpPr/>
          <p:nvPr/>
        </p:nvCxnSpPr>
        <p:spPr bwMode="auto">
          <a:xfrm flipH="1">
            <a:off x="7133620" y="4054139"/>
            <a:ext cx="1260833" cy="326567"/>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cxnSp>
        <p:nvCxnSpPr>
          <p:cNvPr id="85" name="Gerade Verbindung mit Pfeil 84"/>
          <p:cNvCxnSpPr/>
          <p:nvPr/>
        </p:nvCxnSpPr>
        <p:spPr bwMode="auto">
          <a:xfrm flipH="1">
            <a:off x="5846719" y="3487283"/>
            <a:ext cx="235632" cy="234427"/>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cxnSp>
        <p:nvCxnSpPr>
          <p:cNvPr id="86" name="Gerade Verbindung mit Pfeil 85"/>
          <p:cNvCxnSpPr/>
          <p:nvPr/>
        </p:nvCxnSpPr>
        <p:spPr bwMode="auto">
          <a:xfrm>
            <a:off x="5356729" y="3055642"/>
            <a:ext cx="84349" cy="551892"/>
          </a:xfrm>
          <a:prstGeom prst="straightConnector1">
            <a:avLst/>
          </a:prstGeom>
          <a:solidFill>
            <a:schemeClr val="accent1"/>
          </a:solidFill>
          <a:ln w="28575" cap="flat" cmpd="sng" algn="ctr">
            <a:solidFill>
              <a:schemeClr val="bg1">
                <a:lumMod val="50000"/>
              </a:schemeClr>
            </a:solidFill>
            <a:prstDash val="solid"/>
            <a:round/>
            <a:headEnd type="none" w="med" len="med"/>
            <a:tailEnd type="arrow"/>
          </a:ln>
          <a:effectLst/>
        </p:spPr>
      </p:cxnSp>
      <p:grpSp>
        <p:nvGrpSpPr>
          <p:cNvPr id="22" name="Gruppieren 21"/>
          <p:cNvGrpSpPr>
            <a:grpSpLocks/>
          </p:cNvGrpSpPr>
          <p:nvPr/>
        </p:nvGrpSpPr>
        <p:grpSpPr bwMode="auto">
          <a:xfrm>
            <a:off x="4570335" y="3815556"/>
            <a:ext cx="2360613" cy="1917700"/>
            <a:chOff x="4234768" y="548634"/>
            <a:chExt cx="2361645" cy="1918637"/>
          </a:xfrm>
        </p:grpSpPr>
        <p:sp>
          <p:nvSpPr>
            <p:cNvPr id="23" name="Bogen 22"/>
            <p:cNvSpPr/>
            <p:nvPr/>
          </p:nvSpPr>
          <p:spPr bwMode="auto">
            <a:xfrm rot="16200000">
              <a:off x="4440405" y="1429344"/>
              <a:ext cx="1330975" cy="392283"/>
            </a:xfrm>
            <a:prstGeom prst="arc">
              <a:avLst>
                <a:gd name="adj1" fmla="val 19633741"/>
                <a:gd name="adj2" fmla="val 701725"/>
              </a:avLst>
            </a:prstGeom>
            <a:noFill/>
            <a:ln w="28575" cap="flat" cmpd="sng" algn="ctr">
              <a:solidFill>
                <a:srgbClr val="FF0000"/>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4" name="Ellipse 23"/>
            <p:cNvSpPr/>
            <p:nvPr/>
          </p:nvSpPr>
          <p:spPr bwMode="auto">
            <a:xfrm>
              <a:off x="4930397" y="577223"/>
              <a:ext cx="323992" cy="324008"/>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5" name="Bogen 24"/>
            <p:cNvSpPr/>
            <p:nvPr/>
          </p:nvSpPr>
          <p:spPr bwMode="auto">
            <a:xfrm rot="16200000">
              <a:off x="3813068" y="1388051"/>
              <a:ext cx="1332563" cy="489164"/>
            </a:xfrm>
            <a:prstGeom prst="arc">
              <a:avLst>
                <a:gd name="adj1" fmla="val 16048916"/>
                <a:gd name="adj2" fmla="val 1268473"/>
              </a:avLst>
            </a:prstGeom>
            <a:no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6" name="Ellipse 25"/>
            <p:cNvSpPr/>
            <p:nvPr/>
          </p:nvSpPr>
          <p:spPr bwMode="auto">
            <a:xfrm>
              <a:off x="4282414" y="556576"/>
              <a:ext cx="360521" cy="360538"/>
            </a:xfrm>
            <a:prstGeom prst="ellipse">
              <a:avLst/>
            </a:prstGeom>
            <a:solidFill>
              <a:schemeClr val="bg1"/>
            </a:solid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7" name="Bogen 26"/>
            <p:cNvSpPr/>
            <p:nvPr/>
          </p:nvSpPr>
          <p:spPr bwMode="auto">
            <a:xfrm rot="16200000">
              <a:off x="4094178" y="1561171"/>
              <a:ext cx="1330975" cy="408166"/>
            </a:xfrm>
            <a:prstGeom prst="arc">
              <a:avLst>
                <a:gd name="adj1" fmla="val 16048916"/>
                <a:gd name="adj2" fmla="val 6165579"/>
              </a:avLst>
            </a:prstGeom>
            <a:no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8" name="Ellipse 27"/>
            <p:cNvSpPr/>
            <p:nvPr/>
          </p:nvSpPr>
          <p:spPr bwMode="auto">
            <a:xfrm>
              <a:off x="4569877" y="689991"/>
              <a:ext cx="358932" cy="360538"/>
            </a:xfrm>
            <a:prstGeom prst="ellipse">
              <a:avLst/>
            </a:prstGeom>
            <a:solidFill>
              <a:schemeClr val="bg1"/>
            </a:solid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29" name="Bogen 28"/>
            <p:cNvSpPr/>
            <p:nvPr/>
          </p:nvSpPr>
          <p:spPr bwMode="auto">
            <a:xfrm rot="16200000">
              <a:off x="5722871" y="1573083"/>
              <a:ext cx="1332564" cy="414519"/>
            </a:xfrm>
            <a:prstGeom prst="arc">
              <a:avLst>
                <a:gd name="adj1" fmla="val 19506577"/>
                <a:gd name="adj2" fmla="val 6165579"/>
              </a:avLst>
            </a:prstGeom>
            <a:no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0" name="Ellipse 29"/>
            <p:cNvSpPr/>
            <p:nvPr/>
          </p:nvSpPr>
          <p:spPr bwMode="auto">
            <a:xfrm>
              <a:off x="6196188" y="697932"/>
              <a:ext cx="358932" cy="360539"/>
            </a:xfrm>
            <a:prstGeom prst="ellipse">
              <a:avLst/>
            </a:prstGeom>
            <a:solidFill>
              <a:schemeClr val="bg1"/>
            </a:solid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1" name="Bogen 30"/>
            <p:cNvSpPr/>
            <p:nvPr/>
          </p:nvSpPr>
          <p:spPr bwMode="auto">
            <a:xfrm rot="16200000">
              <a:off x="5122534" y="1392021"/>
              <a:ext cx="1330975" cy="463753"/>
            </a:xfrm>
            <a:prstGeom prst="arc">
              <a:avLst>
                <a:gd name="adj1" fmla="val 16048916"/>
                <a:gd name="adj2" fmla="val 355155"/>
              </a:avLst>
            </a:prstGeom>
            <a:no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2" name="Ellipse 31"/>
            <p:cNvSpPr/>
            <p:nvPr/>
          </p:nvSpPr>
          <p:spPr bwMode="auto">
            <a:xfrm>
              <a:off x="5610144" y="548634"/>
              <a:ext cx="360521" cy="360539"/>
            </a:xfrm>
            <a:prstGeom prst="ellipse">
              <a:avLst/>
            </a:prstGeom>
            <a:solidFill>
              <a:schemeClr val="bg1"/>
            </a:solid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3" name="Bogen 32"/>
            <p:cNvSpPr/>
            <p:nvPr/>
          </p:nvSpPr>
          <p:spPr bwMode="auto">
            <a:xfrm rot="16200000">
              <a:off x="5419530" y="1652497"/>
              <a:ext cx="1202324" cy="427225"/>
            </a:xfrm>
            <a:prstGeom prst="arc">
              <a:avLst>
                <a:gd name="adj1" fmla="val 16062331"/>
                <a:gd name="adj2" fmla="val 4859527"/>
              </a:avLst>
            </a:prstGeom>
            <a:noFill/>
            <a:ln w="28575" cap="flat" cmpd="sng" algn="ctr">
              <a:solidFill>
                <a:srgbClr val="FF0000"/>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4" name="Ellipse 33"/>
            <p:cNvSpPr/>
            <p:nvPr/>
          </p:nvSpPr>
          <p:spPr bwMode="auto">
            <a:xfrm>
              <a:off x="5849962" y="880584"/>
              <a:ext cx="323992" cy="324008"/>
            </a:xfrm>
            <a:prstGeom prst="ellipse">
              <a:avLst/>
            </a:prstGeom>
            <a:solidFill>
              <a:schemeClr val="bg1"/>
            </a:solidFill>
            <a:ln w="28575" cap="flat" cmpd="sng" algn="ctr">
              <a:solidFill>
                <a:srgbClr val="FF0000"/>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5" name="Bogen 34"/>
            <p:cNvSpPr/>
            <p:nvPr/>
          </p:nvSpPr>
          <p:spPr bwMode="auto">
            <a:xfrm rot="16200000">
              <a:off x="4787432" y="1698555"/>
              <a:ext cx="1072087" cy="373226"/>
            </a:xfrm>
            <a:prstGeom prst="arc">
              <a:avLst>
                <a:gd name="adj1" fmla="val 17908697"/>
                <a:gd name="adj2" fmla="val 6165579"/>
              </a:avLst>
            </a:prstGeom>
            <a:no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sp>
          <p:nvSpPr>
            <p:cNvPr id="36" name="Ellipse 35"/>
            <p:cNvSpPr/>
            <p:nvPr/>
          </p:nvSpPr>
          <p:spPr bwMode="auto">
            <a:xfrm>
              <a:off x="5174979" y="1017176"/>
              <a:ext cx="289051" cy="287477"/>
            </a:xfrm>
            <a:prstGeom prst="ellipse">
              <a:avLst/>
            </a:prstGeom>
            <a:solidFill>
              <a:schemeClr val="bg1"/>
            </a:solidFill>
            <a:ln w="28575" cap="flat" cmpd="sng" algn="ctr">
              <a:solidFill>
                <a:srgbClr val="000066"/>
              </a:solidFill>
              <a:prstDash val="solid"/>
              <a:round/>
              <a:headEnd type="none" w="med" len="med"/>
              <a:tailEnd type="none" w="med" len="med"/>
            </a:ln>
            <a:effectLst/>
            <a:extLst/>
          </p:spPr>
          <p:txBody>
            <a:bodyPr/>
            <a:lstStyle>
              <a:defPPr>
                <a:defRPr lang="de-DE"/>
              </a:defPPr>
              <a:lvl1pPr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1pPr>
              <a:lvl2pPr marL="4556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2pPr>
              <a:lvl3pPr marL="9128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3pPr>
              <a:lvl4pPr marL="13700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4pPr>
              <a:lvl5pPr marL="1827213" indent="1588" algn="l" rtl="0" fontAlgn="base">
                <a:spcBef>
                  <a:spcPct val="0"/>
                </a:spcBef>
                <a:spcAft>
                  <a:spcPct val="0"/>
                </a:spcAft>
                <a:defRPr sz="3600" b="1"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600" b="1"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600" b="1"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600" b="1"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600" b="1" kern="1200">
                  <a:solidFill>
                    <a:schemeClr val="tx1"/>
                  </a:solidFill>
                  <a:latin typeface="Times New Roman" pitchFamily="18" charset="0"/>
                  <a:ea typeface="ＭＳ Ｐゴシック" pitchFamily="34" charset="-128"/>
                  <a:cs typeface="+mn-cs"/>
                </a:defRPr>
              </a:lvl9pPr>
            </a:lstStyle>
            <a:p>
              <a:pPr marL="342900" indent="-342900">
                <a:spcBef>
                  <a:spcPct val="20000"/>
                </a:spcBef>
                <a:buClr>
                  <a:srgbClr val="990033"/>
                </a:buClr>
                <a:defRPr/>
              </a:pPr>
              <a:endParaRPr lang="en-GB">
                <a:ea typeface="+mn-ea"/>
              </a:endParaRPr>
            </a:p>
          </p:txBody>
        </p:sp>
      </p:grpSp>
      <p:sp>
        <p:nvSpPr>
          <p:cNvPr id="2" name="Titel 1"/>
          <p:cNvSpPr>
            <a:spLocks noGrp="1"/>
          </p:cNvSpPr>
          <p:nvPr>
            <p:ph type="title"/>
          </p:nvPr>
        </p:nvSpPr>
        <p:spPr>
          <a:xfrm>
            <a:off x="323528" y="1268760"/>
            <a:ext cx="7776000" cy="617928"/>
          </a:xfrm>
        </p:spPr>
        <p:txBody>
          <a:bodyPr/>
          <a:lstStyle/>
          <a:p>
            <a:r>
              <a:rPr lang="en-US" sz="2800" b="1" dirty="0" smtClean="0"/>
              <a:t>Context/Case</a:t>
            </a:r>
            <a:r>
              <a:rPr lang="de-DE" sz="2800" b="1" dirty="0"/>
              <a:t/>
            </a:r>
            <a:br>
              <a:rPr lang="de-DE" sz="2800" b="1" dirty="0"/>
            </a:br>
            <a:endParaRPr lang="de-DE" sz="2800" b="1" dirty="0"/>
          </a:p>
        </p:txBody>
      </p:sp>
      <p:sp>
        <p:nvSpPr>
          <p:cNvPr id="3" name="Inhaltsplatzhalter 2"/>
          <p:cNvSpPr>
            <a:spLocks noGrp="1"/>
          </p:cNvSpPr>
          <p:nvPr>
            <p:ph idx="1"/>
          </p:nvPr>
        </p:nvSpPr>
        <p:spPr>
          <a:xfrm>
            <a:off x="150169" y="1794123"/>
            <a:ext cx="4113342" cy="4341315"/>
          </a:xfrm>
        </p:spPr>
        <p:txBody>
          <a:bodyPr/>
          <a:lstStyle/>
          <a:p>
            <a:pPr marL="342900" indent="-342900">
              <a:buFont typeface="Wingdings" panose="05000000000000000000" pitchFamily="2" charset="2"/>
              <a:buChar char="Ø"/>
            </a:pPr>
            <a:r>
              <a:rPr lang="de-DE" sz="2000" b="1" dirty="0" err="1" smtClean="0"/>
              <a:t>Syrian</a:t>
            </a:r>
            <a:r>
              <a:rPr lang="de-DE" sz="2000" b="1" dirty="0" smtClean="0"/>
              <a:t> </a:t>
            </a:r>
            <a:r>
              <a:rPr lang="de-DE" sz="2000" b="1" dirty="0" err="1" smtClean="0"/>
              <a:t>refugees</a:t>
            </a:r>
            <a:r>
              <a:rPr lang="de-DE" sz="2000" b="1" dirty="0" smtClean="0"/>
              <a:t> </a:t>
            </a:r>
            <a:r>
              <a:rPr lang="de-DE" sz="2000" dirty="0" smtClean="0"/>
              <a:t>and </a:t>
            </a:r>
            <a:r>
              <a:rPr lang="de-DE" sz="2000" dirty="0" err="1" smtClean="0"/>
              <a:t>low</a:t>
            </a:r>
            <a:r>
              <a:rPr lang="de-DE" sz="2000" dirty="0" smtClean="0"/>
              <a:t> </a:t>
            </a:r>
            <a:r>
              <a:rPr lang="de-DE" sz="2000" dirty="0" err="1" smtClean="0"/>
              <a:t>income</a:t>
            </a:r>
            <a:r>
              <a:rPr lang="de-DE" sz="2000" dirty="0" smtClean="0"/>
              <a:t> </a:t>
            </a:r>
            <a:r>
              <a:rPr lang="de-DE" sz="2000" b="1" dirty="0" err="1" smtClean="0"/>
              <a:t>Jordanians</a:t>
            </a:r>
            <a:r>
              <a:rPr lang="de-DE" sz="2000" dirty="0" smtClean="0"/>
              <a:t> </a:t>
            </a:r>
            <a:r>
              <a:rPr lang="de-DE" sz="2000" dirty="0" err="1" smtClean="0"/>
              <a:t>receiving</a:t>
            </a:r>
            <a:r>
              <a:rPr lang="de-DE" sz="2000" dirty="0" smtClean="0"/>
              <a:t> </a:t>
            </a:r>
            <a:r>
              <a:rPr lang="de-DE" sz="2000" dirty="0" err="1" smtClean="0"/>
              <a:t>remittances</a:t>
            </a:r>
            <a:r>
              <a:rPr lang="de-DE" sz="2000" dirty="0" smtClean="0"/>
              <a:t> </a:t>
            </a:r>
            <a:r>
              <a:rPr lang="de-DE" sz="2000" dirty="0" err="1" smtClean="0"/>
              <a:t>from</a:t>
            </a:r>
            <a:r>
              <a:rPr lang="de-DE" sz="2000" dirty="0" smtClean="0"/>
              <a:t> </a:t>
            </a:r>
            <a:r>
              <a:rPr lang="de-DE" sz="2000" dirty="0" err="1" smtClean="0"/>
              <a:t>inside</a:t>
            </a:r>
            <a:r>
              <a:rPr lang="de-DE" sz="2000" dirty="0" smtClean="0"/>
              <a:t> and outside Jordan</a:t>
            </a:r>
          </a:p>
          <a:p>
            <a:pPr marL="342900" indent="-342900">
              <a:buFont typeface="Wingdings" panose="05000000000000000000" pitchFamily="2" charset="2"/>
              <a:buChar char="Ø"/>
            </a:pPr>
            <a:r>
              <a:rPr lang="de-DE" sz="2000" dirty="0" smtClean="0"/>
              <a:t>Hosting </a:t>
            </a:r>
            <a:r>
              <a:rPr lang="de-DE" sz="2000" dirty="0" err="1" smtClean="0"/>
              <a:t>communities</a:t>
            </a:r>
            <a:r>
              <a:rPr lang="de-DE" sz="2000" dirty="0" smtClean="0"/>
              <a:t>: </a:t>
            </a:r>
            <a:r>
              <a:rPr lang="de-DE" sz="2000" dirty="0" err="1" smtClean="0"/>
              <a:t>focus</a:t>
            </a:r>
            <a:r>
              <a:rPr lang="de-DE" sz="2000" dirty="0" smtClean="0"/>
              <a:t> on </a:t>
            </a:r>
            <a:r>
              <a:rPr lang="de-DE" sz="2000" b="1" dirty="0" smtClean="0"/>
              <a:t>urban </a:t>
            </a:r>
            <a:r>
              <a:rPr lang="de-DE" sz="2000" b="1" dirty="0" err="1" smtClean="0"/>
              <a:t>areas</a:t>
            </a:r>
            <a:r>
              <a:rPr lang="de-DE" sz="2000" b="1" dirty="0" smtClean="0"/>
              <a:t> </a:t>
            </a:r>
            <a:r>
              <a:rPr lang="de-DE" sz="2000" dirty="0" smtClean="0"/>
              <a:t>(Amman, </a:t>
            </a:r>
            <a:r>
              <a:rPr lang="de-DE" sz="2000" dirty="0" err="1" smtClean="0"/>
              <a:t>Mafraq</a:t>
            </a:r>
            <a:r>
              <a:rPr lang="de-DE" sz="2000" dirty="0" smtClean="0"/>
              <a:t>, Irbid)</a:t>
            </a:r>
            <a:endParaRPr lang="de-DE" sz="2000" dirty="0"/>
          </a:p>
        </p:txBody>
      </p:sp>
    </p:spTree>
    <p:extLst>
      <p:ext uri="{BB962C8B-B14F-4D97-AF65-F5344CB8AC3E}">
        <p14:creationId xmlns:p14="http://schemas.microsoft.com/office/powerpoint/2010/main" val="23870897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Inhaltsplatzhalter 2"/>
          <p:cNvSpPr txBox="1">
            <a:spLocks/>
          </p:cNvSpPr>
          <p:nvPr/>
        </p:nvSpPr>
        <p:spPr>
          <a:xfrm>
            <a:off x="395536" y="1774418"/>
            <a:ext cx="8139436" cy="4534902"/>
          </a:xfrm>
          <a:prstGeom prst="rect">
            <a:avLst/>
          </a:prstGeom>
        </p:spPr>
        <p:txBody>
          <a:bodyPr/>
          <a:lst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lang="de-DE" sz="1800" baseline="0" noProof="0" smtClean="0">
                <a:solidFill>
                  <a:schemeClr val="tx2"/>
                </a:solidFill>
                <a:latin typeface="+mn-lt"/>
                <a:ea typeface="+mn-ea"/>
                <a:cs typeface="+mn-cs"/>
              </a:defRPr>
            </a:lvl1pPr>
            <a:lvl2pPr marL="720000" indent="-360000" algn="l" rtl="0" eaLnBrk="1" fontAlgn="base" hangingPunct="1">
              <a:spcBef>
                <a:spcPts val="400"/>
              </a:spcBef>
              <a:spcAft>
                <a:spcPts val="800"/>
              </a:spcAft>
              <a:buClr>
                <a:schemeClr val="accent1"/>
              </a:buClr>
              <a:buFont typeface="Arial" pitchFamily="34" charset="0"/>
              <a:buChar char="•"/>
              <a:tabLst>
                <a:tab pos="2190750" algn="l"/>
              </a:tabLst>
              <a:defRPr lang="de-DE" sz="1800" noProof="0" smtClean="0">
                <a:solidFill>
                  <a:schemeClr val="tx2"/>
                </a:solidFill>
                <a:latin typeface="+mn-lt"/>
              </a:defRPr>
            </a:lvl2pPr>
            <a:lvl3pPr marL="1080000" indent="-360000" algn="l" rtl="0" eaLnBrk="1" fontAlgn="base" hangingPunct="1">
              <a:spcBef>
                <a:spcPts val="400"/>
              </a:spcBef>
              <a:spcAft>
                <a:spcPts val="800"/>
              </a:spcAft>
              <a:buClr>
                <a:schemeClr val="tx2"/>
              </a:buClr>
              <a:buFont typeface="Arial" pitchFamily="34" charset="0"/>
              <a:buChar char="•"/>
              <a:tabLst>
                <a:tab pos="2190750" algn="l"/>
              </a:tabLst>
              <a:defRPr lang="de-DE" sz="1800" noProof="0" smtClean="0">
                <a:solidFill>
                  <a:schemeClr val="tx2"/>
                </a:solidFill>
                <a:latin typeface="+mn-lt"/>
              </a:defRPr>
            </a:lvl3pPr>
            <a:lvl4pPr marL="1440000" indent="-360000" algn="l" rtl="0" eaLnBrk="1" fontAlgn="base" hangingPunct="1">
              <a:spcBef>
                <a:spcPts val="400"/>
              </a:spcBef>
              <a:spcAft>
                <a:spcPts val="800"/>
              </a:spcAft>
              <a:buClr>
                <a:schemeClr val="tx2"/>
              </a:buClr>
              <a:buFont typeface="Arial" pitchFamily="34" charset="0"/>
              <a:buChar char="•"/>
              <a:tabLst>
                <a:tab pos="2190750" algn="l"/>
              </a:tabLst>
              <a:defRPr lang="de-DE" sz="1800" baseline="0" noProof="0" smtClean="0">
                <a:solidFill>
                  <a:schemeClr val="tx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a:lstStyle>
          <a:p>
            <a:pPr marL="0" indent="0">
              <a:buNone/>
            </a:pPr>
            <a:r>
              <a:rPr lang="en-US" sz="2000" b="1" kern="0" dirty="0" smtClean="0"/>
              <a:t>Financial characteristics of the target group</a:t>
            </a:r>
          </a:p>
          <a:p>
            <a:pPr>
              <a:spcBef>
                <a:spcPts val="0"/>
              </a:spcBef>
              <a:spcAft>
                <a:spcPts val="0"/>
              </a:spcAft>
              <a:buFont typeface="Wingdings" panose="05000000000000000000" pitchFamily="2" charset="2"/>
              <a:buChar char="Ø"/>
            </a:pPr>
            <a:r>
              <a:rPr lang="en-US" sz="2000" kern="0" dirty="0" smtClean="0"/>
              <a:t>Only 25% of Jordanians have a bank account</a:t>
            </a:r>
          </a:p>
          <a:p>
            <a:pPr>
              <a:spcBef>
                <a:spcPts val="0"/>
              </a:spcBef>
              <a:spcAft>
                <a:spcPts val="0"/>
              </a:spcAft>
              <a:buFont typeface="Wingdings" panose="05000000000000000000" pitchFamily="2" charset="2"/>
              <a:buChar char="Ø"/>
            </a:pPr>
            <a:r>
              <a:rPr lang="en-US" sz="2000" kern="0" dirty="0" smtClean="0"/>
              <a:t>Refugees are not allowed to open bank accounts</a:t>
            </a:r>
          </a:p>
          <a:p>
            <a:pPr>
              <a:spcBef>
                <a:spcPts val="0"/>
              </a:spcBef>
              <a:spcAft>
                <a:spcPts val="0"/>
              </a:spcAft>
              <a:buFont typeface="Wingdings" panose="05000000000000000000" pitchFamily="2" charset="2"/>
              <a:buChar char="Ø"/>
            </a:pPr>
            <a:r>
              <a:rPr lang="en-US" sz="2000" kern="0" dirty="0" smtClean="0"/>
              <a:t>High </a:t>
            </a:r>
            <a:r>
              <a:rPr lang="en-US" sz="2000" kern="0" dirty="0"/>
              <a:t>mobile penetration for both Jordanians and </a:t>
            </a:r>
            <a:r>
              <a:rPr lang="en-US" sz="2000" kern="0" dirty="0" smtClean="0"/>
              <a:t>refugees</a:t>
            </a:r>
          </a:p>
          <a:p>
            <a:pPr>
              <a:spcBef>
                <a:spcPts val="0"/>
              </a:spcBef>
              <a:spcAft>
                <a:spcPts val="0"/>
              </a:spcAft>
              <a:buFont typeface="Wingdings" panose="05000000000000000000" pitchFamily="2" charset="2"/>
              <a:buChar char="Ø"/>
            </a:pPr>
            <a:r>
              <a:rPr lang="en-US" sz="2000" kern="0" dirty="0" smtClean="0"/>
              <a:t>Low level of financial literacy, unbanked/financially underserved</a:t>
            </a:r>
            <a:endParaRPr lang="en-US" sz="2000" kern="0" dirty="0"/>
          </a:p>
          <a:p>
            <a:pPr>
              <a:spcBef>
                <a:spcPts val="0"/>
              </a:spcBef>
              <a:spcAft>
                <a:spcPts val="0"/>
              </a:spcAft>
              <a:buFont typeface="Wingdings" panose="05000000000000000000" pitchFamily="2" charset="2"/>
              <a:buChar char="Ø"/>
            </a:pPr>
            <a:r>
              <a:rPr lang="en-US" sz="2000" kern="0" dirty="0"/>
              <a:t>C</a:t>
            </a:r>
            <a:r>
              <a:rPr lang="en-US" sz="2000" kern="0" dirty="0" smtClean="0"/>
              <a:t>ulture </a:t>
            </a:r>
            <a:r>
              <a:rPr lang="en-US" sz="2000" kern="0" dirty="0"/>
              <a:t>of </a:t>
            </a:r>
            <a:r>
              <a:rPr lang="en-US" sz="2000" kern="0" dirty="0" smtClean="0"/>
              <a:t>informal saving </a:t>
            </a:r>
            <a:r>
              <a:rPr lang="en-US" sz="2000" kern="0" dirty="0"/>
              <a:t>among Syrian </a:t>
            </a:r>
            <a:r>
              <a:rPr lang="en-US" sz="2000" kern="0" dirty="0" smtClean="0"/>
              <a:t>refugees</a:t>
            </a:r>
          </a:p>
          <a:p>
            <a:pPr>
              <a:spcBef>
                <a:spcPts val="0"/>
              </a:spcBef>
              <a:spcAft>
                <a:spcPts val="0"/>
              </a:spcAft>
              <a:buFont typeface="Wingdings" panose="05000000000000000000" pitchFamily="2" charset="2"/>
              <a:buChar char="Ø"/>
            </a:pPr>
            <a:r>
              <a:rPr lang="en-US" sz="2000" kern="0" dirty="0"/>
              <a:t>F</a:t>
            </a:r>
            <a:r>
              <a:rPr lang="en-US" sz="2000" kern="0" dirty="0" smtClean="0"/>
              <a:t>emale </a:t>
            </a:r>
            <a:r>
              <a:rPr lang="en-US" sz="2000" kern="0" dirty="0"/>
              <a:t>headed households are more likely to receive remittances and to </a:t>
            </a:r>
            <a:r>
              <a:rPr lang="en-US" sz="2000" kern="0" dirty="0" smtClean="0"/>
              <a:t>invest </a:t>
            </a:r>
            <a:r>
              <a:rPr lang="en-US" sz="2000" kern="0" dirty="0"/>
              <a:t>the money </a:t>
            </a:r>
            <a:r>
              <a:rPr lang="en-US" sz="2000" kern="0" dirty="0" smtClean="0"/>
              <a:t>sustainably</a:t>
            </a:r>
          </a:p>
          <a:p>
            <a:pPr>
              <a:spcBef>
                <a:spcPts val="0"/>
              </a:spcBef>
              <a:spcAft>
                <a:spcPts val="0"/>
              </a:spcAft>
            </a:pPr>
            <a:endParaRPr lang="en-US" sz="2000" kern="0" dirty="0"/>
          </a:p>
          <a:p>
            <a:pPr marL="0" lvl="0" indent="0">
              <a:buClr>
                <a:schemeClr val="accent1"/>
              </a:buClr>
              <a:buNone/>
            </a:pPr>
            <a:r>
              <a:rPr lang="en-US" sz="2000" b="1" dirty="0"/>
              <a:t>Financial services in </a:t>
            </a:r>
            <a:r>
              <a:rPr lang="en-US" sz="2000" b="1" dirty="0" smtClean="0"/>
              <a:t>use</a:t>
            </a:r>
            <a:endParaRPr lang="en-US" sz="2000" b="1" dirty="0"/>
          </a:p>
          <a:p>
            <a:pPr lvl="0">
              <a:spcBef>
                <a:spcPts val="0"/>
              </a:spcBef>
              <a:spcAft>
                <a:spcPts val="0"/>
              </a:spcAft>
              <a:buClr>
                <a:schemeClr val="accent1"/>
              </a:buClr>
              <a:buFont typeface="Wingdings" panose="05000000000000000000" pitchFamily="2" charset="2"/>
              <a:buChar char="Ø"/>
            </a:pPr>
            <a:r>
              <a:rPr lang="en-US" sz="2000" dirty="0"/>
              <a:t>Cash assistance/social transfers through card-based and iris-scan systems</a:t>
            </a:r>
          </a:p>
          <a:p>
            <a:pPr lvl="0">
              <a:spcBef>
                <a:spcPts val="0"/>
              </a:spcBef>
              <a:spcAft>
                <a:spcPts val="0"/>
              </a:spcAft>
              <a:buClr>
                <a:schemeClr val="accent1"/>
              </a:buClr>
              <a:buFont typeface="Wingdings" panose="05000000000000000000" pitchFamily="2" charset="2"/>
              <a:buChar char="Ø"/>
            </a:pPr>
            <a:r>
              <a:rPr lang="de-DE" sz="2000" dirty="0"/>
              <a:t>Exchange </a:t>
            </a:r>
            <a:r>
              <a:rPr lang="de-DE" sz="2000" dirty="0" err="1"/>
              <a:t>office</a:t>
            </a:r>
            <a:r>
              <a:rPr lang="de-DE" sz="2000" dirty="0"/>
              <a:t> </a:t>
            </a:r>
            <a:r>
              <a:rPr lang="de-DE" sz="2000" dirty="0" err="1"/>
              <a:t>services</a:t>
            </a:r>
            <a:r>
              <a:rPr lang="de-DE" sz="2000" dirty="0"/>
              <a:t> </a:t>
            </a:r>
            <a:r>
              <a:rPr lang="de-DE" sz="2000" dirty="0" err="1"/>
              <a:t>to</a:t>
            </a:r>
            <a:r>
              <a:rPr lang="de-DE" sz="2000" dirty="0"/>
              <a:t> send and </a:t>
            </a:r>
            <a:r>
              <a:rPr lang="de-DE" sz="2000" dirty="0" err="1"/>
              <a:t>receive</a:t>
            </a:r>
            <a:r>
              <a:rPr lang="de-DE" sz="2000" dirty="0"/>
              <a:t> </a:t>
            </a:r>
            <a:r>
              <a:rPr lang="de-DE" sz="2000" dirty="0" err="1" smtClean="0"/>
              <a:t>remittances</a:t>
            </a:r>
            <a:r>
              <a:rPr lang="de-DE" sz="2000" dirty="0" smtClean="0"/>
              <a:t> -&gt; </a:t>
            </a:r>
            <a:r>
              <a:rPr lang="de-DE" sz="2000" dirty="0" err="1" smtClean="0"/>
              <a:t>both</a:t>
            </a:r>
            <a:r>
              <a:rPr lang="de-DE" sz="2000" dirty="0" smtClean="0"/>
              <a:t> internal and international P2P </a:t>
            </a:r>
            <a:r>
              <a:rPr lang="de-DE" sz="2000" dirty="0" err="1" smtClean="0"/>
              <a:t>transfers</a:t>
            </a:r>
            <a:r>
              <a:rPr lang="de-DE" sz="2000" dirty="0" smtClean="0"/>
              <a:t> </a:t>
            </a:r>
            <a:r>
              <a:rPr lang="de-DE" sz="2000" dirty="0" err="1" smtClean="0"/>
              <a:t>are</a:t>
            </a:r>
            <a:r>
              <a:rPr lang="de-DE" sz="2000" dirty="0" smtClean="0"/>
              <a:t> cash-</a:t>
            </a:r>
            <a:r>
              <a:rPr lang="de-DE" sz="2000" dirty="0" err="1" smtClean="0"/>
              <a:t>based</a:t>
            </a:r>
            <a:endParaRPr lang="de-DE" sz="2000" dirty="0"/>
          </a:p>
          <a:p>
            <a:pPr lvl="0">
              <a:spcBef>
                <a:spcPts val="0"/>
              </a:spcBef>
              <a:spcAft>
                <a:spcPts val="0"/>
              </a:spcAft>
              <a:buClr>
                <a:schemeClr val="accent1"/>
              </a:buClr>
              <a:buFont typeface="Wingdings" panose="05000000000000000000" pitchFamily="2" charset="2"/>
              <a:buChar char="Ø"/>
            </a:pPr>
            <a:r>
              <a:rPr lang="de-DE" sz="2000" kern="0" dirty="0"/>
              <a:t>Informal </a:t>
            </a:r>
            <a:r>
              <a:rPr lang="de-DE" sz="2000" kern="0" dirty="0" err="1"/>
              <a:t>channels</a:t>
            </a:r>
            <a:r>
              <a:rPr lang="de-DE" sz="2000" kern="0" dirty="0"/>
              <a:t> </a:t>
            </a:r>
            <a:r>
              <a:rPr lang="de-DE" sz="2000" kern="0" dirty="0" err="1"/>
              <a:t>to</a:t>
            </a:r>
            <a:r>
              <a:rPr lang="de-DE" sz="2000" kern="0" dirty="0"/>
              <a:t> send </a:t>
            </a:r>
            <a:r>
              <a:rPr lang="de-DE" sz="2000" kern="0" dirty="0" err="1"/>
              <a:t>and</a:t>
            </a:r>
            <a:r>
              <a:rPr lang="de-DE" sz="2000" kern="0" dirty="0"/>
              <a:t> </a:t>
            </a:r>
            <a:r>
              <a:rPr lang="de-DE" sz="2000" kern="0" dirty="0" err="1"/>
              <a:t>receive</a:t>
            </a:r>
            <a:r>
              <a:rPr lang="de-DE" sz="2000" kern="0" dirty="0"/>
              <a:t> </a:t>
            </a:r>
            <a:r>
              <a:rPr lang="de-DE" sz="2000" kern="0" dirty="0" err="1"/>
              <a:t>remittances</a:t>
            </a:r>
            <a:endParaRPr lang="en-US" sz="2000" kern="0" dirty="0"/>
          </a:p>
          <a:p>
            <a:pPr>
              <a:spcBef>
                <a:spcPts val="0"/>
              </a:spcBef>
              <a:spcAft>
                <a:spcPts val="0"/>
              </a:spcAft>
            </a:pPr>
            <a:endParaRPr lang="en-US" sz="2000" kern="0" dirty="0" smtClean="0"/>
          </a:p>
        </p:txBody>
      </p:sp>
      <p:sp>
        <p:nvSpPr>
          <p:cNvPr id="2" name="Rechteck 1"/>
          <p:cNvSpPr/>
          <p:nvPr/>
        </p:nvSpPr>
        <p:spPr>
          <a:xfrm>
            <a:off x="323528" y="1178749"/>
            <a:ext cx="4572000" cy="954107"/>
          </a:xfrm>
          <a:prstGeom prst="rect">
            <a:avLst/>
          </a:prstGeom>
        </p:spPr>
        <p:txBody>
          <a:bodyPr>
            <a:spAutoFit/>
          </a:bodyPr>
          <a:lstStyle/>
          <a:p>
            <a:r>
              <a:rPr lang="en-US" sz="2800" b="1" dirty="0" smtClean="0">
                <a:solidFill>
                  <a:schemeClr val="tx2"/>
                </a:solidFill>
              </a:rPr>
              <a:t>Context/Case</a:t>
            </a:r>
            <a:r>
              <a:rPr lang="de-DE" sz="2800" b="1" dirty="0">
                <a:solidFill>
                  <a:schemeClr val="tx2"/>
                </a:solidFill>
              </a:rPr>
              <a:t/>
            </a:r>
            <a:br>
              <a:rPr lang="de-DE" sz="2800" b="1" dirty="0">
                <a:solidFill>
                  <a:schemeClr val="tx2"/>
                </a:solidFill>
              </a:rPr>
            </a:br>
            <a:endParaRPr lang="de-DE" sz="2800" dirty="0">
              <a:solidFill>
                <a:schemeClr val="tx2"/>
              </a:solidFill>
            </a:endParaRPr>
          </a:p>
        </p:txBody>
      </p:sp>
    </p:spTree>
    <p:extLst>
      <p:ext uri="{BB962C8B-B14F-4D97-AF65-F5344CB8AC3E}">
        <p14:creationId xmlns:p14="http://schemas.microsoft.com/office/powerpoint/2010/main" val="12898977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370912"/>
            <a:ext cx="8208480" cy="617928"/>
          </a:xfrm>
        </p:spPr>
        <p:txBody>
          <a:bodyPr/>
          <a:lstStyle/>
          <a:p>
            <a:r>
              <a:rPr lang="de-DE" b="1" dirty="0" err="1" smtClean="0"/>
              <a:t>Formalizing</a:t>
            </a:r>
            <a:r>
              <a:rPr lang="de-DE" b="1" dirty="0" smtClean="0"/>
              <a:t> and </a:t>
            </a:r>
            <a:r>
              <a:rPr lang="de-DE" b="1" dirty="0" err="1" smtClean="0"/>
              <a:t>digitizing</a:t>
            </a:r>
            <a:r>
              <a:rPr lang="de-DE" b="1" dirty="0" smtClean="0"/>
              <a:t> </a:t>
            </a:r>
            <a:r>
              <a:rPr lang="de-DE" b="1" dirty="0" err="1" smtClean="0"/>
              <a:t>payment</a:t>
            </a:r>
            <a:r>
              <a:rPr lang="de-DE" b="1" dirty="0" smtClean="0"/>
              <a:t> </a:t>
            </a:r>
            <a:r>
              <a:rPr lang="de-DE" b="1" dirty="0" err="1" smtClean="0"/>
              <a:t>services</a:t>
            </a:r>
            <a:r>
              <a:rPr lang="de-DE" b="1" dirty="0" smtClean="0"/>
              <a:t>: Potentials and </a:t>
            </a:r>
            <a:r>
              <a:rPr lang="de-DE" b="1" dirty="0" err="1" smtClean="0"/>
              <a:t>challenges</a:t>
            </a:r>
            <a:r>
              <a:rPr lang="de-DE" b="1" dirty="0" smtClean="0"/>
              <a:t> </a:t>
            </a:r>
            <a:r>
              <a:rPr lang="de-DE" b="1" dirty="0" err="1" smtClean="0"/>
              <a:t>for</a:t>
            </a:r>
            <a:r>
              <a:rPr lang="de-DE" b="1" dirty="0" smtClean="0"/>
              <a:t> </a:t>
            </a:r>
            <a:r>
              <a:rPr lang="de-DE" b="1" dirty="0" err="1" smtClean="0"/>
              <a:t>the</a:t>
            </a:r>
            <a:r>
              <a:rPr lang="de-DE" b="1" dirty="0" smtClean="0"/>
              <a:t> </a:t>
            </a:r>
            <a:r>
              <a:rPr lang="de-DE" b="1" dirty="0" err="1" smtClean="0"/>
              <a:t>project</a:t>
            </a:r>
            <a:endParaRPr lang="de-DE" b="1" dirty="0"/>
          </a:p>
        </p:txBody>
      </p:sp>
      <p:graphicFrame>
        <p:nvGraphicFramePr>
          <p:cNvPr id="4" name="Tabelle 3"/>
          <p:cNvGraphicFramePr>
            <a:graphicFrameLocks noGrp="1"/>
          </p:cNvGraphicFramePr>
          <p:nvPr>
            <p:extLst>
              <p:ext uri="{D42A27DB-BD31-4B8C-83A1-F6EECF244321}">
                <p14:modId xmlns:p14="http://schemas.microsoft.com/office/powerpoint/2010/main" val="3121583287"/>
              </p:ext>
            </p:extLst>
          </p:nvPr>
        </p:nvGraphicFramePr>
        <p:xfrm>
          <a:off x="611560" y="2468840"/>
          <a:ext cx="7992888" cy="4145280"/>
        </p:xfrm>
        <a:graphic>
          <a:graphicData uri="http://schemas.openxmlformats.org/drawingml/2006/table">
            <a:tbl>
              <a:tblPr firstRow="1" bandRow="1">
                <a:tableStyleId>{5C22544A-7EE6-4342-B048-85BDC9FD1C3A}</a:tableStyleId>
              </a:tblPr>
              <a:tblGrid>
                <a:gridCol w="3761359"/>
                <a:gridCol w="4231529"/>
              </a:tblGrid>
              <a:tr h="352284">
                <a:tc>
                  <a:txBody>
                    <a:bodyPr/>
                    <a:lstStyle/>
                    <a:p>
                      <a:r>
                        <a:rPr lang="de-DE" sz="2000" dirty="0" smtClean="0"/>
                        <a:t>Potentials</a:t>
                      </a:r>
                      <a:endParaRPr lang="de-DE" sz="2000" dirty="0"/>
                    </a:p>
                  </a:txBody>
                  <a:tcPr/>
                </a:tc>
                <a:tc>
                  <a:txBody>
                    <a:bodyPr/>
                    <a:lstStyle/>
                    <a:p>
                      <a:r>
                        <a:rPr lang="de-DE" sz="2000" dirty="0" err="1" smtClean="0"/>
                        <a:t>Challenges</a:t>
                      </a:r>
                      <a:endParaRPr lang="de-DE" sz="2000" dirty="0"/>
                    </a:p>
                  </a:txBody>
                  <a:tcPr/>
                </a:tc>
              </a:tr>
              <a:tr h="3412394">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dirty="0" smtClean="0"/>
                        <a:t>Gateway </a:t>
                      </a:r>
                      <a:r>
                        <a:rPr lang="de-DE" sz="2000" dirty="0" err="1" smtClean="0"/>
                        <a:t>for</a:t>
                      </a:r>
                      <a:r>
                        <a:rPr lang="de-DE" sz="2000" baseline="0" dirty="0" smtClean="0"/>
                        <a:t> </a:t>
                      </a:r>
                      <a:r>
                        <a:rPr lang="de-DE" sz="2000" baseline="0" dirty="0" err="1" smtClean="0"/>
                        <a:t>broader</a:t>
                      </a:r>
                      <a:r>
                        <a:rPr lang="de-DE" sz="2000" baseline="0" dirty="0" smtClean="0"/>
                        <a:t> </a:t>
                      </a:r>
                      <a:r>
                        <a:rPr lang="de-DE" sz="2000" baseline="0" dirty="0" err="1" smtClean="0"/>
                        <a:t>financial</a:t>
                      </a:r>
                      <a:r>
                        <a:rPr lang="de-DE" sz="2000" baseline="0" dirty="0" smtClean="0"/>
                        <a:t> </a:t>
                      </a:r>
                      <a:r>
                        <a:rPr lang="de-DE" sz="2000" baseline="0" dirty="0" err="1" smtClean="0"/>
                        <a:t>inclusion</a:t>
                      </a:r>
                      <a:r>
                        <a:rPr lang="de-DE" sz="2000" baseline="0" dirty="0" smtClean="0"/>
                        <a:t>; </a:t>
                      </a:r>
                      <a:r>
                        <a:rPr lang="de-DE" sz="2000" baseline="0" dirty="0" err="1" smtClean="0"/>
                        <a:t>thus</a:t>
                      </a:r>
                      <a:r>
                        <a:rPr lang="de-DE" sz="2000" baseline="0" dirty="0" smtClean="0"/>
                        <a:t> </a:t>
                      </a:r>
                      <a:r>
                        <a:rPr lang="de-DE" sz="2000" baseline="0" dirty="0" err="1" smtClean="0"/>
                        <a:t>usage</a:t>
                      </a:r>
                      <a:r>
                        <a:rPr lang="de-DE" sz="2000" baseline="0" dirty="0" smtClean="0"/>
                        <a:t> </a:t>
                      </a:r>
                      <a:r>
                        <a:rPr lang="de-DE" sz="2000" baseline="0" dirty="0" err="1" smtClean="0"/>
                        <a:t>of</a:t>
                      </a:r>
                      <a:r>
                        <a:rPr lang="de-DE" sz="2000" baseline="0" dirty="0" smtClean="0"/>
                        <a:t> and </a:t>
                      </a:r>
                      <a:r>
                        <a:rPr lang="de-DE" sz="2000" baseline="0" dirty="0" err="1" smtClean="0"/>
                        <a:t>access</a:t>
                      </a:r>
                      <a:r>
                        <a:rPr lang="de-DE" sz="2000" baseline="0" dirty="0" smtClean="0"/>
                        <a:t> </a:t>
                      </a:r>
                      <a:r>
                        <a:rPr lang="de-DE" sz="2000" baseline="0" dirty="0" err="1" smtClean="0"/>
                        <a:t>to</a:t>
                      </a:r>
                      <a:r>
                        <a:rPr lang="de-DE" sz="2000" baseline="0" dirty="0" smtClean="0"/>
                        <a:t> </a:t>
                      </a:r>
                      <a:r>
                        <a:rPr lang="de-DE" sz="2000" baseline="0" dirty="0" err="1" smtClean="0"/>
                        <a:t>further</a:t>
                      </a:r>
                      <a:r>
                        <a:rPr lang="de-DE" sz="2000" baseline="0" dirty="0" smtClean="0"/>
                        <a:t> </a:t>
                      </a:r>
                      <a:r>
                        <a:rPr lang="de-DE" sz="2000" baseline="0" dirty="0" err="1" smtClean="0"/>
                        <a:t>financial</a:t>
                      </a:r>
                      <a:r>
                        <a:rPr lang="de-DE" sz="2000" baseline="0" dirty="0" smtClean="0"/>
                        <a:t> </a:t>
                      </a:r>
                      <a:r>
                        <a:rPr lang="de-DE" sz="2000" baseline="0" dirty="0" err="1" smtClean="0"/>
                        <a:t>services</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err="1" smtClean="0"/>
                        <a:t>Accessible</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err="1" smtClean="0"/>
                        <a:t>T</a:t>
                      </a:r>
                      <a:r>
                        <a:rPr lang="de-DE" sz="2000" dirty="0" err="1" smtClean="0"/>
                        <a:t>ransparency</a:t>
                      </a:r>
                      <a:r>
                        <a:rPr lang="de-DE" sz="2000" dirty="0" smtClean="0"/>
                        <a:t>: </a:t>
                      </a:r>
                      <a:r>
                        <a:rPr lang="de-DE" sz="2000" baseline="0" dirty="0" smtClean="0"/>
                        <a:t>AML/CFT</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smtClean="0"/>
                        <a:t>Private </a:t>
                      </a:r>
                      <a:r>
                        <a:rPr lang="de-DE" sz="2000" baseline="0" dirty="0" err="1" smtClean="0"/>
                        <a:t>sector</a:t>
                      </a:r>
                      <a:r>
                        <a:rPr lang="de-DE" sz="2000" baseline="0" dirty="0" smtClean="0"/>
                        <a:t> open </a:t>
                      </a:r>
                      <a:r>
                        <a:rPr lang="de-DE" sz="2000" baseline="0" dirty="0" err="1" smtClean="0"/>
                        <a:t>for</a:t>
                      </a:r>
                      <a:r>
                        <a:rPr lang="de-DE" sz="2000" baseline="0" dirty="0" smtClean="0"/>
                        <a:t> </a:t>
                      </a:r>
                      <a:r>
                        <a:rPr lang="de-DE" sz="2000" baseline="0" dirty="0" err="1" smtClean="0"/>
                        <a:t>market</a:t>
                      </a:r>
                      <a:r>
                        <a:rPr lang="de-DE" sz="2000" baseline="0" dirty="0" smtClean="0"/>
                        <a:t> </a:t>
                      </a:r>
                      <a:r>
                        <a:rPr lang="de-DE" sz="2000" baseline="0" dirty="0" err="1" smtClean="0"/>
                        <a:t>innovations</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smtClean="0"/>
                        <a:t>Central Bank </a:t>
                      </a:r>
                      <a:r>
                        <a:rPr lang="de-DE" sz="2000" baseline="0" dirty="0" err="1" smtClean="0"/>
                        <a:t>has</a:t>
                      </a:r>
                      <a:r>
                        <a:rPr lang="de-DE" sz="2000" baseline="0" dirty="0" smtClean="0"/>
                        <a:t> </a:t>
                      </a:r>
                      <a:r>
                        <a:rPr lang="de-DE" sz="2000" baseline="0" dirty="0" err="1" smtClean="0"/>
                        <a:t>established</a:t>
                      </a:r>
                      <a:r>
                        <a:rPr lang="de-DE" sz="2000" baseline="0" dirty="0" smtClean="0"/>
                        <a:t> </a:t>
                      </a:r>
                      <a:r>
                        <a:rPr lang="de-DE" sz="2000" baseline="0" dirty="0" err="1" smtClean="0"/>
                        <a:t>platform</a:t>
                      </a:r>
                      <a:r>
                        <a:rPr lang="de-DE" sz="2000" baseline="0" dirty="0" smtClean="0"/>
                        <a:t> </a:t>
                      </a:r>
                      <a:r>
                        <a:rPr lang="de-DE" sz="2000" baseline="0" dirty="0" err="1" smtClean="0"/>
                        <a:t>for</a:t>
                      </a:r>
                      <a:r>
                        <a:rPr lang="de-DE" sz="2000" baseline="0" dirty="0" smtClean="0"/>
                        <a:t> national digital </a:t>
                      </a:r>
                      <a:r>
                        <a:rPr lang="de-DE" sz="2000" baseline="0" dirty="0" err="1" smtClean="0"/>
                        <a:t>payments</a:t>
                      </a:r>
                      <a:endParaRPr lang="de-DE" sz="20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dirty="0" smtClean="0"/>
                        <a:t>Consumer</a:t>
                      </a:r>
                      <a:r>
                        <a:rPr lang="de-DE" sz="2000" baseline="0" dirty="0" smtClean="0"/>
                        <a:t> </a:t>
                      </a:r>
                      <a:r>
                        <a:rPr lang="de-DE" sz="2000" baseline="0" dirty="0" err="1" smtClean="0"/>
                        <a:t>behavior</a:t>
                      </a:r>
                      <a:r>
                        <a:rPr lang="de-DE" sz="2000" baseline="0" dirty="0" smtClean="0"/>
                        <a:t>/</a:t>
                      </a:r>
                      <a:r>
                        <a:rPr lang="de-DE" sz="2000" baseline="0" dirty="0" err="1" smtClean="0"/>
                        <a:t>trust</a:t>
                      </a:r>
                      <a:r>
                        <a:rPr lang="de-DE" sz="2000" baseline="0" dirty="0" smtClean="0"/>
                        <a:t> in </a:t>
                      </a:r>
                      <a:r>
                        <a:rPr lang="de-DE" sz="2000" baseline="0" dirty="0" err="1" smtClean="0"/>
                        <a:t>services</a:t>
                      </a:r>
                      <a:r>
                        <a:rPr lang="de-DE" sz="2000" baseline="0" dirty="0" smtClean="0"/>
                        <a:t> </a:t>
                      </a:r>
                      <a:r>
                        <a:rPr lang="de-DE" sz="2000" baseline="0" dirty="0" err="1" smtClean="0"/>
                        <a:t>could</a:t>
                      </a:r>
                      <a:r>
                        <a:rPr lang="de-DE" sz="2000" baseline="0" dirty="0" smtClean="0"/>
                        <a:t> </a:t>
                      </a:r>
                      <a:r>
                        <a:rPr lang="de-DE" sz="2000" baseline="0" dirty="0" err="1" smtClean="0"/>
                        <a:t>prevent</a:t>
                      </a:r>
                      <a:r>
                        <a:rPr lang="de-DE" sz="2000" baseline="0" dirty="0" smtClean="0"/>
                        <a:t> </a:t>
                      </a:r>
                      <a:r>
                        <a:rPr lang="de-DE" sz="2000" baseline="0" dirty="0" err="1" smtClean="0"/>
                        <a:t>take-up</a:t>
                      </a:r>
                      <a:r>
                        <a:rPr lang="de-DE" sz="2000" baseline="0" dirty="0" smtClean="0"/>
                        <a:t> (e.g. </a:t>
                      </a:r>
                      <a:r>
                        <a:rPr lang="de-DE" sz="2000" baseline="0" dirty="0" err="1" smtClean="0"/>
                        <a:t>moving</a:t>
                      </a:r>
                      <a:r>
                        <a:rPr lang="de-DE" sz="2000" baseline="0" dirty="0" smtClean="0"/>
                        <a:t> </a:t>
                      </a:r>
                      <a:r>
                        <a:rPr lang="de-DE" sz="2000" baseline="0" dirty="0" err="1" smtClean="0"/>
                        <a:t>from</a:t>
                      </a:r>
                      <a:r>
                        <a:rPr lang="de-DE" sz="2000" baseline="0" dirty="0" smtClean="0"/>
                        <a:t> cash </a:t>
                      </a:r>
                      <a:r>
                        <a:rPr lang="de-DE" sz="2000" baseline="0" dirty="0" err="1" smtClean="0"/>
                        <a:t>to</a:t>
                      </a:r>
                      <a:r>
                        <a:rPr lang="de-DE" sz="2000" baseline="0" dirty="0" smtClean="0"/>
                        <a:t> digital)</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smtClean="0"/>
                        <a:t>Informal </a:t>
                      </a:r>
                      <a:r>
                        <a:rPr lang="de-DE" sz="2000" baseline="0" dirty="0" err="1" smtClean="0"/>
                        <a:t>channels</a:t>
                      </a:r>
                      <a:r>
                        <a:rPr lang="de-DE" sz="2000" baseline="0" dirty="0" smtClean="0"/>
                        <a:t> </a:t>
                      </a:r>
                      <a:r>
                        <a:rPr lang="de-DE" sz="2000" baseline="0" dirty="0" err="1" smtClean="0"/>
                        <a:t>widespread</a:t>
                      </a:r>
                      <a:r>
                        <a:rPr lang="de-DE" sz="2000" baseline="0" dirty="0" smtClean="0"/>
                        <a:t>/</a:t>
                      </a:r>
                      <a:r>
                        <a:rPr lang="de-DE" sz="2000" baseline="0" dirty="0" err="1" smtClean="0"/>
                        <a:t>difficult</a:t>
                      </a:r>
                      <a:r>
                        <a:rPr lang="de-DE" sz="2000" baseline="0" dirty="0" smtClean="0"/>
                        <a:t> </a:t>
                      </a:r>
                      <a:r>
                        <a:rPr lang="de-DE" sz="2000" baseline="0" dirty="0" err="1" smtClean="0"/>
                        <a:t>adoption</a:t>
                      </a:r>
                      <a:r>
                        <a:rPr lang="de-DE" sz="2000" baseline="0" dirty="0" smtClean="0"/>
                        <a:t> </a:t>
                      </a:r>
                      <a:r>
                        <a:rPr lang="de-DE" sz="2000" baseline="0" dirty="0" err="1" smtClean="0"/>
                        <a:t>of</a:t>
                      </a:r>
                      <a:r>
                        <a:rPr lang="de-DE" sz="2000" baseline="0" dirty="0" smtClean="0"/>
                        <a:t> formal </a:t>
                      </a:r>
                      <a:r>
                        <a:rPr lang="de-DE" sz="2000" baseline="0" dirty="0" err="1" smtClean="0"/>
                        <a:t>channels</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smtClean="0"/>
                        <a:t>Consumer </a:t>
                      </a:r>
                      <a:r>
                        <a:rPr lang="de-DE" sz="2000" baseline="0" dirty="0" err="1" smtClean="0"/>
                        <a:t>protection</a:t>
                      </a:r>
                      <a:r>
                        <a:rPr lang="de-DE" sz="2000" baseline="0" dirty="0" smtClean="0"/>
                        <a:t>/</a:t>
                      </a:r>
                      <a:r>
                        <a:rPr lang="de-DE" sz="2000" baseline="0" dirty="0" err="1" smtClean="0"/>
                        <a:t>data</a:t>
                      </a:r>
                      <a:r>
                        <a:rPr lang="de-DE" sz="2000" baseline="0" dirty="0" smtClean="0"/>
                        <a:t> </a:t>
                      </a:r>
                      <a:r>
                        <a:rPr lang="de-DE" sz="2000" baseline="0" dirty="0" err="1" smtClean="0"/>
                        <a:t>privacy</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smtClean="0"/>
                        <a:t>Regulation </a:t>
                      </a:r>
                      <a:r>
                        <a:rPr lang="de-DE" sz="2000" baseline="0" dirty="0" err="1" smtClean="0"/>
                        <a:t>for</a:t>
                      </a:r>
                      <a:r>
                        <a:rPr lang="de-DE" sz="2000" baseline="0" dirty="0" smtClean="0"/>
                        <a:t> international digital </a:t>
                      </a:r>
                      <a:r>
                        <a:rPr lang="de-DE" sz="2000" baseline="0" dirty="0" err="1" smtClean="0"/>
                        <a:t>payments</a:t>
                      </a:r>
                      <a:endParaRPr lang="de-DE" sz="2000" baseline="0" dirty="0" smtClean="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sz="2000" baseline="0" dirty="0" err="1" smtClean="0"/>
                        <a:t>Licences</a:t>
                      </a:r>
                      <a:r>
                        <a:rPr lang="de-DE" sz="2000" baseline="0" dirty="0" smtClean="0"/>
                        <a:t>/</a:t>
                      </a:r>
                      <a:r>
                        <a:rPr lang="de-DE" sz="2000" baseline="0" dirty="0" err="1" smtClean="0"/>
                        <a:t>take-up</a:t>
                      </a:r>
                      <a:r>
                        <a:rPr lang="de-DE" sz="2000" baseline="0" dirty="0" smtClean="0"/>
                        <a:t> </a:t>
                      </a:r>
                      <a:r>
                        <a:rPr lang="de-DE" sz="2000" baseline="0" dirty="0" err="1" smtClean="0"/>
                        <a:t>for</a:t>
                      </a:r>
                      <a:r>
                        <a:rPr lang="de-DE" sz="2000" baseline="0" dirty="0" smtClean="0"/>
                        <a:t> digital </a:t>
                      </a:r>
                      <a:r>
                        <a:rPr lang="de-DE" sz="2000" baseline="0" dirty="0" err="1" smtClean="0"/>
                        <a:t>services</a:t>
                      </a:r>
                      <a:endParaRPr lang="de-DE" sz="2000" baseline="0" dirty="0" smtClean="0"/>
                    </a:p>
                  </a:txBody>
                  <a:tcPr/>
                </a:tc>
              </a:tr>
            </a:tbl>
          </a:graphicData>
        </a:graphic>
      </p:graphicFrame>
    </p:spTree>
    <p:extLst>
      <p:ext uri="{BB962C8B-B14F-4D97-AF65-F5344CB8AC3E}">
        <p14:creationId xmlns:p14="http://schemas.microsoft.com/office/powerpoint/2010/main" val="14205651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1484784"/>
            <a:ext cx="8892480" cy="617928"/>
          </a:xfrm>
        </p:spPr>
        <p:txBody>
          <a:bodyPr/>
          <a:lstStyle/>
          <a:p>
            <a:r>
              <a:rPr lang="de-DE" b="1" dirty="0" err="1" smtClean="0"/>
              <a:t>Comprehensive</a:t>
            </a:r>
            <a:r>
              <a:rPr lang="de-DE" b="1" dirty="0" smtClean="0"/>
              <a:t> Baseline Study (CGAP)</a:t>
            </a:r>
            <a:r>
              <a:rPr lang="de-DE" dirty="0" smtClean="0"/>
              <a:t/>
            </a:r>
            <a:br>
              <a:rPr lang="de-DE" dirty="0" smtClean="0"/>
            </a:br>
            <a:r>
              <a:rPr lang="de-DE" dirty="0" smtClean="0"/>
              <a:t/>
            </a:r>
            <a:br>
              <a:rPr lang="de-DE" dirty="0" smtClean="0"/>
            </a:br>
            <a:endParaRPr lang="de-DE" dirty="0"/>
          </a:p>
        </p:txBody>
      </p:sp>
      <p:sp>
        <p:nvSpPr>
          <p:cNvPr id="3" name="Inhaltsplatzhalter 2"/>
          <p:cNvSpPr>
            <a:spLocks noGrp="1"/>
          </p:cNvSpPr>
          <p:nvPr>
            <p:ph idx="1"/>
          </p:nvPr>
        </p:nvSpPr>
        <p:spPr>
          <a:xfrm>
            <a:off x="611560" y="2348880"/>
            <a:ext cx="7056784" cy="3816000"/>
          </a:xfrm>
        </p:spPr>
        <p:txBody>
          <a:bodyPr/>
          <a:lstStyle/>
          <a:p>
            <a:pPr marL="342900" indent="-342900">
              <a:buFont typeface="Wingdings" panose="05000000000000000000" pitchFamily="2" charset="2"/>
              <a:buChar char="Ø"/>
            </a:pPr>
            <a:r>
              <a:rPr lang="en-US" b="1" dirty="0" smtClean="0"/>
              <a:t>Market </a:t>
            </a:r>
            <a:r>
              <a:rPr lang="en-US" b="1" dirty="0"/>
              <a:t>assessment in Jordan </a:t>
            </a:r>
            <a:r>
              <a:rPr lang="en-US" dirty="0"/>
              <a:t>(micro-level analysis: supply and demand</a:t>
            </a:r>
            <a:r>
              <a:rPr lang="en-US" dirty="0" smtClean="0"/>
              <a:t>)</a:t>
            </a:r>
          </a:p>
          <a:p>
            <a:pPr algn="ctr"/>
            <a:r>
              <a:rPr lang="en-US" dirty="0" smtClean="0"/>
              <a:t>Potential Methods: Demand surveys and focus group discussions</a:t>
            </a:r>
          </a:p>
          <a:p>
            <a:pPr algn="ctr"/>
            <a:endParaRPr lang="en-US" b="1" dirty="0"/>
          </a:p>
          <a:p>
            <a:pPr marL="285750" indent="-285750">
              <a:buFont typeface="Wingdings" panose="05000000000000000000" pitchFamily="2" charset="2"/>
              <a:buChar char="Ø"/>
            </a:pPr>
            <a:r>
              <a:rPr lang="en-US" b="1" dirty="0" smtClean="0"/>
              <a:t>Analysis </a:t>
            </a:r>
            <a:r>
              <a:rPr lang="en-US" b="1" dirty="0"/>
              <a:t>of economic behavior of the target group in Jordan (micro-level analysis: choices and usage)</a:t>
            </a:r>
            <a:endParaRPr lang="de-DE" dirty="0"/>
          </a:p>
          <a:p>
            <a:pPr algn="ctr"/>
            <a:r>
              <a:rPr lang="en-US" dirty="0" smtClean="0"/>
              <a:t>Potential Methods</a:t>
            </a:r>
            <a:r>
              <a:rPr lang="en-US" dirty="0"/>
              <a:t>: interviews and focus group discussions</a:t>
            </a:r>
            <a:endParaRPr lang="de-DE" dirty="0"/>
          </a:p>
          <a:p>
            <a:endParaRPr lang="de-DE" dirty="0"/>
          </a:p>
        </p:txBody>
      </p:sp>
    </p:spTree>
    <p:extLst>
      <p:ext uri="{BB962C8B-B14F-4D97-AF65-F5344CB8AC3E}">
        <p14:creationId xmlns:p14="http://schemas.microsoft.com/office/powerpoint/2010/main" val="31932062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3568" y="2276872"/>
            <a:ext cx="7416392" cy="4005336"/>
          </a:xfrm>
        </p:spPr>
        <p:txBody>
          <a:bodyPr/>
          <a:lstStyle/>
          <a:p>
            <a:pPr marL="285750" indent="-285750">
              <a:buFont typeface="Wingdings" panose="05000000000000000000" pitchFamily="2" charset="2"/>
              <a:buChar char="Ø"/>
            </a:pPr>
            <a:r>
              <a:rPr lang="en-US" b="1" dirty="0" smtClean="0"/>
              <a:t>Analysis </a:t>
            </a:r>
            <a:r>
              <a:rPr lang="en-US" b="1" dirty="0"/>
              <a:t>of the economic and regulatory environment in Jordan for digital cross-border remittances </a:t>
            </a:r>
            <a:r>
              <a:rPr lang="en-US" dirty="0"/>
              <a:t>(macro- and </a:t>
            </a:r>
            <a:r>
              <a:rPr lang="en-US" dirty="0" err="1"/>
              <a:t>meso</a:t>
            </a:r>
            <a:r>
              <a:rPr lang="en-US" dirty="0"/>
              <a:t>- level analysis)</a:t>
            </a:r>
            <a:endParaRPr lang="de-DE" dirty="0"/>
          </a:p>
          <a:p>
            <a:pPr algn="ctr"/>
            <a:r>
              <a:rPr lang="en-US" dirty="0"/>
              <a:t>Potential Methods: desk research, </a:t>
            </a:r>
            <a:r>
              <a:rPr lang="en-US" dirty="0" smtClean="0"/>
              <a:t>analysis of regulation and legal framework documents, expert interviews</a:t>
            </a:r>
          </a:p>
          <a:p>
            <a:pPr marL="285750" indent="-285750">
              <a:buFont typeface="Wingdings" panose="05000000000000000000" pitchFamily="2" charset="2"/>
              <a:buChar char="Ø"/>
            </a:pPr>
            <a:r>
              <a:rPr lang="en-US" b="1" dirty="0" smtClean="0"/>
              <a:t>Analysis </a:t>
            </a:r>
            <a:r>
              <a:rPr lang="en-US" b="1" dirty="0"/>
              <a:t>of international remittances corridors, market assessment on the sending side </a:t>
            </a:r>
            <a:r>
              <a:rPr lang="en-US" dirty="0"/>
              <a:t>(sending country analysis)</a:t>
            </a:r>
            <a:endParaRPr lang="de-DE" dirty="0"/>
          </a:p>
          <a:p>
            <a:pPr algn="ctr"/>
            <a:r>
              <a:rPr lang="en-US" dirty="0" smtClean="0"/>
              <a:t>Potential Methods: secondary data analysis, remittances services market assessment for selected focus corridors</a:t>
            </a:r>
            <a:endParaRPr lang="en-US" b="1" dirty="0" smtClean="0"/>
          </a:p>
          <a:p>
            <a:endParaRPr lang="de-DE" dirty="0"/>
          </a:p>
          <a:p>
            <a:endParaRPr lang="en-US" dirty="0" smtClean="0"/>
          </a:p>
          <a:p>
            <a:endParaRPr lang="en-US" dirty="0"/>
          </a:p>
          <a:p>
            <a:endParaRPr lang="de-DE" dirty="0"/>
          </a:p>
          <a:p>
            <a:endParaRPr lang="de-DE" dirty="0"/>
          </a:p>
        </p:txBody>
      </p:sp>
      <p:sp>
        <p:nvSpPr>
          <p:cNvPr id="4" name="Titel 1"/>
          <p:cNvSpPr>
            <a:spLocks noGrp="1"/>
          </p:cNvSpPr>
          <p:nvPr>
            <p:ph type="title"/>
          </p:nvPr>
        </p:nvSpPr>
        <p:spPr/>
        <p:txBody>
          <a:bodyPr/>
          <a:lstStyle/>
          <a:p>
            <a:r>
              <a:rPr lang="de-DE" b="1" dirty="0" err="1" smtClean="0"/>
              <a:t>Comprehensive</a:t>
            </a:r>
            <a:r>
              <a:rPr lang="de-DE" b="1" dirty="0" smtClean="0"/>
              <a:t> Baseline Study (CGAP)</a:t>
            </a:r>
            <a:r>
              <a:rPr lang="de-DE" dirty="0" smtClean="0"/>
              <a:t/>
            </a:r>
            <a:br>
              <a:rPr lang="de-DE" dirty="0" smtClean="0"/>
            </a:br>
            <a:r>
              <a:rPr lang="de-DE" dirty="0" smtClean="0"/>
              <a:t/>
            </a:r>
            <a:br>
              <a:rPr lang="de-DE" dirty="0" smtClean="0"/>
            </a:br>
            <a:endParaRPr lang="de-DE" dirty="0"/>
          </a:p>
        </p:txBody>
      </p:sp>
    </p:spTree>
    <p:extLst>
      <p:ext uri="{BB962C8B-B14F-4D97-AF65-F5344CB8AC3E}">
        <p14:creationId xmlns:p14="http://schemas.microsoft.com/office/powerpoint/2010/main" val="964107408"/>
      </p:ext>
    </p:extLst>
  </p:cSld>
  <p:clrMapOvr>
    <a:masterClrMapping/>
  </p:clrMapOvr>
  <p:transition/>
</p:sld>
</file>

<file path=ppt/theme/theme1.xml><?xml version="1.0" encoding="utf-8"?>
<a:theme xmlns:a="http://schemas.openxmlformats.org/drawingml/2006/main" name="GIZ_Powerpoint_EN">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0" i="0" u="none" strike="noStrike" cap="none" normalizeH="0" baseline="0" dirty="0" err="1"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txDef>
      <a:spPr>
        <a:noFill/>
      </a:spPr>
      <a:bodyPr wrap="square" rtlCol="0">
        <a:spAutoFit/>
      </a:bodyPr>
      <a:lstStyle>
        <a:defPPr>
          <a:defRPr sz="1800" b="0" dirty="0" err="1" smtClean="0">
            <a:solidFill>
              <a:schemeClr val="tx2"/>
            </a:solidFill>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GIZ_Powerpoint_EN</Template>
  <TotalTime>0</TotalTime>
  <Words>916</Words>
  <Application>Microsoft Office PowerPoint</Application>
  <PresentationFormat>Bildschirmpräsentation (4:3)</PresentationFormat>
  <Paragraphs>101</Paragraphs>
  <Slides>11</Slides>
  <Notes>3</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GIZ_Powerpoint_EN</vt:lpstr>
      <vt:lpstr>PowerPoint-Präsentation</vt:lpstr>
      <vt:lpstr>Background for the Study: German DC project</vt:lpstr>
      <vt:lpstr>Objectives</vt:lpstr>
      <vt:lpstr>Planned Activities</vt:lpstr>
      <vt:lpstr>Context/Case </vt:lpstr>
      <vt:lpstr>PowerPoint-Präsentation</vt:lpstr>
      <vt:lpstr>Formalizing and digitizing payment services: Potentials and challenges for the project</vt:lpstr>
      <vt:lpstr>Comprehensive Baseline Study (CGAP)  </vt:lpstr>
      <vt:lpstr>Comprehensive Baseline Study (CGAP)  </vt:lpstr>
      <vt:lpstr>Potential challenges for data generation </vt:lpstr>
      <vt:lpstr>PowerPoint-Präsentation</vt:lpstr>
    </vt:vector>
  </TitlesOfParts>
  <Company>GIZ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Joscha Albert</dc:creator>
  <cp:lastModifiedBy>Lotte Nordhus</cp:lastModifiedBy>
  <cp:revision>127</cp:revision>
  <dcterms:created xsi:type="dcterms:W3CDTF">2015-04-20T18:55:22Z</dcterms:created>
  <dcterms:modified xsi:type="dcterms:W3CDTF">2016-02-11T23:47:12Z</dcterms:modified>
</cp:coreProperties>
</file>