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8" r:id="rId6"/>
    <p:sldId id="269" r:id="rId7"/>
    <p:sldId id="266" r:id="rId8"/>
    <p:sldId id="264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Food Insecure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Limited Remittances</c:v>
                </c:pt>
                <c:pt idx="1">
                  <c:v>Regular Remittances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0.45</c:v>
                </c:pt>
                <c:pt idx="1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Food Secure/At Risk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Limited Remittances</c:v>
                </c:pt>
                <c:pt idx="1">
                  <c:v>Regular Remittances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0.18</c:v>
                </c:pt>
                <c:pt idx="1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4044048"/>
        <c:axId val="564044440"/>
      </c:barChart>
      <c:catAx>
        <c:axId val="564044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en-US"/>
          </a:p>
        </c:txPr>
        <c:crossAx val="564044440"/>
        <c:crosses val="autoZero"/>
        <c:auto val="1"/>
        <c:lblAlgn val="ctr"/>
        <c:lblOffset val="100"/>
        <c:noMultiLvlLbl val="0"/>
      </c:catAx>
      <c:valAx>
        <c:axId val="56404444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564044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798228346456702"/>
          <c:y val="0.33909153543307102"/>
          <c:w val="0.22868438320209999"/>
          <c:h val="0.440566929133857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096A3-FCAC-924E-A9E9-FABF1559D1F7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D50A1-199D-F644-9645-7FF72EFB6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5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50A1-199D-F644-9645-7FF72EFB6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32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50A1-199D-F644-9645-7FF72EFB6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48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50A1-199D-F644-9645-7FF72EFB6C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4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50A1-199D-F644-9645-7FF72EFB6C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1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50A1-199D-F644-9645-7FF72EFB6C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6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50A1-199D-F644-9645-7FF72EFB6C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4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4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4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5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4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5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9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9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84579-7F95-184F-90C4-65C50214ECE8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5678-3BB1-8E48-81B2-57BE07633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6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venir Next Medium"/>
                <a:cs typeface="Avenir Next Medium"/>
              </a:rPr>
              <a:t>Remittances as Informal Aid</a:t>
            </a:r>
            <a:endParaRPr lang="en-US" dirty="0">
              <a:latin typeface="Avenir Next Medium"/>
              <a:cs typeface="Avenir Next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610389" y="3689256"/>
            <a:ext cx="6400800" cy="2390817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>
                <a:latin typeface="Avenir Next Medium"/>
                <a:cs typeface="Avenir Next Medium"/>
              </a:rPr>
              <a:t>Micah M. Trapp, PhD</a:t>
            </a:r>
            <a:r>
              <a:rPr lang="en-US" sz="4000" dirty="0">
                <a:latin typeface="Avenir Next Medium"/>
                <a:cs typeface="Avenir Next Medium"/>
              </a:rPr>
              <a:t> </a:t>
            </a:r>
            <a:r>
              <a:rPr lang="en-US" sz="4000" dirty="0" smtClean="0">
                <a:latin typeface="Avenir Next Medium"/>
                <a:cs typeface="Avenir Next Medium"/>
              </a:rPr>
              <a:t/>
            </a:r>
            <a:br>
              <a:rPr lang="en-US" sz="4000" dirty="0" smtClean="0">
                <a:latin typeface="Avenir Next Medium"/>
                <a:cs typeface="Avenir Next Medium"/>
              </a:rPr>
            </a:br>
            <a:endParaRPr lang="en-US" sz="2900" dirty="0" smtClean="0">
              <a:latin typeface="Avenir Next Medium"/>
              <a:cs typeface="Avenir Next Medium"/>
            </a:endParaRPr>
          </a:p>
          <a:p>
            <a:r>
              <a:rPr lang="en-US" sz="2900" dirty="0" smtClean="0">
                <a:latin typeface="Avenir Next Medium"/>
                <a:cs typeface="Avenir Next Medium"/>
              </a:rPr>
              <a:t>Workshop </a:t>
            </a:r>
            <a:r>
              <a:rPr lang="en-US" sz="2900" dirty="0">
                <a:latin typeface="Avenir Next Medium"/>
                <a:cs typeface="Avenir Next Medium"/>
              </a:rPr>
              <a:t>on Measuring Remittances Sent to and from Refugees and </a:t>
            </a:r>
            <a:r>
              <a:rPr lang="en-US" sz="2900" dirty="0" smtClean="0">
                <a:latin typeface="Avenir Next Medium"/>
                <a:cs typeface="Avenir Next Medium"/>
              </a:rPr>
              <a:t>IDPs</a:t>
            </a:r>
          </a:p>
          <a:p>
            <a:r>
              <a:rPr lang="en-US" sz="2900" dirty="0" smtClean="0">
                <a:latin typeface="Avenir Next Medium"/>
                <a:cs typeface="Avenir Next Medium"/>
              </a:rPr>
              <a:t>World Bank</a:t>
            </a:r>
          </a:p>
          <a:p>
            <a:r>
              <a:rPr lang="en-US" sz="2900" dirty="0" smtClean="0">
                <a:latin typeface="Avenir Next Medium"/>
                <a:cs typeface="Avenir Next Medium"/>
              </a:rPr>
              <a:t>February 12, 2016</a:t>
            </a:r>
          </a:p>
          <a:p>
            <a:endParaRPr lang="en-US" dirty="0">
              <a:latin typeface="Avenir Next Medium"/>
              <a:cs typeface="Avenir Next Medium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250" y="6080073"/>
            <a:ext cx="2621766" cy="668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152" y="6449839"/>
            <a:ext cx="5982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Next Medium"/>
                <a:cs typeface="Avenir Next Medium"/>
              </a:rPr>
              <a:t>Research Funded by the National Science Foundation</a:t>
            </a:r>
            <a:endParaRPr lang="en-US" sz="1400" dirty="0"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25810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venir Next Medium"/>
                <a:cs typeface="Avenir Next Medium"/>
              </a:rPr>
              <a:t> Lessons learnt</a:t>
            </a:r>
            <a:endParaRPr lang="en-US" sz="3200" b="1" dirty="0">
              <a:latin typeface="Avenir Next Medium"/>
              <a:cs typeface="Avenir Next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Importance of distinguishing research from programmatic (resettlement, repatriation) interviews</a:t>
            </a:r>
          </a:p>
          <a:p>
            <a:pPr lvl="1"/>
            <a:r>
              <a:rPr lang="en-US" sz="2400" dirty="0" smtClean="0"/>
              <a:t>Innovative methods   </a:t>
            </a:r>
          </a:p>
          <a:p>
            <a:r>
              <a:rPr lang="en-US" sz="2800" dirty="0"/>
              <a:t>P</a:t>
            </a:r>
            <a:r>
              <a:rPr lang="en-US" sz="2800" dirty="0" smtClean="0"/>
              <a:t>articipant-observation, follow-up interviews, and triangulation of data to improve reliability</a:t>
            </a:r>
          </a:p>
          <a:p>
            <a:r>
              <a:rPr lang="en-US" sz="2800" dirty="0" smtClean="0"/>
              <a:t>Benefits of collaborative research</a:t>
            </a:r>
          </a:p>
          <a:p>
            <a:pPr lvl="1"/>
            <a:r>
              <a:rPr lang="en-US" sz="2400" dirty="0" smtClean="0"/>
              <a:t>Need for quantitative expertise</a:t>
            </a:r>
          </a:p>
          <a:p>
            <a:pPr lvl="1"/>
            <a:r>
              <a:rPr lang="en-US" sz="2400" dirty="0" smtClean="0"/>
              <a:t>Inclusion of refugees in research design and implementation</a:t>
            </a:r>
          </a:p>
          <a:p>
            <a:r>
              <a:rPr lang="en-US" sz="2800" dirty="0" smtClean="0"/>
              <a:t>On-going training of research team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3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venir Next Medium"/>
                <a:cs typeface="Avenir Next Medium"/>
              </a:rPr>
              <a:t>Further research</a:t>
            </a:r>
            <a:endParaRPr lang="en-US" sz="3200" b="1" dirty="0">
              <a:latin typeface="Avenir Next Medium"/>
              <a:cs typeface="Avenir Next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45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Scale of study -&gt; </a:t>
            </a:r>
          </a:p>
          <a:p>
            <a:pPr lvl="1"/>
            <a:r>
              <a:rPr lang="en-US" sz="2400" dirty="0" smtClean="0"/>
              <a:t>Development of survey instrument to assess nature and impact of remittance income and exchanges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2800" dirty="0" smtClean="0"/>
              <a:t>How are second tier remittances distributed in a camp setting?</a:t>
            </a:r>
          </a:p>
          <a:p>
            <a:pPr lvl="1"/>
            <a:r>
              <a:rPr lang="en-US" sz="2400" dirty="0" smtClean="0"/>
              <a:t>Systematic data collection on second tier remittances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Do the cautionary findings on the impact of remittances at the Buduburam camp apply to other refugee populations?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venir Next Medium"/>
                <a:cs typeface="Avenir Next Medium"/>
              </a:rPr>
              <a:t>Questions/Objectives of the study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venir Next Medium"/>
                <a:cs typeface="Avenir Next Medium"/>
              </a:rPr>
              <a:t>What impact do </a:t>
            </a:r>
            <a:r>
              <a:rPr lang="en-US" dirty="0" smtClean="0">
                <a:latin typeface="Avenir Next Medium"/>
                <a:cs typeface="Avenir Next Medium"/>
              </a:rPr>
              <a:t>transnational remittances </a:t>
            </a:r>
            <a:r>
              <a:rPr lang="en-US" dirty="0">
                <a:latin typeface="Avenir Next Medium"/>
                <a:cs typeface="Avenir Next Medium"/>
              </a:rPr>
              <a:t>have on refugee livelihoods and migratory options and decision-making processes? </a:t>
            </a:r>
          </a:p>
          <a:p>
            <a:pPr marL="0" indent="0">
              <a:buNone/>
            </a:pPr>
            <a:endParaRPr lang="en-US" sz="1800" dirty="0" smtClean="0">
              <a:latin typeface="Avenir Next Medium"/>
              <a:cs typeface="Avenir Next Medium"/>
            </a:endParaRP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Avenir Next Medium"/>
                <a:cs typeface="Avenir Next Medium"/>
              </a:rPr>
              <a:t>Do remittances improve overall well being of refugees in a camp setting?</a:t>
            </a:r>
          </a:p>
          <a:p>
            <a:pPr marL="457200" lvl="1" indent="0">
              <a:buNone/>
            </a:pPr>
            <a:endParaRPr lang="en-US" sz="1800" dirty="0" smtClean="0">
              <a:latin typeface="Avenir Next Medium"/>
              <a:cs typeface="Avenir Next Medium"/>
            </a:endParaRP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Avenir Next Medium"/>
                <a:cs typeface="Avenir Next Medium"/>
              </a:rPr>
              <a:t>How do remittances influence transnational social relations and systems of social status?</a:t>
            </a:r>
          </a:p>
          <a:p>
            <a:pPr marL="457200" lvl="1" indent="0">
              <a:buNone/>
            </a:pPr>
            <a:endParaRPr lang="en-US" dirty="0">
              <a:latin typeface="Avenir Next Medium"/>
              <a:cs typeface="Avenir Next Mediu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8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463550"/>
            <a:ext cx="8477250" cy="1162050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latin typeface="Avenir Next Medium"/>
                <a:cs typeface="Avenir Next Medium"/>
              </a:rPr>
              <a:t>Case study</a:t>
            </a:r>
            <a:r>
              <a:rPr lang="en-US" sz="2800" dirty="0" smtClean="0">
                <a:latin typeface="Avenir Next Medium"/>
                <a:cs typeface="Avenir Next Medium"/>
              </a:rPr>
              <a:t>: </a:t>
            </a:r>
            <a:br>
              <a:rPr lang="en-US" sz="2800" dirty="0" smtClean="0">
                <a:latin typeface="Avenir Next Medium"/>
                <a:cs typeface="Avenir Next Medium"/>
              </a:rPr>
            </a:br>
            <a:r>
              <a:rPr lang="en-US" sz="3200" dirty="0" smtClean="0">
                <a:latin typeface="Avenir Next Medium"/>
                <a:cs typeface="Avenir Next Medium"/>
              </a:rPr>
              <a:t>Buduburam Liberian Refugee Camp, Ghana</a:t>
            </a:r>
            <a:endParaRPr lang="en-US" sz="3200" dirty="0">
              <a:latin typeface="Avenir Next Medium"/>
              <a:cs typeface="Avenir Next Medium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4170363"/>
          </a:xfrm>
        </p:spPr>
        <p:txBody>
          <a:bodyPr>
            <a:normAutofit/>
          </a:bodyPr>
          <a:lstStyle/>
          <a:p>
            <a:endParaRPr lang="en-US" sz="2000" dirty="0" smtClean="0">
              <a:latin typeface="Avenir Next Medium"/>
              <a:cs typeface="Avenir Next Medium"/>
            </a:endParaRPr>
          </a:p>
          <a:p>
            <a:endParaRPr lang="en-US" dirty="0"/>
          </a:p>
        </p:txBody>
      </p:sp>
      <p:pic>
        <p:nvPicPr>
          <p:cNvPr id="6" name="Picture 2" descr="Budu Market Entran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41135"/>
            <a:ext cx="6448778" cy="483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08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venir Next Medium"/>
                <a:cs typeface="Avenir Next Medium"/>
              </a:rPr>
              <a:t>Data: Mixed-methods ethnographic research</a:t>
            </a:r>
            <a:endParaRPr lang="en-US" sz="3200" b="1" dirty="0">
              <a:latin typeface="Avenir Next Medium"/>
              <a:cs typeface="Avenir Next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7400" cy="4902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cs typeface="Avenir Next Medium"/>
              </a:rPr>
              <a:t>Household survey and </a:t>
            </a:r>
            <a:r>
              <a:rPr lang="en-US" sz="2800" b="1" dirty="0">
                <a:cs typeface="Avenir Next Medium"/>
              </a:rPr>
              <a:t>social resource </a:t>
            </a:r>
            <a:r>
              <a:rPr lang="en-US" sz="2800" b="1" dirty="0" smtClean="0">
                <a:cs typeface="Avenir Next Medium"/>
              </a:rPr>
              <a:t>map (135)</a:t>
            </a:r>
          </a:p>
          <a:p>
            <a:pPr lvl="1"/>
            <a:r>
              <a:rPr lang="en-US" sz="2400" dirty="0" smtClean="0">
                <a:cs typeface="Avenir Next Medium"/>
              </a:rPr>
              <a:t>including measure of household food security status </a:t>
            </a:r>
          </a:p>
          <a:p>
            <a:r>
              <a:rPr lang="en-US" sz="2800" dirty="0" smtClean="0">
                <a:cs typeface="Avenir Next Medium"/>
              </a:rPr>
              <a:t>Semi-structured household food economy interviews (28)</a:t>
            </a:r>
          </a:p>
          <a:p>
            <a:r>
              <a:rPr lang="en-US" sz="2800" dirty="0" smtClean="0">
                <a:cs typeface="Avenir Next Medium"/>
              </a:rPr>
              <a:t>Stakeholder interviews with eleven stakeholders (11)</a:t>
            </a:r>
            <a:endParaRPr lang="en-US" sz="2800" b="1" dirty="0" smtClean="0">
              <a:cs typeface="Avenir Next Medium"/>
            </a:endParaRPr>
          </a:p>
          <a:p>
            <a:r>
              <a:rPr lang="en-US" sz="2800" dirty="0" smtClean="0">
                <a:cs typeface="Avenir Next Medium"/>
              </a:rPr>
              <a:t>Focus groups </a:t>
            </a:r>
            <a:r>
              <a:rPr lang="en-US" sz="2800" dirty="0">
                <a:cs typeface="Avenir Next Medium"/>
              </a:rPr>
              <a:t>on social status and resource </a:t>
            </a:r>
            <a:r>
              <a:rPr lang="en-US" sz="2800" dirty="0" smtClean="0">
                <a:cs typeface="Avenir Next Medium"/>
              </a:rPr>
              <a:t>allocation (3)</a:t>
            </a:r>
          </a:p>
          <a:p>
            <a:r>
              <a:rPr lang="en-US" sz="2800" dirty="0" smtClean="0">
                <a:cs typeface="Avenir Next Medium"/>
              </a:rPr>
              <a:t>Daily </a:t>
            </a:r>
            <a:r>
              <a:rPr lang="en-US" sz="2800" dirty="0">
                <a:cs typeface="Avenir Next Medium"/>
              </a:rPr>
              <a:t>household economy record-keeping for one month </a:t>
            </a:r>
            <a:r>
              <a:rPr lang="en-US" sz="2800" dirty="0" smtClean="0">
                <a:cs typeface="Avenir Next Medium"/>
              </a:rPr>
              <a:t>(2)</a:t>
            </a:r>
            <a:r>
              <a:rPr lang="en-US" sz="2800" dirty="0" smtClean="0">
                <a:effectLst/>
                <a:cs typeface="Avenir Next Medium"/>
              </a:rPr>
              <a:t> </a:t>
            </a:r>
            <a:endParaRPr lang="en-US" sz="2800" dirty="0"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31826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3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865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3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976" y="273050"/>
            <a:ext cx="3008313" cy="11620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Next Medium"/>
                <a:cs typeface="Avenir Next Medium"/>
              </a:rPr>
              <a:t>Remittances</a:t>
            </a:r>
            <a:endParaRPr lang="en-US" sz="3200" dirty="0">
              <a:latin typeface="Avenir Next Medium"/>
              <a:cs typeface="Avenir Next Medium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14144" y="1693383"/>
            <a:ext cx="8175511" cy="469106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Medium"/>
                <a:cs typeface="Avenir Next Medium"/>
              </a:rPr>
              <a:t>73% (99)  </a:t>
            </a:r>
            <a:r>
              <a:rPr lang="en-US" sz="2400" dirty="0">
                <a:latin typeface="Avenir Next Medium"/>
                <a:cs typeface="Avenir Next Medium"/>
              </a:rPr>
              <a:t>received remittances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Medium"/>
                <a:cs typeface="Avenir Next Medium"/>
              </a:rPr>
              <a:t>37% (50) received remittances regularly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latin typeface="Avenir Next Medium"/>
                <a:cs typeface="Avenir Next Medium"/>
              </a:rPr>
              <a:t>every month or every other month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Medium"/>
                <a:cs typeface="Avenir Next Medium"/>
              </a:rPr>
              <a:t>Regular remittances ranged from </a:t>
            </a:r>
            <a:r>
              <a:rPr lang="en-US" sz="2400" dirty="0">
                <a:latin typeface="Avenir Next Medium"/>
                <a:cs typeface="Avenir Next Medium"/>
              </a:rPr>
              <a:t>US$50 to $1,000.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Medium"/>
                <a:cs typeface="Avenir Next Medium"/>
              </a:rPr>
              <a:t>Use of targeted remittances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latin typeface="Avenir Next Medium"/>
                <a:cs typeface="Avenir Next Medium"/>
              </a:rPr>
              <a:t>food</a:t>
            </a:r>
            <a:r>
              <a:rPr lang="en-US" sz="2200" dirty="0">
                <a:latin typeface="Avenir Next Medium"/>
                <a:cs typeface="Avenir Next Medium"/>
              </a:rPr>
              <a:t>; school fees; emergency; holiday; travel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venir Next Medium"/>
                <a:cs typeface="Avenir Next Medium"/>
              </a:rPr>
              <a:t>Becoming a remittance sender to develop Liberia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1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9647"/>
            <a:ext cx="8229600" cy="1404213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latin typeface="Avenir Next Medium"/>
                <a:cs typeface="Avenir Next Medium"/>
              </a:rPr>
              <a:t>Findings:</a:t>
            </a:r>
            <a:br>
              <a:rPr lang="en-US" sz="3200" b="1" dirty="0" smtClean="0">
                <a:latin typeface="Avenir Next Medium"/>
                <a:cs typeface="Avenir Next Medium"/>
              </a:rPr>
            </a:br>
            <a:r>
              <a:rPr lang="en-US" sz="2700" i="1" dirty="0"/>
              <a:t>Remittances were viewed as a source of individual and collective development, but regular remittances did not always result in improved well being</a:t>
            </a:r>
            <a:br>
              <a:rPr lang="en-US" sz="2700" i="1" dirty="0"/>
            </a:br>
            <a:r>
              <a:rPr lang="en-US" sz="2700" b="1" dirty="0" smtClean="0">
                <a:latin typeface="Avenir Next Medium"/>
                <a:cs typeface="Avenir Next Medium"/>
              </a:rPr>
              <a:t> </a:t>
            </a:r>
            <a:endParaRPr lang="en-US" sz="2700" b="1" dirty="0">
              <a:latin typeface="Avenir Next Medium"/>
              <a:cs typeface="Avenir Next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23" y="2123860"/>
            <a:ext cx="3009290" cy="4443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i="1" u="sng" dirty="0" smtClean="0"/>
              <a:t>Destabilizing Factors</a:t>
            </a:r>
          </a:p>
          <a:p>
            <a:r>
              <a:rPr lang="en-US" sz="2000" dirty="0" smtClean="0"/>
              <a:t>Global economy –&gt;    job loss</a:t>
            </a:r>
          </a:p>
          <a:p>
            <a:r>
              <a:rPr lang="en-US" sz="2000" dirty="0" smtClean="0"/>
              <a:t>Irregular/inactive remittances</a:t>
            </a:r>
          </a:p>
          <a:p>
            <a:r>
              <a:rPr lang="en-US" sz="2000" dirty="0" smtClean="0"/>
              <a:t>Shifting ideas of personhood, social obligation, and responsibility</a:t>
            </a:r>
          </a:p>
          <a:p>
            <a:r>
              <a:rPr lang="en-US" sz="2000" dirty="0" smtClean="0"/>
              <a:t>“Family money” – unequal/disingenuous distribution of remittances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34257027"/>
              </p:ext>
            </p:extLst>
          </p:nvPr>
        </p:nvGraphicFramePr>
        <p:xfrm>
          <a:off x="3465513" y="250331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84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venir Next Medium"/>
                <a:cs typeface="Avenir Next Medium"/>
              </a:rPr>
              <a:t>Challenges</a:t>
            </a:r>
            <a:endParaRPr lang="en-US" sz="3200" b="1" dirty="0">
              <a:latin typeface="Avenir Next Medium"/>
              <a:cs typeface="Avenir Next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Obtaining specific figures for monetary exchanges</a:t>
            </a:r>
          </a:p>
          <a:p>
            <a:pPr lvl="1"/>
            <a:r>
              <a:rPr lang="en-US" sz="2400" dirty="0" smtClean="0"/>
              <a:t>Limited data set on last monetary resource exchanges</a:t>
            </a:r>
          </a:p>
          <a:p>
            <a:r>
              <a:rPr lang="en-US" sz="2800" dirty="0" smtClean="0"/>
              <a:t>Defining units of analysis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Individual remittances</a:t>
            </a:r>
          </a:p>
          <a:p>
            <a:pPr lvl="1"/>
            <a:r>
              <a:rPr lang="en-US" sz="2400" dirty="0" smtClean="0"/>
              <a:t>Households – defining, supporting</a:t>
            </a:r>
            <a:endParaRPr lang="en-US" sz="2400" dirty="0"/>
          </a:p>
          <a:p>
            <a:r>
              <a:rPr lang="en-US" sz="2800" dirty="0" smtClean="0"/>
              <a:t>Time</a:t>
            </a:r>
            <a:r>
              <a:rPr lang="en-US" sz="2800" dirty="0"/>
              <a:t>-consuming data collection </a:t>
            </a:r>
            <a:endParaRPr lang="en-US" sz="2800" dirty="0" smtClean="0"/>
          </a:p>
          <a:p>
            <a:pPr lvl="1"/>
            <a:r>
              <a:rPr lang="en-US" sz="2400" dirty="0" smtClean="0"/>
              <a:t>Must be paired with other data sets</a:t>
            </a:r>
          </a:p>
          <a:p>
            <a:r>
              <a:rPr lang="en-US" sz="2800" dirty="0" smtClean="0"/>
              <a:t>Reliability </a:t>
            </a:r>
            <a:r>
              <a:rPr lang="en-US" sz="2800" dirty="0"/>
              <a:t>of </a:t>
            </a:r>
            <a:r>
              <a:rPr lang="en-US" sz="2800" dirty="0" smtClean="0"/>
              <a:t>data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efugees </a:t>
            </a:r>
            <a:r>
              <a:rPr lang="en-US" sz="2400" dirty="0"/>
              <a:t>were (understandably) not always forthcoming with information about remittances </a:t>
            </a:r>
            <a:r>
              <a:rPr lang="en-US" sz="2400" dirty="0" smtClean="0"/>
              <a:t>received</a:t>
            </a:r>
          </a:p>
          <a:p>
            <a:pPr lvl="1"/>
            <a:r>
              <a:rPr lang="en-US" sz="2400" dirty="0" smtClean="0"/>
              <a:t>Fabrication of data on multiple levels</a:t>
            </a:r>
          </a:p>
        </p:txBody>
      </p:sp>
    </p:spTree>
    <p:extLst>
      <p:ext uri="{BB962C8B-B14F-4D97-AF65-F5344CB8AC3E}">
        <p14:creationId xmlns:p14="http://schemas.microsoft.com/office/powerpoint/2010/main" val="300590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venir Next Medium"/>
                <a:cs typeface="Avenir Next Medium"/>
              </a:rPr>
              <a:t>Methods used for data analysis</a:t>
            </a:r>
            <a:endParaRPr lang="en-US" sz="3200" b="1" dirty="0">
              <a:latin typeface="Avenir Next Medium"/>
              <a:cs typeface="Avenir Next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Coding of household food security status</a:t>
            </a:r>
          </a:p>
          <a:p>
            <a:r>
              <a:rPr lang="en-US" sz="2800" dirty="0" smtClean="0"/>
              <a:t>Descriptive statistics on remittances</a:t>
            </a:r>
          </a:p>
          <a:p>
            <a:r>
              <a:rPr lang="en-US" sz="2800" dirty="0" smtClean="0"/>
              <a:t>Qualitative analysis</a:t>
            </a:r>
          </a:p>
          <a:p>
            <a:pPr lvl="1"/>
            <a:r>
              <a:rPr lang="en-US" sz="2400" dirty="0" smtClean="0"/>
              <a:t>Household summaries</a:t>
            </a:r>
          </a:p>
          <a:p>
            <a:pPr lvl="1"/>
            <a:r>
              <a:rPr lang="en-US" sz="2400" dirty="0" smtClean="0"/>
              <a:t>Identification and coding of risk factors, perceptions on remittances</a:t>
            </a:r>
          </a:p>
          <a:p>
            <a:r>
              <a:rPr lang="en-US" sz="2800" dirty="0" smtClean="0"/>
              <a:t>Analysis of maps (ACCESS)</a:t>
            </a:r>
          </a:p>
          <a:p>
            <a:pPr lvl="1"/>
            <a:r>
              <a:rPr lang="en-US" sz="2400" dirty="0" smtClean="0"/>
              <a:t>Code for reciprocity</a:t>
            </a:r>
          </a:p>
          <a:p>
            <a:pPr lvl="1"/>
            <a:r>
              <a:rPr lang="en-US" sz="2400" dirty="0" smtClean="0"/>
              <a:t>Code for geographic concentration of resource exchanges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94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4418</TotalTime>
  <Words>423</Words>
  <Application>Microsoft Office PowerPoint</Application>
  <PresentationFormat>On-screen Show (4:3)</PresentationFormat>
  <Paragraphs>77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Avenir Next Medium</vt:lpstr>
      <vt:lpstr>Calibri</vt:lpstr>
      <vt:lpstr>Wingdings</vt:lpstr>
      <vt:lpstr>Office Theme</vt:lpstr>
      <vt:lpstr>Remittances as Informal Aid</vt:lpstr>
      <vt:lpstr>Questions/Objectives of the study</vt:lpstr>
      <vt:lpstr>Case study:  Buduburam Liberian Refugee Camp, Ghana</vt:lpstr>
      <vt:lpstr>Data: Mixed-methods ethnographic research</vt:lpstr>
      <vt:lpstr>PowerPoint Presentation</vt:lpstr>
      <vt:lpstr>Remittances</vt:lpstr>
      <vt:lpstr>Findings: Remittances were viewed as a source of individual and collective development, but regular remittances did not always result in improved well being  </vt:lpstr>
      <vt:lpstr>Challenges</vt:lpstr>
      <vt:lpstr>Methods used for data analysis</vt:lpstr>
      <vt:lpstr> Lessons learnt</vt:lpstr>
      <vt:lpstr>Further research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Remittances as Informal Aid</dc:title>
  <dc:creator>Micah Trapp</dc:creator>
  <cp:lastModifiedBy>Kirsten Schuettler</cp:lastModifiedBy>
  <cp:revision>26</cp:revision>
  <dcterms:created xsi:type="dcterms:W3CDTF">2016-02-03T18:47:17Z</dcterms:created>
  <dcterms:modified xsi:type="dcterms:W3CDTF">2016-02-10T14:33:54Z</dcterms:modified>
</cp:coreProperties>
</file>