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57" r:id="rId6"/>
    <p:sldId id="260" r:id="rId7"/>
    <p:sldId id="258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1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6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4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1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8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0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4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3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7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9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9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F2DCE-C7DC-4B00-8D6A-C3D5E92A5914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C112-6F9D-4589-B9CD-0F785FC97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5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588" y="1914226"/>
            <a:ext cx="5120640" cy="139006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Welfare of Syrian Refugees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588" y="3646892"/>
            <a:ext cx="5120640" cy="2658114"/>
          </a:xfrm>
        </p:spPr>
        <p:txBody>
          <a:bodyPr>
            <a:normAutofit/>
          </a:bodyPr>
          <a:lstStyle/>
          <a:p>
            <a:r>
              <a:rPr lang="en-US" dirty="0" smtClean="0"/>
              <a:t>Evidence from Jordan and Lebanon</a:t>
            </a:r>
          </a:p>
          <a:p>
            <a:endParaRPr lang="en-US" dirty="0"/>
          </a:p>
          <a:p>
            <a:r>
              <a:rPr lang="en-US" dirty="0" smtClean="0"/>
              <a:t>Paolo Verme</a:t>
            </a:r>
          </a:p>
          <a:p>
            <a:r>
              <a:rPr lang="en-US" dirty="0" smtClean="0"/>
              <a:t>World Bank</a:t>
            </a:r>
          </a:p>
          <a:p>
            <a:endParaRPr lang="en-US" dirty="0"/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intresources.worldbank.org/INTGSDGRAPHICSMAPDESIGN/Resources/WBG_Vertical-RGB-web_225x1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283" y="433122"/>
            <a:ext cx="1190625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908" y="428625"/>
            <a:ext cx="8572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00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571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3237" y="74023"/>
            <a:ext cx="4633986" cy="665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1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336" y="1576252"/>
            <a:ext cx="9115697" cy="485938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Half of Syrian population displaced (6.5 m IDPs, 4.4 m. refugees, 1.5 m. additional migrants)</a:t>
            </a:r>
          </a:p>
          <a:p>
            <a:endParaRPr lang="en-US" dirty="0" smtClean="0"/>
          </a:p>
          <a:p>
            <a:r>
              <a:rPr lang="en-US" dirty="0" smtClean="0"/>
              <a:t>A WB-UNHCR partnership: </a:t>
            </a:r>
          </a:p>
          <a:p>
            <a:pPr lvl="1"/>
            <a:r>
              <a:rPr lang="en-US" dirty="0" smtClean="0"/>
              <a:t>WB analytical expertise on poverty and welfare</a:t>
            </a:r>
          </a:p>
          <a:p>
            <a:pPr lvl="1"/>
            <a:r>
              <a:rPr lang="en-US" dirty="0" smtClean="0"/>
              <a:t>UNHCR expertise and data on refugees</a:t>
            </a:r>
          </a:p>
          <a:p>
            <a:pPr lvl="1"/>
            <a:r>
              <a:rPr lang="en-US" dirty="0" smtClean="0"/>
              <a:t>Data sharing agreement</a:t>
            </a:r>
          </a:p>
          <a:p>
            <a:endParaRPr lang="en-US" dirty="0" smtClean="0"/>
          </a:p>
          <a:p>
            <a:r>
              <a:rPr lang="en-US" dirty="0" smtClean="0"/>
              <a:t>Pilot study in Jordan, March 2014</a:t>
            </a:r>
          </a:p>
          <a:p>
            <a:endParaRPr lang="en-US" dirty="0" smtClean="0"/>
          </a:p>
          <a:p>
            <a:r>
              <a:rPr lang="en-US" dirty="0" smtClean="0"/>
              <a:t>Two countries in 2014: Jordan (0.61 m. refugees) and Lebanon (1.1 m. refugees)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Six Data sets: </a:t>
            </a:r>
          </a:p>
          <a:p>
            <a:pPr lvl="1"/>
            <a:r>
              <a:rPr lang="en-US" dirty="0" smtClean="0"/>
              <a:t>UNHCR registry (</a:t>
            </a:r>
            <a:r>
              <a:rPr lang="en-US" dirty="0" err="1" smtClean="0"/>
              <a:t>proGres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UNHCR home visits </a:t>
            </a:r>
          </a:p>
          <a:p>
            <a:pPr lvl="1"/>
            <a:r>
              <a:rPr lang="en-US" dirty="0" smtClean="0"/>
              <a:t>UNHCR and WFP household surveys</a:t>
            </a:r>
          </a:p>
          <a:p>
            <a:endParaRPr lang="en-US" dirty="0" smtClean="0"/>
          </a:p>
          <a:p>
            <a:r>
              <a:rPr lang="en-US" dirty="0" smtClean="0"/>
              <a:t>Focus on refugees living outside camps (about 90 percent of all refugees)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6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576251"/>
            <a:ext cx="5157787" cy="47026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1) Who are the refugees?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2) How different are refugees from “regular” populations?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3) How poor are refugees?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4) What are the main predictors of refugees’ welfare and poverty?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5) How vulnerable are refugees from a monetary and non-monetary perspective? 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1576251"/>
            <a:ext cx="5183188" cy="48942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6) Do poverty and vulnerability statuses overlap?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) How effective are refugee assistance programs?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) What is the potential for alternative policies?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</a:t>
            </a:r>
            <a:r>
              <a:rPr lang="en-US" dirty="0"/>
              <a:t>) How does welfare compare across countries and data sets?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dirty="0"/>
              <a:t>) How transferable are the findings between countries and data sets?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136" y="1825625"/>
            <a:ext cx="9385663" cy="4351338"/>
          </a:xfrm>
        </p:spPr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Concepts and definitions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profile of refugees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Welfare and Poverty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comparative analysis across countries and data sets</a:t>
            </a:r>
          </a:p>
          <a:p>
            <a:r>
              <a:rPr lang="en-US" dirty="0" smtClean="0"/>
              <a:t>Annexes (Welfare and poverty on different data sets)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and Expenditure Responses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559" y="2009364"/>
            <a:ext cx="10964232" cy="40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and Expenditure per Capita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412827"/>
              </p:ext>
            </p:extLst>
          </p:nvPr>
        </p:nvGraphicFramePr>
        <p:xfrm>
          <a:off x="838199" y="2539026"/>
          <a:ext cx="10515601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6924"/>
                <a:gridCol w="1754661"/>
                <a:gridCol w="1615834"/>
                <a:gridCol w="1169335"/>
                <a:gridCol w="710855"/>
                <a:gridCol w="937992"/>
              </a:tblGrid>
              <a:tr h="192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Variable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Obs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Mean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Std. Dev.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Min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Max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Income per capita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47468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34.75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64.06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3000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Income per capita with no zeroes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25288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65.23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75.60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3000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Expenditure per capita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47468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77.80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74.74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1675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2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Expenditure per capita net of UNHCR cash assistance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47468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70.45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76.29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1675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8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Distributions of Income and expenditure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27653" y="1598140"/>
            <a:ext cx="18201041" cy="563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445" y="1963062"/>
            <a:ext cx="5957997" cy="4365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8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3.8 </a:t>
            </a:r>
            <a:r>
              <a:rPr lang="en-US" dirty="0" err="1" smtClean="0"/>
              <a:t>pecent</a:t>
            </a:r>
            <a:r>
              <a:rPr lang="en-US" dirty="0" smtClean="0"/>
              <a:t> of refugees declared to receive some form of household transfers</a:t>
            </a:r>
          </a:p>
          <a:p>
            <a:endParaRPr lang="en-US" dirty="0" smtClean="0"/>
          </a:p>
          <a:p>
            <a:r>
              <a:rPr lang="en-US" dirty="0" smtClean="0"/>
              <a:t>Not specified whether transfers are remittances</a:t>
            </a:r>
          </a:p>
          <a:p>
            <a:endParaRPr lang="en-US" dirty="0" smtClean="0"/>
          </a:p>
          <a:p>
            <a:r>
              <a:rPr lang="en-US" dirty="0" smtClean="0"/>
              <a:t>Transfers amounted to 214 JD/month/family on average or 21 JD/month/person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=&gt; </a:t>
            </a:r>
            <a:r>
              <a:rPr lang="en-US" u="sng" dirty="0" smtClean="0"/>
              <a:t>Few refugees receive transfers but the amounts are significant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3416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Income is unreliable, better to use expenditure</a:t>
            </a:r>
          </a:p>
          <a:p>
            <a:endParaRPr lang="en-US" dirty="0" smtClean="0"/>
          </a:p>
          <a:p>
            <a:r>
              <a:rPr lang="en-US" dirty="0" smtClean="0"/>
              <a:t>Transfers seem to accrue to few refugee households and it is unclear how much of these transfers are remittances</a:t>
            </a:r>
          </a:p>
          <a:p>
            <a:endParaRPr lang="en-US" dirty="0" smtClean="0"/>
          </a:p>
          <a:p>
            <a:r>
              <a:rPr lang="en-US" dirty="0" smtClean="0"/>
              <a:t>Collecting information on transfers and remittances from the recipient side is difficult in a refugee context</a:t>
            </a:r>
          </a:p>
          <a:p>
            <a:endParaRPr lang="en-US" dirty="0"/>
          </a:p>
          <a:p>
            <a:r>
              <a:rPr lang="en-US" dirty="0" smtClean="0"/>
              <a:t>One should explore alternative options to track remittances (money transfers agencies)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415</Words>
  <Application>Microsoft Office PowerPoint</Application>
  <PresentationFormat>Widescreen</PresentationFormat>
  <Paragraphs>104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Times New Roman</vt:lpstr>
      <vt:lpstr>Office Theme</vt:lpstr>
      <vt:lpstr>The Welfare of Syrian Refugees</vt:lpstr>
      <vt:lpstr>Background</vt:lpstr>
      <vt:lpstr>Ten Questions</vt:lpstr>
      <vt:lpstr>Table of Contents</vt:lpstr>
      <vt:lpstr>Income and Expenditure Responses</vt:lpstr>
      <vt:lpstr>Income and Expenditure per Capita</vt:lpstr>
      <vt:lpstr>Distributions of Income and expenditure</vt:lpstr>
      <vt:lpstr>Transfers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and Transfers Among Syrian Refugees</dc:title>
  <dc:creator>Paolo Verme</dc:creator>
  <cp:lastModifiedBy>Paolo Verme</cp:lastModifiedBy>
  <cp:revision>10</cp:revision>
  <dcterms:created xsi:type="dcterms:W3CDTF">2016-02-12T17:14:39Z</dcterms:created>
  <dcterms:modified xsi:type="dcterms:W3CDTF">2016-02-12T18:04:51Z</dcterms:modified>
</cp:coreProperties>
</file>