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52" r:id="rId2"/>
    <p:sldId id="368" r:id="rId3"/>
    <p:sldId id="375" r:id="rId4"/>
    <p:sldId id="377" r:id="rId5"/>
    <p:sldId id="370" r:id="rId6"/>
    <p:sldId id="376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4" autoAdjust="0"/>
    <p:restoredTop sz="92005" autoAdjust="0"/>
  </p:normalViewPr>
  <p:slideViewPr>
    <p:cSldViewPr>
      <p:cViewPr varScale="1">
        <p:scale>
          <a:sx n="118" d="100"/>
          <a:sy n="118" d="100"/>
        </p:scale>
        <p:origin x="14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2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97AEF-2FCD-4FC0-8E72-6A045D09D7B2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3191E-F33D-4817-90D6-0FFCF933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883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D2E1B-E4D6-454A-A580-CC3D1FBBE289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17A7D4-F792-40D7-AA9A-5F5E650BCA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62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7A7D4-F792-40D7-AA9A-5F5E650BCA3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439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E8EE1A-F56D-4D62-BEDA-5B46C3020BBC}" type="slidenum">
              <a:rPr lang="en-US" smtClean="0">
                <a:ea typeface="Arial" charset="0"/>
              </a:rPr>
              <a:pPr/>
              <a:t>2</a:t>
            </a:fld>
            <a:endParaRPr lang="en-US" dirty="0" smtClean="0">
              <a:ea typeface="Arial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0119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7A7D4-F792-40D7-AA9A-5F5E650BCA3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29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E8EE1A-F56D-4D62-BEDA-5B46C3020BBC}" type="slidenum">
              <a:rPr lang="en-US" smtClean="0">
                <a:ea typeface="Arial" charset="0"/>
              </a:rPr>
              <a:pPr/>
              <a:t>5</a:t>
            </a:fld>
            <a:endParaRPr lang="en-US" dirty="0" smtClean="0">
              <a:ea typeface="Arial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4816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C8A6-1991-46F1-AE7A-2A05F30893D7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6F45-7184-4FED-8AE4-A53B79B97A7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LSMS-Logo_300dpi_06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86000" y="414532"/>
            <a:ext cx="4352028" cy="17952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C8A6-1991-46F1-AE7A-2A05F30893D7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6F45-7184-4FED-8AE4-A53B79B97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C8A6-1991-46F1-AE7A-2A05F30893D7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6F45-7184-4FED-8AE4-A53B79B97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C8A6-1991-46F1-AE7A-2A05F30893D7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6F45-7184-4FED-8AE4-A53B79B97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C8A6-1991-46F1-AE7A-2A05F30893D7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6F45-7184-4FED-8AE4-A53B79B97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C8A6-1991-46F1-AE7A-2A05F30893D7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6F45-7184-4FED-8AE4-A53B79B97A7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467600" y="6100798"/>
            <a:ext cx="1392741" cy="574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C8A6-1991-46F1-AE7A-2A05F30893D7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6F45-7184-4FED-8AE4-A53B79B97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C8A6-1991-46F1-AE7A-2A05F30893D7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6F45-7184-4FED-8AE4-A53B79B97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C8A6-1991-46F1-AE7A-2A05F30893D7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6F45-7184-4FED-8AE4-A53B79B97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C8A6-1991-46F1-AE7A-2A05F30893D7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6F45-7184-4FED-8AE4-A53B79B97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C8A6-1991-46F1-AE7A-2A05F30893D7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6F45-7184-4FED-8AE4-A53B79B97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C8A6-1991-46F1-AE7A-2A05F30893D7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6F45-7184-4FED-8AE4-A53B79B97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9C8A6-1991-46F1-AE7A-2A05F30893D7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46F45-7184-4FED-8AE4-A53B79B97A7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467600" y="6100798"/>
            <a:ext cx="1392741" cy="574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Remittance Data in LSMS Surveys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0" y="6019800"/>
            <a:ext cx="16764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1371600" y="4267200"/>
            <a:ext cx="65532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DIANE STEELE</a:t>
            </a:r>
          </a:p>
          <a:p>
            <a:r>
              <a:rPr lang="en-US" dirty="0" smtClean="0"/>
              <a:t>Surveys and Methods Group</a:t>
            </a:r>
          </a:p>
          <a:p>
            <a:r>
              <a:rPr lang="en-US" dirty="0" smtClean="0"/>
              <a:t>Development Data Group</a:t>
            </a:r>
          </a:p>
          <a:p>
            <a:r>
              <a:rPr lang="en-US" dirty="0" smtClean="0"/>
              <a:t>The World Bank</a:t>
            </a:r>
          </a:p>
          <a:p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Workshop on Measuring Remittances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February 12, 2015</a:t>
            </a:r>
          </a:p>
        </p:txBody>
      </p:sp>
    </p:spTree>
    <p:extLst>
      <p:ext uri="{BB962C8B-B14F-4D97-AF65-F5344CB8AC3E}">
        <p14:creationId xmlns:p14="http://schemas.microsoft.com/office/powerpoint/2010/main" val="199475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Living Standards Measurement Study Surveys (LSMS)</a:t>
            </a:r>
            <a:endParaRPr lang="en-US" dirty="0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en-US" sz="2400" dirty="0"/>
              <a:t>Purpose:  Study household behavior, welfare, interactions with government policies:   determinants of outcomes, and linkages among assets/ characteristics of households and actions of the government. 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>
                <a:solidFill>
                  <a:schemeClr val="tx2"/>
                </a:solidFill>
              </a:rPr>
              <a:t>Started in 1980s by WB + academia + </a:t>
            </a:r>
            <a:r>
              <a:rPr lang="en-US" sz="2400" dirty="0" smtClean="0">
                <a:solidFill>
                  <a:schemeClr val="tx2"/>
                </a:solidFill>
              </a:rPr>
              <a:t>practitioners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smtClean="0">
                <a:solidFill>
                  <a:schemeClr val="tx2"/>
                </a:solidFill>
              </a:rPr>
              <a:t>over 110 surveys done </a:t>
            </a:r>
            <a:r>
              <a:rPr lang="en-US" sz="2400" dirty="0">
                <a:solidFill>
                  <a:schemeClr val="tx2"/>
                </a:solidFill>
              </a:rPr>
              <a:t>in </a:t>
            </a:r>
            <a:r>
              <a:rPr lang="en-US" sz="2400" dirty="0" smtClean="0">
                <a:solidFill>
                  <a:schemeClr val="tx2"/>
                </a:solidFill>
              </a:rPr>
              <a:t>40 countries</a:t>
            </a:r>
            <a:endParaRPr lang="en-US" sz="24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sz="2400" dirty="0"/>
              <a:t>Topics include </a:t>
            </a:r>
            <a:r>
              <a:rPr lang="en-US" sz="2400" i="1" dirty="0"/>
              <a:t>(inter alia)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000" dirty="0" err="1"/>
              <a:t>Hhld</a:t>
            </a:r>
            <a:r>
              <a:rPr lang="en-US" sz="2000" dirty="0"/>
              <a:t> composition               </a:t>
            </a:r>
            <a:r>
              <a:rPr lang="en-US" sz="2000" dirty="0" smtClean="0"/>
              <a:t>- Consumption</a:t>
            </a:r>
            <a:endParaRPr lang="en-US" sz="2000" dirty="0"/>
          </a:p>
          <a:p>
            <a:pPr lvl="1">
              <a:lnSpc>
                <a:spcPct val="80000"/>
              </a:lnSpc>
              <a:defRPr/>
            </a:pPr>
            <a:r>
              <a:rPr lang="en-US" sz="2000" dirty="0"/>
              <a:t>Education                           </a:t>
            </a:r>
            <a:r>
              <a:rPr lang="en-US" sz="2000" dirty="0" smtClean="0"/>
              <a:t>- Agriculture</a:t>
            </a:r>
            <a:endParaRPr lang="en-US" sz="2000" dirty="0"/>
          </a:p>
          <a:p>
            <a:pPr lvl="1">
              <a:lnSpc>
                <a:spcPct val="80000"/>
              </a:lnSpc>
              <a:defRPr/>
            </a:pPr>
            <a:r>
              <a:rPr lang="en-US" sz="2000" dirty="0"/>
              <a:t>Health                               </a:t>
            </a:r>
            <a:r>
              <a:rPr lang="en-US" sz="2000" dirty="0" smtClean="0"/>
              <a:t> </a:t>
            </a:r>
            <a:r>
              <a:rPr lang="en-US" sz="2000" dirty="0"/>
              <a:t>- </a:t>
            </a:r>
            <a:r>
              <a:rPr lang="en-US" sz="2000" dirty="0" err="1" smtClean="0"/>
              <a:t>Hhld</a:t>
            </a:r>
            <a:r>
              <a:rPr lang="en-US" sz="2000" dirty="0" smtClean="0"/>
              <a:t> </a:t>
            </a:r>
            <a:r>
              <a:rPr lang="en-US" sz="2000" dirty="0"/>
              <a:t>enterprises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000" dirty="0"/>
              <a:t>Labor                                </a:t>
            </a:r>
            <a:r>
              <a:rPr lang="en-US" sz="2000" dirty="0" smtClean="0"/>
              <a:t> - Transfers/Remittances </a:t>
            </a:r>
            <a:endParaRPr lang="en-US" sz="2000" dirty="0"/>
          </a:p>
          <a:p>
            <a:pPr lvl="1">
              <a:lnSpc>
                <a:spcPct val="80000"/>
              </a:lnSpc>
              <a:defRPr/>
            </a:pPr>
            <a:r>
              <a:rPr lang="en-US" sz="2000" dirty="0"/>
              <a:t>Migration                            - </a:t>
            </a:r>
            <a:r>
              <a:rPr lang="en-US" sz="2000" dirty="0" smtClean="0"/>
              <a:t>Income</a:t>
            </a:r>
            <a:endParaRPr lang="en-US" sz="2000" dirty="0"/>
          </a:p>
          <a:p>
            <a:pPr lvl="1">
              <a:lnSpc>
                <a:spcPct val="80000"/>
              </a:lnSpc>
              <a:defRPr/>
            </a:pPr>
            <a:r>
              <a:rPr lang="en-US" sz="2000" dirty="0"/>
              <a:t>Credit Use                        </a:t>
            </a:r>
            <a:r>
              <a:rPr lang="en-US" sz="2000" dirty="0" smtClean="0"/>
              <a:t>  </a:t>
            </a:r>
            <a:r>
              <a:rPr lang="en-US" sz="2000" dirty="0"/>
              <a:t>- </a:t>
            </a:r>
            <a:r>
              <a:rPr lang="en-US" sz="2000" dirty="0" smtClean="0"/>
              <a:t>Household Enterprises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000" dirty="0" smtClean="0"/>
              <a:t>Housing                              - Shocks/Strategies</a:t>
            </a:r>
            <a:endParaRPr lang="en-US" sz="2000" dirty="0"/>
          </a:p>
          <a:p>
            <a:pPr>
              <a:lnSpc>
                <a:spcPct val="80000"/>
              </a:lnSpc>
              <a:defRPr/>
            </a:pPr>
            <a:r>
              <a:rPr lang="en-US" sz="2400" dirty="0"/>
              <a:t>Supported by World Bank, UN agencies, IADB, </a:t>
            </a:r>
            <a:r>
              <a:rPr lang="en-US" sz="2400" dirty="0" err="1"/>
              <a:t>bilaterals</a:t>
            </a:r>
            <a:r>
              <a:rPr lang="en-US" sz="2400" dirty="0"/>
              <a:t>, governments</a:t>
            </a:r>
            <a:endParaRPr lang="en-US" sz="2000" dirty="0">
              <a:solidFill>
                <a:schemeClr val="tx2"/>
              </a:solidFill>
            </a:endParaRPr>
          </a:p>
          <a:p>
            <a:pPr marL="4114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28714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Transfers/Remittances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The aim of this section is to ascertain whether household members receive money or other gift items from </a:t>
            </a:r>
            <a:r>
              <a:rPr lang="en-US" altLang="en-US" dirty="0" smtClean="0"/>
              <a:t>organizations or people outside of the household.</a:t>
            </a:r>
          </a:p>
          <a:p>
            <a:pPr lvl="1"/>
            <a:r>
              <a:rPr lang="en-US" altLang="en-US" dirty="0" smtClean="0"/>
              <a:t>Within the country</a:t>
            </a:r>
            <a:endParaRPr lang="en-US" altLang="en-US" dirty="0"/>
          </a:p>
          <a:p>
            <a:pPr lvl="1"/>
            <a:r>
              <a:rPr lang="en-US" altLang="en-US" dirty="0" smtClean="0"/>
              <a:t>Overseas</a:t>
            </a:r>
            <a:endParaRPr lang="en-US" altLang="en-US" dirty="0"/>
          </a:p>
          <a:p>
            <a:r>
              <a:rPr lang="en-US" altLang="en-US" dirty="0"/>
              <a:t>Also, to find out who </a:t>
            </a:r>
            <a:r>
              <a:rPr lang="en-US" altLang="en-US" dirty="0" smtClean="0"/>
              <a:t>sent the money or </a:t>
            </a:r>
            <a:r>
              <a:rPr lang="en-US" altLang="en-US" dirty="0"/>
              <a:t>gifts and the purposes </a:t>
            </a:r>
            <a:r>
              <a:rPr lang="en-US" altLang="en-US" dirty="0" smtClean="0"/>
              <a:t>they </a:t>
            </a:r>
            <a:r>
              <a:rPr lang="en-US" altLang="en-US" dirty="0"/>
              <a:t>are meant for. </a:t>
            </a:r>
          </a:p>
        </p:txBody>
      </p:sp>
    </p:spTree>
    <p:extLst>
      <p:ext uri="{BB962C8B-B14F-4D97-AF65-F5344CB8AC3E}">
        <p14:creationId xmlns:p14="http://schemas.microsoft.com/office/powerpoint/2010/main" val="141250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Transfers/Remittances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600200"/>
            <a:ext cx="6476999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91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Migration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/>
          </a:bodyPr>
          <a:lstStyle/>
          <a:p>
            <a:pPr marL="640080" indent="-5715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4400" dirty="0" smtClean="0"/>
              <a:t>Internal Migration</a:t>
            </a:r>
          </a:p>
          <a:p>
            <a:pPr marL="640080" indent="-5715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4400" dirty="0" smtClean="0"/>
              <a:t>International Migration</a:t>
            </a:r>
          </a:p>
          <a:p>
            <a:pPr marL="640080" indent="-5715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4400" dirty="0" smtClean="0"/>
              <a:t>Family members living away from home</a:t>
            </a:r>
          </a:p>
        </p:txBody>
      </p:sp>
    </p:spTree>
    <p:extLst>
      <p:ext uri="{BB962C8B-B14F-4D97-AF65-F5344CB8AC3E}">
        <p14:creationId xmlns:p14="http://schemas.microsoft.com/office/powerpoint/2010/main" val="37415656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0647" y="1600200"/>
            <a:ext cx="7482705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79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~4110049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LSMS">
      <a:majorFont>
        <a:latin typeface="Rockwell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3313</TotalTime>
  <Words>192</Words>
  <Application>Microsoft Office PowerPoint</Application>
  <PresentationFormat>On-screen Show (4:3)</PresentationFormat>
  <Paragraphs>35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Gill Sans MT</vt:lpstr>
      <vt:lpstr>Rockwell</vt:lpstr>
      <vt:lpstr>Wingdings</vt:lpstr>
      <vt:lpstr>~4110049</vt:lpstr>
      <vt:lpstr>Remittance Data in LSMS Surveys</vt:lpstr>
      <vt:lpstr>Living Standards Measurement Study Surveys (LSMS)</vt:lpstr>
      <vt:lpstr>Transfers/Remittances</vt:lpstr>
      <vt:lpstr>Transfers/Remittances</vt:lpstr>
      <vt:lpstr>Migration</vt:lpstr>
      <vt:lpstr>Migration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LSMS Sample Template</dc:title>
  <dc:creator>TALIP KILIC</dc:creator>
  <cp:lastModifiedBy>Kirsten Schuettler</cp:lastModifiedBy>
  <cp:revision>127</cp:revision>
  <cp:lastPrinted>2015-01-30T19:28:41Z</cp:lastPrinted>
  <dcterms:created xsi:type="dcterms:W3CDTF">2012-02-29T22:43:48Z</dcterms:created>
  <dcterms:modified xsi:type="dcterms:W3CDTF">2016-02-11T17:18:24Z</dcterms:modified>
</cp:coreProperties>
</file>