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75" autoAdjust="0"/>
  </p:normalViewPr>
  <p:slideViewPr>
    <p:cSldViewPr snapToGrid="0" snapToObjects="1">
      <p:cViewPr varScale="1">
        <p:scale>
          <a:sx n="66" d="100"/>
          <a:sy n="66" d="100"/>
        </p:scale>
        <p:origin x="2106" y="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-40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404177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e.g. </a:t>
            </a:r>
            <a:r>
              <a:rPr dirty="0" smtClean="0"/>
              <a:t>WV </a:t>
            </a:r>
            <a:r>
              <a:rPr dirty="0"/>
              <a:t>has 3 major strategic initiatives for humanitarian department cash, urban, protracted conflicts/crises </a:t>
            </a:r>
          </a:p>
          <a:p>
            <a:r>
              <a:rPr dirty="0"/>
              <a:t>These are </a:t>
            </a:r>
            <a:r>
              <a:rPr lang="en-GB" dirty="0" smtClean="0"/>
              <a:t>quite </a:t>
            </a:r>
            <a:r>
              <a:rPr dirty="0" smtClean="0"/>
              <a:t>relevant </a:t>
            </a:r>
            <a:r>
              <a:rPr dirty="0"/>
              <a:t>to our workshop </a:t>
            </a:r>
            <a:r>
              <a:rPr dirty="0" smtClean="0"/>
              <a:t>today</a:t>
            </a:r>
            <a:endParaRPr lang="en-GB" dirty="0" smtClean="0"/>
          </a:p>
          <a:p>
            <a:r>
              <a:rPr dirty="0" smtClean="0"/>
              <a:t>I </a:t>
            </a:r>
            <a:r>
              <a:rPr dirty="0"/>
              <a:t>think there are some fields of study/practice which offer some collaboration </a:t>
            </a:r>
            <a:r>
              <a:rPr dirty="0" smtClean="0"/>
              <a:t>potential</a:t>
            </a:r>
            <a:r>
              <a:rPr lang="en-GB" dirty="0" smtClean="0"/>
              <a:t> to help address the challenges we’ve been discussing</a:t>
            </a:r>
            <a:r>
              <a:rPr dirty="0" smtClean="0"/>
              <a:t>. </a:t>
            </a:r>
            <a:endParaRPr dirty="0"/>
          </a:p>
          <a:p>
            <a:r>
              <a:rPr lang="en-GB" dirty="0" smtClean="0"/>
              <a:t>At the least, </a:t>
            </a:r>
            <a:r>
              <a:rPr dirty="0" smtClean="0"/>
              <a:t>humanitarian </a:t>
            </a:r>
            <a:r>
              <a:rPr dirty="0"/>
              <a:t>actors </a:t>
            </a:r>
            <a:r>
              <a:rPr lang="en-GB" dirty="0" smtClean="0"/>
              <a:t>are </a:t>
            </a:r>
            <a:r>
              <a:rPr dirty="0" smtClean="0"/>
              <a:t>a </a:t>
            </a:r>
            <a:r>
              <a:rPr dirty="0"/>
              <a:t>partner that </a:t>
            </a:r>
            <a:r>
              <a:rPr lang="en-GB" dirty="0" smtClean="0"/>
              <a:t>might </a:t>
            </a:r>
            <a:r>
              <a:rPr dirty="0" smtClean="0"/>
              <a:t>help </a:t>
            </a:r>
            <a:r>
              <a:rPr lang="en-GB" dirty="0" smtClean="0"/>
              <a:t>your field work</a:t>
            </a:r>
            <a:r>
              <a:rPr dirty="0" smtClean="0"/>
              <a:t>, </a:t>
            </a:r>
            <a:r>
              <a:rPr lang="en-GB" dirty="0" smtClean="0"/>
              <a:t>but they are also </a:t>
            </a:r>
            <a:r>
              <a:rPr dirty="0" smtClean="0"/>
              <a:t>as </a:t>
            </a:r>
            <a:r>
              <a:rPr dirty="0"/>
              <a:t>a </a:t>
            </a:r>
            <a:r>
              <a:rPr lang="en-GB" dirty="0" smtClean="0"/>
              <a:t>key</a:t>
            </a:r>
            <a:r>
              <a:rPr dirty="0" smtClean="0"/>
              <a:t> </a:t>
            </a:r>
            <a:r>
              <a:rPr dirty="0"/>
              <a:t>target audience </a:t>
            </a:r>
            <a:r>
              <a:rPr lang="en-GB" dirty="0" smtClean="0"/>
              <a:t>for impact of your research.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2862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20 million refugees (maybe 50% of which are in 2 crises?) </a:t>
            </a:r>
          </a:p>
          <a:p>
            <a:r>
              <a:rPr dirty="0"/>
              <a:t>but there’s 40million IDPs </a:t>
            </a:r>
          </a:p>
          <a:p>
            <a:r>
              <a:rPr dirty="0"/>
              <a:t>and possibly a large pop. of unrecognised IDPs… e.g. cities in L.America </a:t>
            </a:r>
          </a:p>
        </p:txBody>
      </p:sp>
    </p:spTree>
    <p:extLst>
      <p:ext uri="{BB962C8B-B14F-4D97-AF65-F5344CB8AC3E}">
        <p14:creationId xmlns:p14="http://schemas.microsoft.com/office/powerpoint/2010/main" val="1647017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This is a chart of the main humanitarian contexts (which does not change quickly)</a:t>
            </a:r>
          </a:p>
          <a:p>
            <a:endParaRPr lang="en-GB" dirty="0" smtClean="0"/>
          </a:p>
          <a:p>
            <a:r>
              <a:rPr lang="en-GB" dirty="0" smtClean="0"/>
              <a:t>Red</a:t>
            </a:r>
            <a:r>
              <a:rPr lang="en-GB" baseline="0" dirty="0" smtClean="0"/>
              <a:t> circles are notably high remittance receiving countries</a:t>
            </a:r>
          </a:p>
          <a:p>
            <a:endParaRPr lang="en-GB" baseline="0" dirty="0" smtClean="0"/>
          </a:p>
          <a:p>
            <a:r>
              <a:rPr lang="en-GB" baseline="0" dirty="0" smtClean="0"/>
              <a:t>Chart is of % of overall foreign aid which is either officially humanitarian (blue) or not (black).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7581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As Patricia mentioned</a:t>
            </a:r>
            <a:r>
              <a:rPr lang="en-GB" baseline="0" dirty="0" smtClean="0"/>
              <a:t> in the last session, it’s good to consider objectives and what we’re about. \\Why do we wan</a:t>
            </a:r>
          </a:p>
          <a:p>
            <a:endParaRPr lang="en-GB" baseline="0" dirty="0" smtClean="0"/>
          </a:p>
          <a:p>
            <a:r>
              <a:rPr lang="en-GB" baseline="0" dirty="0" smtClean="0"/>
              <a:t>I think this is important because it helps to consider who our audience is for the research. </a:t>
            </a:r>
            <a:endParaRPr lang="en-GB" dirty="0" smtClean="0"/>
          </a:p>
          <a:p>
            <a:endParaRPr lang="en-GB" dirty="0" smtClean="0"/>
          </a:p>
          <a:p>
            <a:r>
              <a:rPr dirty="0" smtClean="0"/>
              <a:t>If </a:t>
            </a:r>
            <a:r>
              <a:rPr dirty="0"/>
              <a:t>it’s the latter, then </a:t>
            </a:r>
            <a:r>
              <a:rPr lang="en-GB" dirty="0" smtClean="0"/>
              <a:t>I think it will be useful </a:t>
            </a:r>
            <a:r>
              <a:rPr dirty="0" smtClean="0"/>
              <a:t>to </a:t>
            </a:r>
            <a:r>
              <a:rPr dirty="0"/>
              <a:t>consider engaging with humanitarian practitioners working on cash (particularly in urban contexts) and social </a:t>
            </a:r>
            <a:r>
              <a:rPr dirty="0" smtClean="0"/>
              <a:t>protection</a:t>
            </a:r>
            <a:r>
              <a:rPr lang="en-GB" dirty="0" smtClean="0"/>
              <a:t> – there share the same objectives</a:t>
            </a:r>
            <a:r>
              <a:rPr lang="en-GB" baseline="0" dirty="0" smtClean="0"/>
              <a:t> and are experiencing the same challenges we’ve been discussing in researching remittances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0668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Humanitarians</a:t>
            </a:r>
            <a:r>
              <a:rPr lang="en-GB" baseline="0" dirty="0" smtClean="0"/>
              <a:t> thinking about cash are asking who should we support </a:t>
            </a:r>
          </a:p>
          <a:p>
            <a:r>
              <a:rPr lang="en-GB" baseline="0" dirty="0" smtClean="0"/>
              <a:t>Or to improve the grammar, “</a:t>
            </a:r>
            <a:r>
              <a:rPr lang="en-GB" dirty="0" smtClean="0"/>
              <a:t>to whom should we prioritize giving cash?”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dirty="0" smtClean="0"/>
              <a:t>Humanitarians </a:t>
            </a:r>
            <a:r>
              <a:rPr dirty="0"/>
              <a:t>trying to serve IDPs and refugees have big challenges</a:t>
            </a:r>
          </a:p>
          <a:p>
            <a:r>
              <a:rPr dirty="0"/>
              <a:t>	do we have a census of everyone? how do we register everyone?</a:t>
            </a:r>
          </a:p>
          <a:p>
            <a:r>
              <a:rPr dirty="0"/>
              <a:t>	how do we understand people’s livelihoods and needs (if we ask them they’ll just say they don’t have anything and no income)</a:t>
            </a:r>
          </a:p>
          <a:p>
            <a:r>
              <a:rPr dirty="0"/>
              <a:t>	we can’t help everyone, how do we target the most in-need</a:t>
            </a:r>
            <a:r>
              <a:rPr dirty="0" smtClean="0"/>
              <a:t>?</a:t>
            </a:r>
            <a:r>
              <a:rPr lang="en-GB" baseline="0" dirty="0" smtClean="0"/>
              <a:t> How do we compare them to the community hosting them?</a:t>
            </a:r>
            <a:endParaRPr dirty="0"/>
          </a:p>
          <a:p>
            <a:r>
              <a:rPr dirty="0"/>
              <a:t>	</a:t>
            </a:r>
            <a:r>
              <a:rPr lang="en-GB" dirty="0" smtClean="0"/>
              <a:t>argh!</a:t>
            </a:r>
            <a:r>
              <a:rPr lang="en-GB" baseline="0" dirty="0" smtClean="0"/>
              <a:t> </a:t>
            </a:r>
            <a:r>
              <a:rPr dirty="0" smtClean="0"/>
              <a:t>they’re </a:t>
            </a:r>
            <a:r>
              <a:rPr dirty="0"/>
              <a:t>moving all over the place! if only they would stay in camps it would be </a:t>
            </a:r>
            <a:r>
              <a:rPr lang="en-GB" dirty="0" smtClean="0"/>
              <a:t>so </a:t>
            </a:r>
            <a:r>
              <a:rPr dirty="0" smtClean="0"/>
              <a:t>much </a:t>
            </a:r>
            <a:r>
              <a:rPr dirty="0"/>
              <a:t>easier for us to give them </a:t>
            </a:r>
            <a:r>
              <a:rPr dirty="0" smtClean="0"/>
              <a:t>stu</a:t>
            </a:r>
            <a:r>
              <a:rPr lang="en-GB" dirty="0" err="1" smtClean="0"/>
              <a:t>ff</a:t>
            </a:r>
            <a:r>
              <a:rPr lang="en-GB" baseline="0" dirty="0" smtClean="0"/>
              <a:t> and keep track of them</a:t>
            </a:r>
            <a:r>
              <a:rPr lang="is-IS" baseline="0" dirty="0" smtClean="0"/>
              <a:t>…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6808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SG has just made a statement that cash should be our default response and implying that if it is it will be an order of magnitude change required</a:t>
            </a:r>
          </a:p>
          <a:p>
            <a:endParaRPr dirty="0"/>
          </a:p>
          <a:p>
            <a:r>
              <a:rPr dirty="0"/>
              <a:t>but how? humanitarians know how to give goods and </a:t>
            </a:r>
            <a:r>
              <a:rPr dirty="0" smtClean="0"/>
              <a:t>service</a:t>
            </a:r>
            <a:r>
              <a:rPr lang="en-GB" dirty="0" smtClean="0"/>
              <a:t>s,</a:t>
            </a:r>
            <a:r>
              <a:rPr lang="en-GB" baseline="0" dirty="0" smtClean="0"/>
              <a:t> giving out money is not their expertize</a:t>
            </a:r>
          </a:p>
          <a:p>
            <a:endParaRPr lang="en-GB" baseline="0" dirty="0" smtClean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9911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So, the questions that humanitarians are asking are quite similar to what we need for remittance research with similar challenges </a:t>
            </a:r>
          </a:p>
          <a:p>
            <a:endParaRPr/>
          </a:p>
          <a:p>
            <a:r>
              <a:t>And arguably are key influencers of policy in certain contexts, and thus a group that remittance researchers wanting research-impact should involve</a:t>
            </a:r>
          </a:p>
        </p:txBody>
      </p:sp>
    </p:spTree>
    <p:extLst>
      <p:ext uri="{BB962C8B-B14F-4D97-AF65-F5344CB8AC3E}">
        <p14:creationId xmlns:p14="http://schemas.microsoft.com/office/powerpoint/2010/main" val="440082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GB" dirty="0" smtClean="0"/>
          </a:p>
          <a:p>
            <a:r>
              <a:rPr dirty="0" smtClean="0"/>
              <a:t>general </a:t>
            </a:r>
            <a:r>
              <a:rPr dirty="0"/>
              <a:t>purpose unconditional cash transfers at scale will be forced to use systems that recipients </a:t>
            </a:r>
            <a:r>
              <a:rPr lang="en-GB" dirty="0" smtClean="0"/>
              <a:t>already</a:t>
            </a:r>
            <a:r>
              <a:rPr lang="en-GB" baseline="0" dirty="0" smtClean="0"/>
              <a:t> or will </a:t>
            </a:r>
            <a:r>
              <a:rPr dirty="0" smtClean="0"/>
              <a:t>use </a:t>
            </a:r>
            <a:r>
              <a:rPr dirty="0"/>
              <a:t>for other things (remittances) which should be an opportunity (challenging) for data collection if we work out the ethics etc.</a:t>
            </a:r>
          </a:p>
          <a:p>
            <a:r>
              <a:rPr dirty="0"/>
              <a:t>and humanitarian donors want to cut out the middle man and go straight to funding cash safety </a:t>
            </a:r>
            <a:r>
              <a:rPr dirty="0" smtClean="0"/>
              <a:t>nets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Humanitarians are working with the same private sector actors</a:t>
            </a:r>
            <a:r>
              <a:rPr lang="en-GB" baseline="0" dirty="0" smtClean="0"/>
              <a:t> (Western Union etc.) that are here today.</a:t>
            </a:r>
          </a:p>
          <a:p>
            <a:endParaRPr lang="en-GB" baseline="0" dirty="0" smtClean="0"/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And indeed with the World Bank too – just not this department. </a:t>
            </a:r>
            <a:r>
              <a:rPr lang="en-GB" dirty="0" smtClean="0"/>
              <a:t>World Bank is working with the humanitarian community through the IASC and WHS (</a:t>
            </a:r>
            <a:r>
              <a:rPr lang="en-GB" dirty="0" err="1" smtClean="0"/>
              <a:t>S.P.&amp;Labour</a:t>
            </a:r>
            <a:r>
              <a:rPr lang="en-GB" dirty="0" smtClean="0"/>
              <a:t>, DRM) to better understand cash transfers and link to safety</a:t>
            </a:r>
            <a:r>
              <a:rPr lang="en-GB" baseline="0" dirty="0" smtClean="0"/>
              <a:t> nets.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It would be good to collaborate on this more as we have a similar/overlapping set of knowledge needs, so we should be able to work together to consider the challenges in gathering and using data at the least,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and ultimately I think have some overlapping objectives, so it would be good to involve these others in the design of the research so that we can maximise the impact it has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Also, as this are difficult</a:t>
            </a:r>
            <a:r>
              <a:rPr lang="en-GB" baseline="0" dirty="0" smtClean="0"/>
              <a:t> places, you may need support of humanitarians to do the research AND you may need funding – so if we make the connection between this work and their present major focus on cash, it may get such support or funding for more </a:t>
            </a:r>
            <a:r>
              <a:rPr lang="en-GB" baseline="0" smtClean="0"/>
              <a:t>remittances research</a:t>
            </a:r>
            <a:endParaRPr lang="en-GB" dirty="0" smtClean="0"/>
          </a:p>
          <a:p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686586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big methodological challenges to understanding income and expenditure</a:t>
            </a:r>
          </a:p>
          <a:p>
            <a:endParaRPr dirty="0"/>
          </a:p>
          <a:p>
            <a:r>
              <a:rPr dirty="0"/>
              <a:t>Longitudinal study is really necessary</a:t>
            </a:r>
          </a:p>
          <a:p>
            <a:endParaRPr dirty="0"/>
          </a:p>
          <a:p>
            <a:r>
              <a:rPr dirty="0"/>
              <a:t>security is a problem even - one research team spent the night in jail after being chased out of a village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Studies used a wide variety of methods</a:t>
            </a:r>
            <a:r>
              <a:rPr lang="en-GB" baseline="0" dirty="0" smtClean="0"/>
              <a:t> – FGDs of remitters and receivers, interviews with money transfer agents, one study was based on surveying people leaving money transfer office, 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Interesting that since this work, the lit. review today suggests that not very much has happened since.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Should be an opportunity today with donor and </a:t>
            </a:r>
            <a:r>
              <a:rPr lang="en-GB" baseline="0" dirty="0" err="1" smtClean="0"/>
              <a:t>humanitairan</a:t>
            </a:r>
            <a:r>
              <a:rPr lang="en-GB" baseline="0" dirty="0" smtClean="0"/>
              <a:t> community interest so much on cash to get some support/engagement from them on this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634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1270000" y="-615473"/>
            <a:ext cx="10464800" cy="3302001"/>
          </a:xfrm>
          <a:prstGeom prst="rect">
            <a:avLst/>
          </a:prstGeom>
        </p:spPr>
        <p:txBody>
          <a:bodyPr/>
          <a:lstStyle/>
          <a:p>
            <a:pPr defTabSz="525779">
              <a:defRPr sz="7200"/>
            </a:pPr>
            <a:r>
              <a:t>Brainstorming session on </a:t>
            </a:r>
          </a:p>
          <a:p>
            <a:pPr defTabSz="525779">
              <a:defRPr sz="7200"/>
            </a:pPr>
            <a:r>
              <a:t>improving evidence</a:t>
            </a:r>
          </a:p>
        </p:txBody>
      </p:sp>
      <p:sp>
        <p:nvSpPr>
          <p:cNvPr id="120" name="Shape 120"/>
          <p:cNvSpPr/>
          <p:nvPr/>
        </p:nvSpPr>
        <p:spPr>
          <a:xfrm>
            <a:off x="541919" y="3632200"/>
            <a:ext cx="11920963" cy="393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5400"/>
            </a:pPr>
            <a:r>
              <a:t>10 years ago - “remittances, the new development mantra”</a:t>
            </a:r>
          </a:p>
          <a:p>
            <a:pPr algn="l">
              <a:spcBef>
                <a:spcPts val="4200"/>
              </a:spcBef>
              <a:defRPr sz="5400"/>
            </a:pPr>
            <a:r>
              <a:t>Today - cash, the new humanitarian mantra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Opportunity?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pPr marL="445840" indent="-445840">
              <a:defRPr sz="4200"/>
            </a:pPr>
            <a:r>
              <a:rPr lang="en-GB" dirty="0" smtClean="0"/>
              <a:t>C</a:t>
            </a:r>
            <a:r>
              <a:rPr dirty="0" smtClean="0"/>
              <a:t>ommon </a:t>
            </a:r>
            <a:r>
              <a:rPr dirty="0"/>
              <a:t>challenges and interests with humanitarians working on cash (and urban and S.P.) - understanding income and transfers</a:t>
            </a:r>
          </a:p>
          <a:p>
            <a:pPr marL="445840" indent="-445840">
              <a:defRPr sz="4200"/>
            </a:pPr>
            <a:r>
              <a:rPr lang="en-GB" dirty="0" smtClean="0"/>
              <a:t>A</a:t>
            </a:r>
            <a:r>
              <a:rPr dirty="0" smtClean="0"/>
              <a:t>s </a:t>
            </a:r>
            <a:r>
              <a:rPr dirty="0"/>
              <a:t>cash interventions go to large scale there will be opportunities for data and may have impact on remittances (per GIZ presentation</a:t>
            </a:r>
            <a:r>
              <a:rPr dirty="0" smtClean="0"/>
              <a:t>)</a:t>
            </a:r>
            <a:endParaRPr lang="en-GB" dirty="0" smtClean="0"/>
          </a:p>
          <a:p>
            <a:pPr marL="445840" indent="-445840">
              <a:defRPr sz="4200"/>
            </a:pPr>
            <a:r>
              <a:rPr lang="en-GB" dirty="0" smtClean="0"/>
              <a:t>Major donors’ and humanitarians’ interest in cash may be something to use to get support for remittance research (field support, funding)</a:t>
            </a:r>
            <a:endParaRPr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HPG studies 2006</a:t>
            </a:r>
          </a:p>
        </p:txBody>
      </p:sp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smtClean="0"/>
              <a:t>humanitarians </a:t>
            </a:r>
            <a:r>
              <a:rPr lang="en-GB" dirty="0" smtClean="0"/>
              <a:t>often fail </a:t>
            </a:r>
            <a:r>
              <a:rPr dirty="0" smtClean="0"/>
              <a:t>to </a:t>
            </a:r>
            <a:r>
              <a:rPr dirty="0"/>
              <a:t>recognise and understand affected people’s own means and capacities (such as remittances)</a:t>
            </a:r>
          </a:p>
          <a:p>
            <a:r>
              <a:rPr dirty="0"/>
              <a:t>remittance disruption can be devastating; remittances may be crucial to enduring, recovering from </a:t>
            </a:r>
            <a:r>
              <a:rPr dirty="0" smtClean="0"/>
              <a:t>disasters</a:t>
            </a:r>
            <a:endParaRPr lang="en-GB" dirty="0" smtClean="0"/>
          </a:p>
          <a:p>
            <a:r>
              <a:rPr lang="en-GB" dirty="0"/>
              <a:t>focused on established remittance receiving populations affected by crisis 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Implications from studies</a:t>
            </a:r>
            <a:endParaRPr lang="en-GB" dirty="0"/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pPr marL="337820" indent="-337820" defTabSz="443991">
              <a:spcBef>
                <a:spcPts val="3100"/>
              </a:spcBef>
              <a:defRPr sz="2888"/>
            </a:pPr>
            <a:r>
              <a:rPr lang="en-GB" dirty="0" smtClean="0"/>
              <a:t>B</a:t>
            </a:r>
            <a:r>
              <a:rPr dirty="0" smtClean="0"/>
              <a:t>etter </a:t>
            </a:r>
            <a:r>
              <a:rPr dirty="0"/>
              <a:t>understand context and people’s livelihoods and economics</a:t>
            </a:r>
          </a:p>
          <a:p>
            <a:pPr marL="337820" indent="-337820" defTabSz="443991">
              <a:spcBef>
                <a:spcPts val="3100"/>
              </a:spcBef>
              <a:defRPr sz="2888"/>
            </a:pPr>
            <a:r>
              <a:rPr lang="en-GB" dirty="0" smtClean="0"/>
              <a:t>P</a:t>
            </a:r>
            <a:r>
              <a:rPr dirty="0" smtClean="0"/>
              <a:t>romote </a:t>
            </a:r>
            <a:r>
              <a:rPr dirty="0"/>
              <a:t>flows through reestablishing communications and access: support identification, telecommunication and family tracing</a:t>
            </a:r>
          </a:p>
          <a:p>
            <a:pPr marL="337820" indent="-337820" defTabSz="443991">
              <a:spcBef>
                <a:spcPts val="3100"/>
              </a:spcBef>
              <a:defRPr sz="2888"/>
            </a:pPr>
            <a:r>
              <a:rPr lang="en-GB" dirty="0" smtClean="0"/>
              <a:t>Make</a:t>
            </a:r>
            <a:r>
              <a:rPr dirty="0" smtClean="0"/>
              <a:t> </a:t>
            </a:r>
            <a:r>
              <a:rPr dirty="0"/>
              <a:t>interventions complementary to affected people’s lives and livelihoods: use cash, don’t inhibit mobility through conditions, don’t create parallel transfer systems, don’t impose conditionality </a:t>
            </a:r>
          </a:p>
          <a:p>
            <a:pPr marL="337820" indent="-337820" defTabSz="443991">
              <a:spcBef>
                <a:spcPts val="3100"/>
              </a:spcBef>
              <a:defRPr sz="2888"/>
            </a:pPr>
            <a:r>
              <a:rPr lang="en-GB" dirty="0" smtClean="0"/>
              <a:t>A</a:t>
            </a:r>
            <a:r>
              <a:rPr dirty="0" smtClean="0"/>
              <a:t>dvocate </a:t>
            </a:r>
            <a:r>
              <a:rPr dirty="0"/>
              <a:t>for remittance promoting policies of public and private sectors: waiving fees, visa waivers after disaster; reducing costs, barriers, improving efficiencies generally </a:t>
            </a:r>
          </a:p>
          <a:p>
            <a:pPr marL="337820" indent="-337820" defTabSz="443991">
              <a:spcBef>
                <a:spcPts val="3100"/>
              </a:spcBef>
              <a:defRPr sz="2888"/>
            </a:pPr>
            <a:r>
              <a:rPr lang="en-GB" dirty="0" smtClean="0"/>
              <a:t>A</a:t>
            </a:r>
            <a:r>
              <a:rPr dirty="0" smtClean="0"/>
              <a:t>dvocate </a:t>
            </a:r>
            <a:r>
              <a:rPr dirty="0"/>
              <a:t>for refugee rights: self-reliance and movement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body" idx="1"/>
          </p:nvPr>
        </p:nvSpPr>
        <p:spPr>
          <a:xfrm>
            <a:off x="952500" y="2168600"/>
            <a:ext cx="11099800" cy="6315000"/>
          </a:xfrm>
          <a:prstGeom prst="rect">
            <a:avLst/>
          </a:prstGeom>
        </p:spPr>
        <p:txBody>
          <a:bodyPr/>
          <a:lstStyle/>
          <a:p>
            <a:r>
              <a:rPr dirty="0"/>
              <a:t>very sensitive and difficult </a:t>
            </a:r>
            <a:r>
              <a:rPr lang="en-GB" dirty="0" smtClean="0"/>
              <a:t>to ask about income, let alone from abroad </a:t>
            </a:r>
            <a:r>
              <a:rPr dirty="0" smtClean="0"/>
              <a:t>(</a:t>
            </a:r>
            <a:r>
              <a:rPr dirty="0"/>
              <a:t>one team chased, arrested</a:t>
            </a:r>
            <a:r>
              <a:rPr dirty="0" smtClean="0"/>
              <a:t>)</a:t>
            </a:r>
            <a:r>
              <a:rPr lang="en-GB" dirty="0" smtClean="0"/>
              <a:t> in a </a:t>
            </a:r>
            <a:r>
              <a:rPr lang="en-GB" smtClean="0"/>
              <a:t>crisis setting</a:t>
            </a:r>
            <a:endParaRPr dirty="0"/>
          </a:p>
          <a:p>
            <a:r>
              <a:rPr dirty="0"/>
              <a:t>chronic, protracted more </a:t>
            </a:r>
            <a:r>
              <a:rPr dirty="0" smtClean="0"/>
              <a:t>so</a:t>
            </a:r>
            <a:r>
              <a:rPr lang="en-GB" dirty="0" smtClean="0"/>
              <a:t>, especially in short time; </a:t>
            </a:r>
            <a:r>
              <a:rPr dirty="0" smtClean="0"/>
              <a:t>best </a:t>
            </a:r>
            <a:r>
              <a:rPr dirty="0"/>
              <a:t>results take long </a:t>
            </a:r>
            <a:r>
              <a:rPr dirty="0" smtClean="0"/>
              <a:t>time</a:t>
            </a:r>
            <a:r>
              <a:rPr lang="en-GB" dirty="0" smtClean="0"/>
              <a:t>, longitudinal</a:t>
            </a:r>
            <a:endParaRPr dirty="0"/>
          </a:p>
          <a:p>
            <a:r>
              <a:rPr dirty="0"/>
              <a:t>may be difficult to distinguish and categorise </a:t>
            </a:r>
            <a:r>
              <a:rPr lang="en-GB" dirty="0" smtClean="0"/>
              <a:t>people, particularly</a:t>
            </a:r>
            <a:r>
              <a:rPr dirty="0" smtClean="0"/>
              <a:t> </a:t>
            </a:r>
            <a:r>
              <a:rPr dirty="0"/>
              <a:t>‘economic migrant’ vs </a:t>
            </a:r>
            <a:r>
              <a:rPr lang="en-GB" dirty="0" smtClean="0"/>
              <a:t>’forced displacement’</a:t>
            </a:r>
            <a:endParaRPr dirty="0"/>
          </a:p>
        </p:txBody>
      </p:sp>
      <p:sp>
        <p:nvSpPr>
          <p:cNvPr id="190" name="Shape 190"/>
          <p:cNvSpPr/>
          <p:nvPr/>
        </p:nvSpPr>
        <p:spPr>
          <a:xfrm>
            <a:off x="229190" y="465049"/>
            <a:ext cx="5534661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000"/>
            </a:lvl1pPr>
          </a:lstStyle>
          <a:p>
            <a:r>
              <a:rPr dirty="0"/>
              <a:t>Challenges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2" indent="411479" defTabSz="525779">
              <a:defRPr sz="7200"/>
            </a:pPr>
            <a:r>
              <a:t>Fragile, protracted, urban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952500" y="2413000"/>
            <a:ext cx="11099800" cy="56070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chronic protracted contexts of conflict, at the bulk of humanitarian needs and </a:t>
            </a:r>
            <a:r>
              <a:rPr lang="en-US" dirty="0" smtClean="0"/>
              <a:t>intervention increasingly urban</a:t>
            </a:r>
          </a:p>
          <a:p>
            <a:r>
              <a:rPr lang="en-US" dirty="0" smtClean="0"/>
              <a:t>debate </a:t>
            </a:r>
            <a:r>
              <a:rPr lang="en-US" dirty="0"/>
              <a:t>about Honduras, El Salvador, Guatemala</a:t>
            </a:r>
          </a:p>
          <a:p>
            <a:r>
              <a:rPr dirty="0" smtClean="0"/>
              <a:t>strong </a:t>
            </a:r>
            <a:r>
              <a:rPr dirty="0"/>
              <a:t>correlation between </a:t>
            </a:r>
            <a:r>
              <a:rPr lang="en-GB" dirty="0" smtClean="0"/>
              <a:t>these and </a:t>
            </a:r>
            <a:r>
              <a:rPr dirty="0" smtClean="0"/>
              <a:t>high </a:t>
            </a:r>
            <a:r>
              <a:rPr dirty="0"/>
              <a:t>remittance </a:t>
            </a:r>
            <a:r>
              <a:rPr lang="en-GB" dirty="0" err="1" smtClean="0"/>
              <a:t>recieving</a:t>
            </a:r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128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4014" y="1303110"/>
            <a:ext cx="11055452" cy="7147380"/>
          </a:xfrm>
          <a:prstGeom prst="rect">
            <a:avLst/>
          </a:prstGeom>
        </p:spPr>
      </p:pic>
      <p:pic>
        <p:nvPicPr>
          <p:cNvPr id="130" name="Picture 129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3182" y="3543179"/>
            <a:ext cx="1146146" cy="348404"/>
          </a:xfrm>
          <a:prstGeom prst="rect">
            <a:avLst/>
          </a:prstGeom>
        </p:spPr>
      </p:pic>
      <p:pic>
        <p:nvPicPr>
          <p:cNvPr id="132" name="Picture 131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3807" y="6475064"/>
            <a:ext cx="1146146" cy="348405"/>
          </a:xfrm>
          <a:prstGeom prst="rect">
            <a:avLst/>
          </a:prstGeom>
        </p:spPr>
      </p:pic>
      <p:pic>
        <p:nvPicPr>
          <p:cNvPr id="134" name="Picture 133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3182" y="3226767"/>
            <a:ext cx="1146146" cy="348404"/>
          </a:xfrm>
          <a:prstGeom prst="rect">
            <a:avLst/>
          </a:prstGeom>
        </p:spPr>
      </p:pic>
      <p:pic>
        <p:nvPicPr>
          <p:cNvPr id="136" name="Picture 135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3807" y="5009121"/>
            <a:ext cx="1146146" cy="348405"/>
          </a:xfrm>
          <a:prstGeom prst="rect">
            <a:avLst/>
          </a:prstGeom>
        </p:spPr>
      </p:pic>
      <p:pic>
        <p:nvPicPr>
          <p:cNvPr id="138" name="Picture 137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3182" y="4702598"/>
            <a:ext cx="1146146" cy="348404"/>
          </a:xfrm>
          <a:prstGeom prst="rect">
            <a:avLst/>
          </a:prstGeom>
        </p:spPr>
      </p:pic>
      <p:pic>
        <p:nvPicPr>
          <p:cNvPr id="140" name="Picture 139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3182" y="4117944"/>
            <a:ext cx="1146146" cy="348405"/>
          </a:xfrm>
          <a:prstGeom prst="rect">
            <a:avLst/>
          </a:prstGeom>
        </p:spPr>
      </p:pic>
      <p:pic>
        <p:nvPicPr>
          <p:cNvPr id="142" name="Picture 141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3807" y="2049174"/>
            <a:ext cx="1146146" cy="348405"/>
          </a:xfrm>
          <a:prstGeom prst="rect">
            <a:avLst/>
          </a:prstGeom>
        </p:spPr>
      </p:pic>
      <p:pic>
        <p:nvPicPr>
          <p:cNvPr id="144" name="Picture 143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3182" y="1760824"/>
            <a:ext cx="1146146" cy="348404"/>
          </a:xfrm>
          <a:prstGeom prst="rect">
            <a:avLst/>
          </a:prstGeom>
        </p:spPr>
      </p:pic>
      <p:pic>
        <p:nvPicPr>
          <p:cNvPr id="146" name="Picture 145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3807" y="2968413"/>
            <a:ext cx="1146146" cy="348404"/>
          </a:xfrm>
          <a:prstGeom prst="rect">
            <a:avLst/>
          </a:prstGeom>
        </p:spPr>
      </p:pic>
      <p:pic>
        <p:nvPicPr>
          <p:cNvPr id="148" name="Picture 147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3807" y="5296505"/>
            <a:ext cx="1146146" cy="34840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xfrm>
            <a:off x="952500" y="532363"/>
            <a:ext cx="11099800" cy="28080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sz="5400" dirty="0"/>
              <a:t>Why are we here</a:t>
            </a:r>
            <a:r>
              <a:rPr sz="5400" dirty="0" smtClean="0"/>
              <a:t>?</a:t>
            </a:r>
            <a:r>
              <a:rPr lang="en-GB" sz="5400" dirty="0" smtClean="0"/>
              <a:t> Why do we want to know more about remittances to IDPs/refugees?</a:t>
            </a:r>
            <a:endParaRPr sz="5400" dirty="0"/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xfrm>
            <a:off x="952500" y="4088466"/>
            <a:ext cx="11099800" cy="50627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631657" indent="-631657">
              <a:defRPr sz="5400"/>
            </a:pPr>
            <a:r>
              <a:rPr dirty="0"/>
              <a:t>is it really strictly only about remittances? </a:t>
            </a:r>
          </a:p>
          <a:p>
            <a:pPr marL="631657" indent="-631657">
              <a:defRPr sz="5400"/>
            </a:pPr>
            <a:r>
              <a:rPr dirty="0"/>
              <a:t>or is </a:t>
            </a:r>
            <a:r>
              <a:rPr dirty="0" smtClean="0"/>
              <a:t>it</a:t>
            </a:r>
            <a:r>
              <a:rPr lang="en-GB" dirty="0" smtClean="0"/>
              <a:t> </a:t>
            </a:r>
            <a:r>
              <a:rPr dirty="0" smtClean="0"/>
              <a:t>understand</a:t>
            </a:r>
            <a:r>
              <a:rPr lang="en-GB" dirty="0" err="1" smtClean="0"/>
              <a:t>ing</a:t>
            </a:r>
            <a:r>
              <a:rPr lang="en-GB" dirty="0" smtClean="0"/>
              <a:t> needs</a:t>
            </a:r>
            <a:r>
              <a:rPr dirty="0" smtClean="0"/>
              <a:t> </a:t>
            </a:r>
            <a:r>
              <a:rPr dirty="0"/>
              <a:t>(and help) people </a:t>
            </a:r>
            <a:r>
              <a:rPr dirty="0" smtClean="0"/>
              <a:t>in </a:t>
            </a:r>
            <a:r>
              <a:rPr dirty="0"/>
              <a:t>crisis </a:t>
            </a:r>
            <a:r>
              <a:rPr lang="en-US" dirty="0" smtClean="0"/>
              <a:t>(who are moving about and </a:t>
            </a:r>
            <a:r>
              <a:rPr dirty="0" smtClean="0"/>
              <a:t>need </a:t>
            </a:r>
            <a:r>
              <a:rPr dirty="0"/>
              <a:t>to transfer </a:t>
            </a:r>
            <a:r>
              <a:rPr dirty="0" smtClean="0"/>
              <a:t>money</a:t>
            </a:r>
            <a:r>
              <a:rPr lang="en-GB" dirty="0" smtClean="0"/>
              <a:t>)</a:t>
            </a:r>
            <a:r>
              <a:rPr dirty="0" smtClean="0"/>
              <a:t>?</a:t>
            </a:r>
            <a:endParaRPr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xfrm>
            <a:off x="504534" y="2575033"/>
            <a:ext cx="11547766" cy="6384796"/>
          </a:xfrm>
          <a:prstGeom prst="rect">
            <a:avLst/>
          </a:prstGeom>
        </p:spPr>
        <p:txBody>
          <a:bodyPr/>
          <a:lstStyle/>
          <a:p>
            <a:pPr marL="1333499" lvl="2" indent="-444499">
              <a:buClr>
                <a:srgbClr val="FFFFFF"/>
              </a:buClr>
              <a:defRPr sz="3600"/>
            </a:pPr>
            <a:r>
              <a:rPr dirty="0"/>
              <a:t>learn how financial services and technologies work</a:t>
            </a:r>
          </a:p>
          <a:p>
            <a:pPr marL="1333499" lvl="2" indent="-444499">
              <a:buClr>
                <a:srgbClr val="FFFFFF"/>
              </a:buClr>
              <a:defRPr sz="3600"/>
            </a:pPr>
            <a:r>
              <a:rPr dirty="0"/>
              <a:t>learn about financial regulations</a:t>
            </a:r>
          </a:p>
          <a:p>
            <a:pPr marL="1333499" lvl="2" indent="-444499">
              <a:buClr>
                <a:srgbClr val="FFFFFF"/>
              </a:buClr>
              <a:defRPr sz="3600"/>
            </a:pPr>
            <a:r>
              <a:rPr dirty="0"/>
              <a:t>learn how to engage the private sector (Mastercard, Visa and other transfer agencies)</a:t>
            </a:r>
          </a:p>
          <a:p>
            <a:pPr marL="1333499" lvl="2" indent="-444499">
              <a:buClr>
                <a:srgbClr val="FFFFFF"/>
              </a:buClr>
              <a:defRPr sz="3600"/>
            </a:pPr>
            <a:r>
              <a:rPr dirty="0"/>
              <a:t>how to overcome technical and policy barriers to transfers</a:t>
            </a:r>
          </a:p>
        </p:txBody>
      </p:sp>
      <p:sp>
        <p:nvSpPr>
          <p:cNvPr id="159" name="Shape 159"/>
          <p:cNvSpPr/>
          <p:nvPr/>
        </p:nvSpPr>
        <p:spPr>
          <a:xfrm>
            <a:off x="278358" y="393767"/>
            <a:ext cx="12448084" cy="210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6600"/>
            </a:lvl1pPr>
          </a:lstStyle>
          <a:p>
            <a:r>
              <a:t>Humanitarians are furiously trying to scale up cash transfers: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007704"/>
          </a:xfrm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lang="en-GB" dirty="0" smtClean="0"/>
              <a:t>Who should we support? </a:t>
            </a:r>
            <a:endParaRPr dirty="0"/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760475" lvl="1" indent="-125475">
              <a:defRPr sz="5000"/>
            </a:pPr>
            <a:r>
              <a:rPr dirty="0"/>
              <a:t> how do we better measure and understand livelihoods of displaced</a:t>
            </a:r>
            <a:r>
              <a:rPr dirty="0" smtClean="0"/>
              <a:t>?</a:t>
            </a:r>
            <a:endParaRPr lang="en-GB" dirty="0" smtClean="0"/>
          </a:p>
          <a:p>
            <a:pPr marL="760475" lvl="1" indent="-125475">
              <a:defRPr sz="5000"/>
            </a:pPr>
            <a:r>
              <a:rPr lang="en-GB" dirty="0" smtClean="0"/>
              <a:t> who are most vulnerable/who is most in need of cash?</a:t>
            </a:r>
            <a:endParaRPr dirty="0"/>
          </a:p>
          <a:p>
            <a:pPr marL="760475" lvl="1" indent="-125475">
              <a:defRPr sz="5000"/>
            </a:pPr>
            <a:r>
              <a:rPr dirty="0"/>
              <a:t> how do we find, identify and target </a:t>
            </a:r>
            <a:r>
              <a:rPr lang="en-GB" dirty="0" smtClean="0"/>
              <a:t>them </a:t>
            </a:r>
            <a:r>
              <a:rPr dirty="0" smtClean="0"/>
              <a:t>(</a:t>
            </a:r>
            <a:r>
              <a:rPr dirty="0"/>
              <a:t>particularly in cities)</a:t>
            </a:r>
            <a:r>
              <a:rPr dirty="0" smtClean="0"/>
              <a:t>?</a:t>
            </a:r>
            <a:endParaRPr lang="en-GB" dirty="0" smtClean="0"/>
          </a:p>
          <a:p>
            <a:pPr marL="760475" lvl="1" indent="-125475">
              <a:defRPr sz="5000"/>
            </a:pPr>
            <a:r>
              <a:rPr lang="en-GB" dirty="0"/>
              <a:t> </a:t>
            </a:r>
            <a:r>
              <a:rPr lang="en-GB" dirty="0" smtClean="0"/>
              <a:t>how do we understand them in context of host community?</a:t>
            </a:r>
            <a:endParaRPr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lang="en-GB" dirty="0" smtClean="0"/>
              <a:t>How do </a:t>
            </a:r>
            <a:r>
              <a:rPr dirty="0" smtClean="0"/>
              <a:t>we </a:t>
            </a:r>
            <a:r>
              <a:rPr lang="en-GB" dirty="0" smtClean="0"/>
              <a:t>give people </a:t>
            </a:r>
            <a:r>
              <a:rPr dirty="0" smtClean="0"/>
              <a:t>money?</a:t>
            </a:r>
            <a:endParaRPr dirty="0"/>
          </a:p>
        </p:txBody>
      </p:sp>
      <p:sp>
        <p:nvSpPr>
          <p:cNvPr id="167" name="Shape 167"/>
          <p:cNvSpPr>
            <a:spLocks noGrp="1"/>
          </p:cNvSpPr>
          <p:nvPr>
            <p:ph type="body" idx="1"/>
          </p:nvPr>
        </p:nvSpPr>
        <p:spPr>
          <a:xfrm>
            <a:off x="532407" y="2590800"/>
            <a:ext cx="11939986" cy="6286500"/>
          </a:xfrm>
          <a:prstGeom prst="rect">
            <a:avLst/>
          </a:prstGeom>
        </p:spPr>
        <p:txBody>
          <a:bodyPr/>
          <a:lstStyle/>
          <a:p>
            <a:pPr marL="615315" lvl="1" indent="-253364" defTabSz="332993">
              <a:spcBef>
                <a:spcPts val="2300"/>
              </a:spcBef>
              <a:defRPr sz="3989"/>
            </a:pPr>
            <a:r>
              <a:rPr dirty="0"/>
              <a:t>how do we transfer money efficiently, overcome regulatory barriers to cash transfers? (taxation!?)</a:t>
            </a:r>
          </a:p>
          <a:p>
            <a:pPr marL="615315" lvl="1" indent="-253364" defTabSz="332993">
              <a:spcBef>
                <a:spcPts val="2300"/>
              </a:spcBef>
              <a:defRPr sz="3989"/>
            </a:pPr>
            <a:r>
              <a:rPr dirty="0"/>
              <a:t>how do we deal with identification? KYC, AML…</a:t>
            </a:r>
          </a:p>
          <a:p>
            <a:pPr marL="615315" lvl="1" indent="-253364" defTabSz="332993">
              <a:spcBef>
                <a:spcPts val="2300"/>
              </a:spcBef>
              <a:defRPr sz="3989"/>
            </a:pPr>
            <a:r>
              <a:rPr dirty="0"/>
              <a:t>how do we avoid getting arrested (here or in the USA) for allegedly funding terrorists?</a:t>
            </a:r>
          </a:p>
          <a:p>
            <a:pPr marL="615315" lvl="1" indent="-253364" defTabSz="332993">
              <a:spcBef>
                <a:spcPts val="2300"/>
              </a:spcBef>
              <a:defRPr sz="3989"/>
            </a:pPr>
            <a:r>
              <a:rPr dirty="0"/>
              <a:t>how do we safeguard and manage data to protect recipients?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r>
              <a:t>How do we help them receive it?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876300" lvl="1" indent="-241300">
              <a:defRPr sz="4600"/>
            </a:pPr>
            <a:r>
              <a:t>how do we help people overcome access barriers? </a:t>
            </a:r>
          </a:p>
          <a:p>
            <a:pPr marL="876300" lvl="1" indent="-241300">
              <a:defRPr sz="4600"/>
            </a:pPr>
            <a:r>
              <a:t>get them bank accounts or access to mobile money? </a:t>
            </a:r>
          </a:p>
          <a:p>
            <a:pPr marL="876300" lvl="1" indent="-241300">
              <a:defRPr sz="4600"/>
            </a:pPr>
            <a:r>
              <a:t>get them identities/identification?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4839">
              <a:defRPr sz="6708"/>
            </a:lvl1pPr>
          </a:lstStyle>
          <a:p>
            <a:r>
              <a:t>How do we report back to donors?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876300" lvl="1" indent="-241300">
              <a:defRPr sz="4600"/>
            </a:pPr>
            <a:r>
              <a:t>what did they spend the money on?</a:t>
            </a:r>
          </a:p>
          <a:p>
            <a:pPr marL="876300" lvl="1" indent="-241300">
              <a:defRPr sz="4600"/>
            </a:pPr>
            <a:r>
              <a:t>how can we enhance impact? link to safety nets, microfinance, improve access to  mobile money services, and improve remittance flows?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1354</Words>
  <Application>Microsoft Office PowerPoint</Application>
  <PresentationFormat>Custom</PresentationFormat>
  <Paragraphs>108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Helvetica Light</vt:lpstr>
      <vt:lpstr>Helvetica Neue</vt:lpstr>
      <vt:lpstr>Black</vt:lpstr>
      <vt:lpstr>Brainstorming session on  improving evidence</vt:lpstr>
      <vt:lpstr>Fragile, protracted, urban</vt:lpstr>
      <vt:lpstr>PowerPoint Presentation</vt:lpstr>
      <vt:lpstr>Why are we here? Why do we want to know more about remittances to IDPs/refugees?</vt:lpstr>
      <vt:lpstr>PowerPoint Presentation</vt:lpstr>
      <vt:lpstr>Who should we support? </vt:lpstr>
      <vt:lpstr>How do we give people money?</vt:lpstr>
      <vt:lpstr>How do we help them receive it?</vt:lpstr>
      <vt:lpstr>How do we report back to donors?</vt:lpstr>
      <vt:lpstr>Opportunity?</vt:lpstr>
      <vt:lpstr>HPG studies 2006</vt:lpstr>
      <vt:lpstr>Implications from studies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Brainstorming session on  improving evidence</dc:title>
  <dc:creator>Kirsten Schuettler</dc:creator>
  <cp:lastModifiedBy>Kirsten Schuettler</cp:lastModifiedBy>
  <cp:revision>23</cp:revision>
  <dcterms:modified xsi:type="dcterms:W3CDTF">2016-02-23T20:10:38Z</dcterms:modified>
</cp:coreProperties>
</file>