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5" r:id="rId2"/>
    <p:sldId id="268" r:id="rId3"/>
    <p:sldId id="280" r:id="rId4"/>
    <p:sldId id="278" r:id="rId5"/>
    <p:sldId id="257" r:id="rId6"/>
    <p:sldId id="277" r:id="rId7"/>
    <p:sldId id="262" r:id="rId8"/>
    <p:sldId id="263" r:id="rId9"/>
    <p:sldId id="275" r:id="rId10"/>
    <p:sldId id="276" r:id="rId11"/>
    <p:sldId id="269" r:id="rId12"/>
    <p:sldId id="270" r:id="rId13"/>
    <p:sldId id="271" r:id="rId14"/>
    <p:sldId id="272" r:id="rId15"/>
    <p:sldId id="264" r:id="rId16"/>
    <p:sldId id="273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ana Kimlin Fook" initials="AK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66" d="100"/>
          <a:sy n="66" d="100"/>
        </p:scale>
        <p:origin x="-13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dhu_lot\Documents\Remittances%20and%20Refugees\Vorlagen_f&#252;r_ppt_ueberarbeit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hmit_ame\Desktop\Remittances\RSP-Abfrage\Vorlagen_f&#252;r_pp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ordhu_lot\Documents\Remittances%20and%20Refugees\Vorlagen_f&#252;r_ppt_ueberarbeit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dirty="0"/>
              <a:t>Price Development</a:t>
            </a:r>
            <a:r>
              <a:rPr lang="de-DE" baseline="0" dirty="0"/>
              <a:t> </a:t>
            </a:r>
            <a:r>
              <a:rPr lang="de-DE" baseline="0" dirty="0" err="1"/>
              <a:t>of</a:t>
            </a:r>
            <a:r>
              <a:rPr lang="de-DE" baseline="0" dirty="0"/>
              <a:t> MTOs </a:t>
            </a:r>
            <a:r>
              <a:rPr lang="de-DE" sz="1800" b="1" i="0" u="none" strike="noStrike" baseline="0" dirty="0">
                <a:effectLst/>
              </a:rPr>
              <a:t>per </a:t>
            </a:r>
            <a:r>
              <a:rPr lang="de-DE" sz="1800" b="1" i="0" u="none" strike="noStrike" baseline="0" dirty="0" err="1">
                <a:effectLst/>
              </a:rPr>
              <a:t>Corridor</a:t>
            </a:r>
            <a:r>
              <a:rPr lang="de-DE" baseline="0" dirty="0"/>
              <a:t> and </a:t>
            </a:r>
            <a:r>
              <a:rPr lang="de-DE" baseline="0" dirty="0" err="1"/>
              <a:t>of</a:t>
            </a:r>
            <a:r>
              <a:rPr lang="de-DE" baseline="0" dirty="0"/>
              <a:t> Banks  </a:t>
            </a:r>
            <a:endParaRPr lang="de-DE" dirty="0"/>
          </a:p>
        </c:rich>
      </c:tx>
      <c:layout>
        <c:manualLayout>
          <c:xMode val="edge"/>
          <c:yMode val="edge"/>
          <c:x val="0.14115995917177018"/>
          <c:y val="2.4676516356850465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Tabelle1!$C$4</c:f>
              <c:strCache>
                <c:ptCount val="1"/>
                <c:pt idx="0">
                  <c:v>GER-AFG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Tabelle1!$B$5:$B$13</c:f>
              <c:strCache>
                <c:ptCount val="9"/>
                <c:pt idx="0">
                  <c:v>Aug 14</c:v>
                </c:pt>
                <c:pt idx="1">
                  <c:v>Okt 14</c:v>
                </c:pt>
                <c:pt idx="2">
                  <c:v>Dec 14</c:v>
                </c:pt>
                <c:pt idx="3">
                  <c:v>Feb 15</c:v>
                </c:pt>
                <c:pt idx="4">
                  <c:v>Apr 15</c:v>
                </c:pt>
                <c:pt idx="5">
                  <c:v>Jun 15</c:v>
                </c:pt>
                <c:pt idx="6">
                  <c:v>Aug 15</c:v>
                </c:pt>
                <c:pt idx="7">
                  <c:v>Oct 15</c:v>
                </c:pt>
                <c:pt idx="8">
                  <c:v>Dec 15</c:v>
                </c:pt>
              </c:strCache>
            </c:strRef>
          </c:cat>
          <c:val>
            <c:numRef>
              <c:f>Tabelle1!$C$5:$C$13</c:f>
              <c:numCache>
                <c:formatCode>General</c:formatCode>
                <c:ptCount val="9"/>
                <c:pt idx="0">
                  <c:v>19.073787468694491</c:v>
                </c:pt>
                <c:pt idx="1">
                  <c:v>19.972116292012014</c:v>
                </c:pt>
                <c:pt idx="2">
                  <c:v>18.794223051115583</c:v>
                </c:pt>
                <c:pt idx="3">
                  <c:v>16.252561923823379</c:v>
                </c:pt>
                <c:pt idx="4">
                  <c:v>19.879410677053343</c:v>
                </c:pt>
                <c:pt idx="5">
                  <c:v>19.361797236085579</c:v>
                </c:pt>
                <c:pt idx="6">
                  <c:v>17.00960374493982</c:v>
                </c:pt>
                <c:pt idx="7">
                  <c:v>17.347610559151242</c:v>
                </c:pt>
                <c:pt idx="8">
                  <c:v>19.498644421272157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Tabelle1!$D$4</c:f>
              <c:strCache>
                <c:ptCount val="1"/>
                <c:pt idx="0">
                  <c:v>GER-JOR</c:v>
                </c:pt>
              </c:strCache>
            </c:strRef>
          </c:tx>
          <c:spPr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Tabelle1!$B$5:$B$13</c:f>
              <c:strCache>
                <c:ptCount val="9"/>
                <c:pt idx="0">
                  <c:v>Aug 14</c:v>
                </c:pt>
                <c:pt idx="1">
                  <c:v>Okt 14</c:v>
                </c:pt>
                <c:pt idx="2">
                  <c:v>Dec 14</c:v>
                </c:pt>
                <c:pt idx="3">
                  <c:v>Feb 15</c:v>
                </c:pt>
                <c:pt idx="4">
                  <c:v>Apr 15</c:v>
                </c:pt>
                <c:pt idx="5">
                  <c:v>Jun 15</c:v>
                </c:pt>
                <c:pt idx="6">
                  <c:v>Aug 15</c:v>
                </c:pt>
                <c:pt idx="7">
                  <c:v>Oct 15</c:v>
                </c:pt>
                <c:pt idx="8">
                  <c:v>Dec 15</c:v>
                </c:pt>
              </c:strCache>
            </c:strRef>
          </c:cat>
          <c:val>
            <c:numRef>
              <c:f>Tabelle1!$D$5:$D$13</c:f>
              <c:numCache>
                <c:formatCode>General</c:formatCode>
                <c:ptCount val="9"/>
                <c:pt idx="0">
                  <c:v>16.385394665221664</c:v>
                </c:pt>
                <c:pt idx="1">
                  <c:v>15.433407113560271</c:v>
                </c:pt>
                <c:pt idx="2">
                  <c:v>15.241483297456272</c:v>
                </c:pt>
                <c:pt idx="3">
                  <c:v>13.7950086541434</c:v>
                </c:pt>
                <c:pt idx="4">
                  <c:v>13.317988291613185</c:v>
                </c:pt>
                <c:pt idx="5">
                  <c:v>14.885161893799436</c:v>
                </c:pt>
                <c:pt idx="6">
                  <c:v>14.213620191752343</c:v>
                </c:pt>
                <c:pt idx="7">
                  <c:v>14.941855729003244</c:v>
                </c:pt>
                <c:pt idx="8">
                  <c:v>12.568042858731021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Tabelle1!$E$4</c:f>
              <c:strCache>
                <c:ptCount val="1"/>
                <c:pt idx="0">
                  <c:v>GER-NGA</c:v>
                </c:pt>
              </c:strCache>
            </c:strRef>
          </c:tx>
          <c:spPr>
            <a:ln>
              <a:solidFill>
                <a:schemeClr val="accent4">
                  <a:lumMod val="40000"/>
                  <a:lumOff val="60000"/>
                </a:schemeClr>
              </a:solidFill>
            </a:ln>
          </c:spPr>
          <c:marker>
            <c:symbol val="triangle"/>
            <c:size val="7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c:spPr>
          </c:marker>
          <c:dPt>
            <c:idx val="4"/>
            <c:marker>
              <c:spPr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c:spPr>
            </c:marker>
            <c:bubble3D val="0"/>
            <c:spPr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c:spPr>
          </c:dPt>
          <c:cat>
            <c:strRef>
              <c:f>Tabelle1!$B$5:$B$13</c:f>
              <c:strCache>
                <c:ptCount val="9"/>
                <c:pt idx="0">
                  <c:v>Aug 14</c:v>
                </c:pt>
                <c:pt idx="1">
                  <c:v>Okt 14</c:v>
                </c:pt>
                <c:pt idx="2">
                  <c:v>Dec 14</c:v>
                </c:pt>
                <c:pt idx="3">
                  <c:v>Feb 15</c:v>
                </c:pt>
                <c:pt idx="4">
                  <c:v>Apr 15</c:v>
                </c:pt>
                <c:pt idx="5">
                  <c:v>Jun 15</c:v>
                </c:pt>
                <c:pt idx="6">
                  <c:v>Aug 15</c:v>
                </c:pt>
                <c:pt idx="7">
                  <c:v>Oct 15</c:v>
                </c:pt>
                <c:pt idx="8">
                  <c:v>Dec 15</c:v>
                </c:pt>
              </c:strCache>
            </c:strRef>
          </c:cat>
          <c:val>
            <c:numRef>
              <c:f>Tabelle1!$E$5:$E$13</c:f>
              <c:numCache>
                <c:formatCode>General</c:formatCode>
                <c:ptCount val="9"/>
                <c:pt idx="0">
                  <c:v>11.251025864050327</c:v>
                </c:pt>
                <c:pt idx="1">
                  <c:v>10.533855827698762</c:v>
                </c:pt>
                <c:pt idx="2">
                  <c:v>10.239659021856147</c:v>
                </c:pt>
                <c:pt idx="3">
                  <c:v>12.046468289589315</c:v>
                </c:pt>
                <c:pt idx="4">
                  <c:v>8.3656886412020093</c:v>
                </c:pt>
                <c:pt idx="5">
                  <c:v>9.1197011633548666</c:v>
                </c:pt>
                <c:pt idx="6">
                  <c:v>7.7381667939100023</c:v>
                </c:pt>
                <c:pt idx="7">
                  <c:v>8.5704169143766773</c:v>
                </c:pt>
                <c:pt idx="8">
                  <c:v>17.407487810381088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Tabelle1!$F$4</c:f>
              <c:strCache>
                <c:ptCount val="1"/>
                <c:pt idx="0">
                  <c:v>GER-UKR</c:v>
                </c:pt>
              </c:strCache>
            </c:strRef>
          </c:tx>
          <c:spPr>
            <a:ln>
              <a:solidFill>
                <a:schemeClr val="accent5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Tabelle1!$B$5:$B$13</c:f>
              <c:strCache>
                <c:ptCount val="9"/>
                <c:pt idx="0">
                  <c:v>Aug 14</c:v>
                </c:pt>
                <c:pt idx="1">
                  <c:v>Okt 14</c:v>
                </c:pt>
                <c:pt idx="2">
                  <c:v>Dec 14</c:v>
                </c:pt>
                <c:pt idx="3">
                  <c:v>Feb 15</c:v>
                </c:pt>
                <c:pt idx="4">
                  <c:v>Apr 15</c:v>
                </c:pt>
                <c:pt idx="5">
                  <c:v>Jun 15</c:v>
                </c:pt>
                <c:pt idx="6">
                  <c:v>Aug 15</c:v>
                </c:pt>
                <c:pt idx="7">
                  <c:v>Oct 15</c:v>
                </c:pt>
                <c:pt idx="8">
                  <c:v>Dec 15</c:v>
                </c:pt>
              </c:strCache>
            </c:strRef>
          </c:cat>
          <c:val>
            <c:numRef>
              <c:f>Tabelle1!$F$5:$F$13</c:f>
              <c:numCache>
                <c:formatCode>General</c:formatCode>
                <c:ptCount val="9"/>
                <c:pt idx="0">
                  <c:v>15.144814394210222</c:v>
                </c:pt>
                <c:pt idx="1">
                  <c:v>15.323950187585298</c:v>
                </c:pt>
                <c:pt idx="2">
                  <c:v>16.167192956026042</c:v>
                </c:pt>
                <c:pt idx="3">
                  <c:v>12.27164597024449</c:v>
                </c:pt>
                <c:pt idx="4">
                  <c:v>12.283164226478156</c:v>
                </c:pt>
                <c:pt idx="5">
                  <c:v>13.965096889856172</c:v>
                </c:pt>
                <c:pt idx="6">
                  <c:v>13.213957274652143</c:v>
                </c:pt>
                <c:pt idx="7">
                  <c:v>14.158104314473139</c:v>
                </c:pt>
                <c:pt idx="8">
                  <c:v>13.172650842997754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Tabelle1!$G$4</c:f>
              <c:strCache>
                <c:ptCount val="1"/>
                <c:pt idx="0">
                  <c:v>GER-SYR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pPr>
              <a:no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Tabelle1!$B$5:$B$13</c:f>
              <c:strCache>
                <c:ptCount val="9"/>
                <c:pt idx="0">
                  <c:v>Aug 14</c:v>
                </c:pt>
                <c:pt idx="1">
                  <c:v>Okt 14</c:v>
                </c:pt>
                <c:pt idx="2">
                  <c:v>Dec 14</c:v>
                </c:pt>
                <c:pt idx="3">
                  <c:v>Feb 15</c:v>
                </c:pt>
                <c:pt idx="4">
                  <c:v>Apr 15</c:v>
                </c:pt>
                <c:pt idx="5">
                  <c:v>Jun 15</c:v>
                </c:pt>
                <c:pt idx="6">
                  <c:v>Aug 15</c:v>
                </c:pt>
                <c:pt idx="7">
                  <c:v>Oct 15</c:v>
                </c:pt>
                <c:pt idx="8">
                  <c:v>Dec 15</c:v>
                </c:pt>
              </c:strCache>
            </c:strRef>
          </c:cat>
          <c:val>
            <c:numRef>
              <c:f>Tabelle1!$G$5:$G$13</c:f>
              <c:numCache>
                <c:formatCode>General</c:formatCode>
                <c:ptCount val="9"/>
                <c:pt idx="8">
                  <c:v>16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Tabelle1!$H$4</c:f>
              <c:strCache>
                <c:ptCount val="1"/>
                <c:pt idx="0">
                  <c:v>Banks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cat>
            <c:strRef>
              <c:f>Tabelle1!$B$5:$B$13</c:f>
              <c:strCache>
                <c:ptCount val="9"/>
                <c:pt idx="0">
                  <c:v>Aug 14</c:v>
                </c:pt>
                <c:pt idx="1">
                  <c:v>Okt 14</c:v>
                </c:pt>
                <c:pt idx="2">
                  <c:v>Dec 14</c:v>
                </c:pt>
                <c:pt idx="3">
                  <c:v>Feb 15</c:v>
                </c:pt>
                <c:pt idx="4">
                  <c:v>Apr 15</c:v>
                </c:pt>
                <c:pt idx="5">
                  <c:v>Jun 15</c:v>
                </c:pt>
                <c:pt idx="6">
                  <c:v>Aug 15</c:v>
                </c:pt>
                <c:pt idx="7">
                  <c:v>Oct 15</c:v>
                </c:pt>
                <c:pt idx="8">
                  <c:v>Dec 15</c:v>
                </c:pt>
              </c:strCache>
            </c:strRef>
          </c:cat>
          <c:val>
            <c:numRef>
              <c:f>Tabelle1!$H$5:$H$13</c:f>
              <c:numCache>
                <c:formatCode>General</c:formatCode>
                <c:ptCount val="9"/>
                <c:pt idx="0">
                  <c:v>35.515416666666674</c:v>
                </c:pt>
                <c:pt idx="1">
                  <c:v>35.827916666666674</c:v>
                </c:pt>
                <c:pt idx="2">
                  <c:v>35.827916666666674</c:v>
                </c:pt>
                <c:pt idx="3">
                  <c:v>31.318000000000001</c:v>
                </c:pt>
                <c:pt idx="4">
                  <c:v>31.318000000000001</c:v>
                </c:pt>
                <c:pt idx="5">
                  <c:v>31.666666666666668</c:v>
                </c:pt>
                <c:pt idx="6">
                  <c:v>31.666666666666668</c:v>
                </c:pt>
                <c:pt idx="7">
                  <c:v>31.666666666666668</c:v>
                </c:pt>
                <c:pt idx="8">
                  <c:v>31.666666666666668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312512"/>
        <c:axId val="155314432"/>
      </c:lineChart>
      <c:catAx>
        <c:axId val="155312512"/>
        <c:scaling>
          <c:orientation val="minMax"/>
        </c:scaling>
        <c:delete val="0"/>
        <c:axPos val="b"/>
        <c:majorTickMark val="none"/>
        <c:minorTickMark val="out"/>
        <c:tickLblPos val="low"/>
        <c:txPr>
          <a:bodyPr rot="-1980000"/>
          <a:lstStyle/>
          <a:p>
            <a:pPr>
              <a:defRPr/>
            </a:pPr>
            <a:endParaRPr lang="de-DE"/>
          </a:p>
        </c:txPr>
        <c:crossAx val="155314432"/>
        <c:crosses val="autoZero"/>
        <c:auto val="1"/>
        <c:lblAlgn val="ctr"/>
        <c:lblOffset val="100"/>
        <c:noMultiLvlLbl val="0"/>
      </c:catAx>
      <c:valAx>
        <c:axId val="1553144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de-DE" sz="1400"/>
                  <a:t>average costs</a:t>
                </a:r>
                <a:r>
                  <a:rPr lang="de-DE" sz="1400" baseline="0"/>
                  <a:t> for transferring EUR 150 </a:t>
                </a:r>
                <a:endParaRPr lang="de-DE" sz="1400"/>
              </a:p>
            </c:rich>
          </c:tx>
          <c:layout>
            <c:manualLayout>
              <c:xMode val="edge"/>
              <c:yMode val="edge"/>
              <c:x val="1.4403291480997466E-2"/>
              <c:y val="0.22898528687356334"/>
            </c:manualLayout>
          </c:layout>
          <c:overlay val="0"/>
        </c:title>
        <c:numFmt formatCode="#,##0\ &quot;€&quot;" sourceLinked="0"/>
        <c:majorTickMark val="none"/>
        <c:minorTickMark val="none"/>
        <c:tickLblPos val="nextTo"/>
        <c:crossAx val="155312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017548766199313"/>
          <c:y val="0.26240230110468105"/>
          <c:w val="0.14982451233800692"/>
          <c:h val="0.49590525520838408"/>
        </c:manualLayout>
      </c:layout>
      <c:overlay val="0"/>
      <c:txPr>
        <a:bodyPr/>
        <a:lstStyle/>
        <a:p>
          <a:pPr>
            <a:defRPr sz="1400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/>
              <a:t>MTOs per </a:t>
            </a:r>
            <a:r>
              <a:rPr lang="de-DE" baseline="0" dirty="0" err="1" smtClean="0"/>
              <a:t>remittance</a:t>
            </a:r>
            <a:r>
              <a:rPr lang="de-DE" baseline="0" dirty="0" smtClean="0"/>
              <a:t> </a:t>
            </a:r>
            <a:r>
              <a:rPr lang="de-DE" baseline="0" dirty="0" err="1"/>
              <a:t>corridor</a:t>
            </a:r>
            <a:endParaRPr lang="de-DE" baseline="0" dirty="0"/>
          </a:p>
        </c:rich>
      </c:tx>
      <c:layout>
        <c:manualLayout>
          <c:xMode val="edge"/>
          <c:yMode val="edge"/>
          <c:x val="0.14115993179245898"/>
          <c:y val="2.7482604268892395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Tabelle1!$C$53</c:f>
              <c:strCache>
                <c:ptCount val="1"/>
                <c:pt idx="0">
                  <c:v>GER-AFG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invertIfNegative val="0"/>
          <c:cat>
            <c:strRef>
              <c:f>Tabelle1!$B$54:$B$62</c:f>
              <c:strCache>
                <c:ptCount val="9"/>
                <c:pt idx="0">
                  <c:v>Aug 14</c:v>
                </c:pt>
                <c:pt idx="1">
                  <c:v>Okt 14</c:v>
                </c:pt>
                <c:pt idx="2">
                  <c:v>Dec 14</c:v>
                </c:pt>
                <c:pt idx="3">
                  <c:v>Feb 15</c:v>
                </c:pt>
                <c:pt idx="4">
                  <c:v>Apr 15</c:v>
                </c:pt>
                <c:pt idx="5">
                  <c:v>Jun 15</c:v>
                </c:pt>
                <c:pt idx="6">
                  <c:v>Aug 15</c:v>
                </c:pt>
                <c:pt idx="7">
                  <c:v>Oct 15</c:v>
                </c:pt>
                <c:pt idx="8">
                  <c:v>Dec 15</c:v>
                </c:pt>
              </c:strCache>
            </c:strRef>
          </c:cat>
          <c:val>
            <c:numRef>
              <c:f>Tabelle1!$C$54:$C$62</c:f>
              <c:numCache>
                <c:formatCode>General</c:formatCode>
                <c:ptCount val="9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Tabelle1!$D$53</c:f>
              <c:strCache>
                <c:ptCount val="1"/>
                <c:pt idx="0">
                  <c:v>GER-JOR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invertIfNegative val="0"/>
          <c:cat>
            <c:strRef>
              <c:f>Tabelle1!$B$54:$B$62</c:f>
              <c:strCache>
                <c:ptCount val="9"/>
                <c:pt idx="0">
                  <c:v>Aug 14</c:v>
                </c:pt>
                <c:pt idx="1">
                  <c:v>Okt 14</c:v>
                </c:pt>
                <c:pt idx="2">
                  <c:v>Dec 14</c:v>
                </c:pt>
                <c:pt idx="3">
                  <c:v>Feb 15</c:v>
                </c:pt>
                <c:pt idx="4">
                  <c:v>Apr 15</c:v>
                </c:pt>
                <c:pt idx="5">
                  <c:v>Jun 15</c:v>
                </c:pt>
                <c:pt idx="6">
                  <c:v>Aug 15</c:v>
                </c:pt>
                <c:pt idx="7">
                  <c:v>Oct 15</c:v>
                </c:pt>
                <c:pt idx="8">
                  <c:v>Dec 15</c:v>
                </c:pt>
              </c:strCache>
            </c:strRef>
          </c:cat>
          <c:val>
            <c:numRef>
              <c:f>Tabelle1!$D$54:$D$62</c:f>
              <c:numCache>
                <c:formatCode>General</c:formatCode>
                <c:ptCount val="9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8</c:v>
                </c:pt>
              </c:numCache>
            </c:numRef>
          </c:val>
        </c:ser>
        <c:ser>
          <c:idx val="2"/>
          <c:order val="2"/>
          <c:tx>
            <c:strRef>
              <c:f>Tabelle1!$E$53</c:f>
              <c:strCache>
                <c:ptCount val="1"/>
                <c:pt idx="0">
                  <c:v>GER-NGA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4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c:spPr>
          </c:dPt>
          <c:cat>
            <c:strRef>
              <c:f>Tabelle1!$B$54:$B$62</c:f>
              <c:strCache>
                <c:ptCount val="9"/>
                <c:pt idx="0">
                  <c:v>Aug 14</c:v>
                </c:pt>
                <c:pt idx="1">
                  <c:v>Okt 14</c:v>
                </c:pt>
                <c:pt idx="2">
                  <c:v>Dec 14</c:v>
                </c:pt>
                <c:pt idx="3">
                  <c:v>Feb 15</c:v>
                </c:pt>
                <c:pt idx="4">
                  <c:v>Apr 15</c:v>
                </c:pt>
                <c:pt idx="5">
                  <c:v>Jun 15</c:v>
                </c:pt>
                <c:pt idx="6">
                  <c:v>Aug 15</c:v>
                </c:pt>
                <c:pt idx="7">
                  <c:v>Oct 15</c:v>
                </c:pt>
                <c:pt idx="8">
                  <c:v>Dec 15</c:v>
                </c:pt>
              </c:strCache>
            </c:strRef>
          </c:cat>
          <c:val>
            <c:numRef>
              <c:f>Tabelle1!$E$54:$E$62</c:f>
              <c:numCache>
                <c:formatCode>General</c:formatCode>
                <c:ptCount val="9"/>
                <c:pt idx="0">
                  <c:v>7</c:v>
                </c:pt>
                <c:pt idx="1">
                  <c:v>8</c:v>
                </c:pt>
                <c:pt idx="2">
                  <c:v>6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9</c:v>
                </c:pt>
                <c:pt idx="7">
                  <c:v>9</c:v>
                </c:pt>
                <c:pt idx="8">
                  <c:v>9</c:v>
                </c:pt>
              </c:numCache>
            </c:numRef>
          </c:val>
        </c:ser>
        <c:ser>
          <c:idx val="3"/>
          <c:order val="3"/>
          <c:tx>
            <c:strRef>
              <c:f>Tabelle1!$F$53</c:f>
              <c:strCache>
                <c:ptCount val="1"/>
                <c:pt idx="0">
                  <c:v>GER-UKR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c:spPr>
          <c:invertIfNegative val="0"/>
          <c:cat>
            <c:strRef>
              <c:f>Tabelle1!$B$54:$B$62</c:f>
              <c:strCache>
                <c:ptCount val="9"/>
                <c:pt idx="0">
                  <c:v>Aug 14</c:v>
                </c:pt>
                <c:pt idx="1">
                  <c:v>Okt 14</c:v>
                </c:pt>
                <c:pt idx="2">
                  <c:v>Dec 14</c:v>
                </c:pt>
                <c:pt idx="3">
                  <c:v>Feb 15</c:v>
                </c:pt>
                <c:pt idx="4">
                  <c:v>Apr 15</c:v>
                </c:pt>
                <c:pt idx="5">
                  <c:v>Jun 15</c:v>
                </c:pt>
                <c:pt idx="6">
                  <c:v>Aug 15</c:v>
                </c:pt>
                <c:pt idx="7">
                  <c:v>Oct 15</c:v>
                </c:pt>
                <c:pt idx="8">
                  <c:v>Dec 15</c:v>
                </c:pt>
              </c:strCache>
            </c:strRef>
          </c:cat>
          <c:val>
            <c:numRef>
              <c:f>Tabelle1!$F$54:$F$62</c:f>
              <c:numCache>
                <c:formatCode>General</c:formatCode>
                <c:ptCount val="9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7</c:v>
                </c:pt>
              </c:numCache>
            </c:numRef>
          </c:val>
        </c:ser>
        <c:ser>
          <c:idx val="4"/>
          <c:order val="4"/>
          <c:tx>
            <c:strRef>
              <c:f>Tabelle1!$G$53</c:f>
              <c:strCache>
                <c:ptCount val="1"/>
                <c:pt idx="0">
                  <c:v>GER-SYR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invertIfNegative val="0"/>
          <c:cat>
            <c:strRef>
              <c:f>Tabelle1!$B$54:$B$62</c:f>
              <c:strCache>
                <c:ptCount val="9"/>
                <c:pt idx="0">
                  <c:v>Aug 14</c:v>
                </c:pt>
                <c:pt idx="1">
                  <c:v>Okt 14</c:v>
                </c:pt>
                <c:pt idx="2">
                  <c:v>Dec 14</c:v>
                </c:pt>
                <c:pt idx="3">
                  <c:v>Feb 15</c:v>
                </c:pt>
                <c:pt idx="4">
                  <c:v>Apr 15</c:v>
                </c:pt>
                <c:pt idx="5">
                  <c:v>Jun 15</c:v>
                </c:pt>
                <c:pt idx="6">
                  <c:v>Aug 15</c:v>
                </c:pt>
                <c:pt idx="7">
                  <c:v>Oct 15</c:v>
                </c:pt>
                <c:pt idx="8">
                  <c:v>Dec 15</c:v>
                </c:pt>
              </c:strCache>
            </c:strRef>
          </c:cat>
          <c:val>
            <c:numRef>
              <c:f>Tabelle1!$G$54:$G$62</c:f>
              <c:numCache>
                <c:formatCode>General</c:formatCode>
                <c:ptCount val="9"/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axId val="157588864"/>
        <c:axId val="157594752"/>
      </c:barChart>
      <c:catAx>
        <c:axId val="157588864"/>
        <c:scaling>
          <c:orientation val="minMax"/>
        </c:scaling>
        <c:delete val="0"/>
        <c:axPos val="b"/>
        <c:majorTickMark val="none"/>
        <c:minorTickMark val="out"/>
        <c:tickLblPos val="low"/>
        <c:txPr>
          <a:bodyPr rot="-1980000"/>
          <a:lstStyle/>
          <a:p>
            <a:pPr>
              <a:defRPr/>
            </a:pPr>
            <a:endParaRPr lang="de-DE"/>
          </a:p>
        </c:txPr>
        <c:crossAx val="157594752"/>
        <c:crosses val="autoZero"/>
        <c:auto val="1"/>
        <c:lblAlgn val="ctr"/>
        <c:lblOffset val="100"/>
        <c:noMultiLvlLbl val="0"/>
      </c:catAx>
      <c:valAx>
        <c:axId val="15759475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800"/>
                </a:pPr>
                <a:r>
                  <a:rPr lang="de-DE" sz="1800" dirty="0" err="1" smtClean="0"/>
                  <a:t>number</a:t>
                </a:r>
                <a:r>
                  <a:rPr lang="de-DE" sz="1800" dirty="0" smtClean="0"/>
                  <a:t> </a:t>
                </a:r>
                <a:r>
                  <a:rPr lang="de-DE" sz="1800" dirty="0" err="1"/>
                  <a:t>of</a:t>
                </a:r>
                <a:r>
                  <a:rPr lang="de-DE" sz="1800" dirty="0"/>
                  <a:t> </a:t>
                </a:r>
                <a:r>
                  <a:rPr lang="de-DE" sz="1800" dirty="0" smtClean="0"/>
                  <a:t>MTO</a:t>
                </a:r>
                <a:endParaRPr lang="de-DE" sz="1800" dirty="0"/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crossAx val="157588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798050512143531"/>
          <c:y val="0.2710075532490967"/>
          <c:w val="0.14201949487856463"/>
          <c:h val="0.38638721362744344"/>
        </c:manualLayout>
      </c:layout>
      <c:overlay val="0"/>
      <c:txPr>
        <a:bodyPr/>
        <a:lstStyle/>
        <a:p>
          <a:pPr>
            <a:defRPr sz="1400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Amount of hits per month and per corridor</a:t>
            </a:r>
          </a:p>
        </c:rich>
      </c:tx>
      <c:layout>
        <c:manualLayout>
          <c:xMode val="edge"/>
          <c:yMode val="edge"/>
          <c:x val="0.18573889606178706"/>
          <c:y val="2.2869220216184875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Tabelle1!$B$90</c:f>
              <c:strCache>
                <c:ptCount val="1"/>
                <c:pt idx="0">
                  <c:v>Ukraine</c:v>
                </c:pt>
              </c:strCache>
            </c:strRef>
          </c:tx>
          <c:spPr>
            <a:ln>
              <a:solidFill>
                <a:schemeClr val="accent5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Tabelle1!$C$89:$K$89</c:f>
              <c:strCache>
                <c:ptCount val="9"/>
                <c:pt idx="0">
                  <c:v>Oct 14</c:v>
                </c:pt>
                <c:pt idx="1">
                  <c:v>Dec 14</c:v>
                </c:pt>
                <c:pt idx="2">
                  <c:v>Feb 15</c:v>
                </c:pt>
                <c:pt idx="3">
                  <c:v>Apr 15</c:v>
                </c:pt>
                <c:pt idx="4">
                  <c:v>Jun 15</c:v>
                </c:pt>
                <c:pt idx="5">
                  <c:v>Aug 15</c:v>
                </c:pt>
                <c:pt idx="6">
                  <c:v>Oct 15</c:v>
                </c:pt>
                <c:pt idx="7">
                  <c:v>Dec 15</c:v>
                </c:pt>
                <c:pt idx="8">
                  <c:v>Jan 16</c:v>
                </c:pt>
              </c:strCache>
            </c:strRef>
          </c:cat>
          <c:val>
            <c:numRef>
              <c:f>Tabelle1!$C$90:$K$90</c:f>
              <c:numCache>
                <c:formatCode>General</c:formatCode>
                <c:ptCount val="9"/>
                <c:pt idx="0">
                  <c:v>76</c:v>
                </c:pt>
                <c:pt idx="1">
                  <c:v>109</c:v>
                </c:pt>
                <c:pt idx="2">
                  <c:v>171</c:v>
                </c:pt>
                <c:pt idx="3">
                  <c:v>492</c:v>
                </c:pt>
                <c:pt idx="4">
                  <c:v>378</c:v>
                </c:pt>
                <c:pt idx="5">
                  <c:v>369</c:v>
                </c:pt>
                <c:pt idx="6">
                  <c:v>547</c:v>
                </c:pt>
                <c:pt idx="7">
                  <c:v>534</c:v>
                </c:pt>
                <c:pt idx="8">
                  <c:v>507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Tabelle1!$B$91</c:f>
              <c:strCache>
                <c:ptCount val="1"/>
                <c:pt idx="0">
                  <c:v>Nigeria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Tabelle1!$C$89:$K$89</c:f>
              <c:strCache>
                <c:ptCount val="9"/>
                <c:pt idx="0">
                  <c:v>Oct 14</c:v>
                </c:pt>
                <c:pt idx="1">
                  <c:v>Dec 14</c:v>
                </c:pt>
                <c:pt idx="2">
                  <c:v>Feb 15</c:v>
                </c:pt>
                <c:pt idx="3">
                  <c:v>Apr 15</c:v>
                </c:pt>
                <c:pt idx="4">
                  <c:v>Jun 15</c:v>
                </c:pt>
                <c:pt idx="5">
                  <c:v>Aug 15</c:v>
                </c:pt>
                <c:pt idx="6">
                  <c:v>Oct 15</c:v>
                </c:pt>
                <c:pt idx="7">
                  <c:v>Dec 15</c:v>
                </c:pt>
                <c:pt idx="8">
                  <c:v>Jan 16</c:v>
                </c:pt>
              </c:strCache>
            </c:strRef>
          </c:cat>
          <c:val>
            <c:numRef>
              <c:f>Tabelle1!$C$91:$K$91</c:f>
              <c:numCache>
                <c:formatCode>General</c:formatCode>
                <c:ptCount val="9"/>
                <c:pt idx="0">
                  <c:v>24</c:v>
                </c:pt>
                <c:pt idx="1">
                  <c:v>21</c:v>
                </c:pt>
                <c:pt idx="2">
                  <c:v>56</c:v>
                </c:pt>
                <c:pt idx="3">
                  <c:v>144</c:v>
                </c:pt>
                <c:pt idx="4">
                  <c:v>48</c:v>
                </c:pt>
                <c:pt idx="5">
                  <c:v>70</c:v>
                </c:pt>
                <c:pt idx="6">
                  <c:v>35</c:v>
                </c:pt>
                <c:pt idx="7">
                  <c:v>88</c:v>
                </c:pt>
                <c:pt idx="8">
                  <c:v>109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Tabelle1!$B$92</c:f>
              <c:strCache>
                <c:ptCount val="1"/>
                <c:pt idx="0">
                  <c:v>Afghanistan</c:v>
                </c:pt>
              </c:strCache>
            </c:strRef>
          </c:tx>
          <c:cat>
            <c:strRef>
              <c:f>Tabelle1!$C$89:$K$89</c:f>
              <c:strCache>
                <c:ptCount val="9"/>
                <c:pt idx="0">
                  <c:v>Oct 14</c:v>
                </c:pt>
                <c:pt idx="1">
                  <c:v>Dec 14</c:v>
                </c:pt>
                <c:pt idx="2">
                  <c:v>Feb 15</c:v>
                </c:pt>
                <c:pt idx="3">
                  <c:v>Apr 15</c:v>
                </c:pt>
                <c:pt idx="4">
                  <c:v>Jun 15</c:v>
                </c:pt>
                <c:pt idx="5">
                  <c:v>Aug 15</c:v>
                </c:pt>
                <c:pt idx="6">
                  <c:v>Oct 15</c:v>
                </c:pt>
                <c:pt idx="7">
                  <c:v>Dec 15</c:v>
                </c:pt>
                <c:pt idx="8">
                  <c:v>Jan 16</c:v>
                </c:pt>
              </c:strCache>
            </c:strRef>
          </c:cat>
          <c:val>
            <c:numRef>
              <c:f>Tabelle1!$C$92:$K$92</c:f>
              <c:numCache>
                <c:formatCode>General</c:formatCode>
                <c:ptCount val="9"/>
                <c:pt idx="0">
                  <c:v>49</c:v>
                </c:pt>
                <c:pt idx="1">
                  <c:v>59</c:v>
                </c:pt>
                <c:pt idx="2">
                  <c:v>92</c:v>
                </c:pt>
                <c:pt idx="3">
                  <c:v>253</c:v>
                </c:pt>
                <c:pt idx="4">
                  <c:v>95</c:v>
                </c:pt>
                <c:pt idx="5">
                  <c:v>85</c:v>
                </c:pt>
                <c:pt idx="6">
                  <c:v>83</c:v>
                </c:pt>
                <c:pt idx="7">
                  <c:v>147</c:v>
                </c:pt>
                <c:pt idx="8">
                  <c:v>186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Tabelle1!$B$93</c:f>
              <c:strCache>
                <c:ptCount val="1"/>
                <c:pt idx="0">
                  <c:v>Jordan</c:v>
                </c:pt>
              </c:strCache>
            </c:strRef>
          </c:tx>
          <c:spPr>
            <a:ln>
              <a:solidFill>
                <a:schemeClr val="accent4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Tabelle1!$C$89:$K$89</c:f>
              <c:strCache>
                <c:ptCount val="9"/>
                <c:pt idx="0">
                  <c:v>Oct 14</c:v>
                </c:pt>
                <c:pt idx="1">
                  <c:v>Dec 14</c:v>
                </c:pt>
                <c:pt idx="2">
                  <c:v>Feb 15</c:v>
                </c:pt>
                <c:pt idx="3">
                  <c:v>Apr 15</c:v>
                </c:pt>
                <c:pt idx="4">
                  <c:v>Jun 15</c:v>
                </c:pt>
                <c:pt idx="5">
                  <c:v>Aug 15</c:v>
                </c:pt>
                <c:pt idx="6">
                  <c:v>Oct 15</c:v>
                </c:pt>
                <c:pt idx="7">
                  <c:v>Dec 15</c:v>
                </c:pt>
                <c:pt idx="8">
                  <c:v>Jan 16</c:v>
                </c:pt>
              </c:strCache>
            </c:strRef>
          </c:cat>
          <c:val>
            <c:numRef>
              <c:f>Tabelle1!$C$93:$K$93</c:f>
              <c:numCache>
                <c:formatCode>General</c:formatCode>
                <c:ptCount val="9"/>
                <c:pt idx="0">
                  <c:v>25</c:v>
                </c:pt>
                <c:pt idx="1">
                  <c:v>15</c:v>
                </c:pt>
                <c:pt idx="2">
                  <c:v>98</c:v>
                </c:pt>
                <c:pt idx="3">
                  <c:v>176</c:v>
                </c:pt>
                <c:pt idx="4">
                  <c:v>57</c:v>
                </c:pt>
                <c:pt idx="5">
                  <c:v>68</c:v>
                </c:pt>
                <c:pt idx="6">
                  <c:v>28</c:v>
                </c:pt>
                <c:pt idx="7">
                  <c:v>134</c:v>
                </c:pt>
                <c:pt idx="8">
                  <c:v>154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Tabelle1!$B$94</c:f>
              <c:strCache>
                <c:ptCount val="1"/>
                <c:pt idx="0">
                  <c:v>Syrien*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noFill/>
              <a:ln>
                <a:solidFill>
                  <a:schemeClr val="accent1"/>
                </a:solidFill>
              </a:ln>
            </c:spPr>
          </c:marker>
          <c:cat>
            <c:strRef>
              <c:f>Tabelle1!$C$89:$K$89</c:f>
              <c:strCache>
                <c:ptCount val="9"/>
                <c:pt idx="0">
                  <c:v>Oct 14</c:v>
                </c:pt>
                <c:pt idx="1">
                  <c:v>Dec 14</c:v>
                </c:pt>
                <c:pt idx="2">
                  <c:v>Feb 15</c:v>
                </c:pt>
                <c:pt idx="3">
                  <c:v>Apr 15</c:v>
                </c:pt>
                <c:pt idx="4">
                  <c:v>Jun 15</c:v>
                </c:pt>
                <c:pt idx="5">
                  <c:v>Aug 15</c:v>
                </c:pt>
                <c:pt idx="6">
                  <c:v>Oct 15</c:v>
                </c:pt>
                <c:pt idx="7">
                  <c:v>Dec 15</c:v>
                </c:pt>
                <c:pt idx="8">
                  <c:v>Jan 16</c:v>
                </c:pt>
              </c:strCache>
            </c:strRef>
          </c:cat>
          <c:val>
            <c:numRef>
              <c:f>Tabelle1!$C$94:$K$94</c:f>
              <c:numCache>
                <c:formatCode>General</c:formatCode>
                <c:ptCount val="9"/>
                <c:pt idx="8">
                  <c:v>603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7665152"/>
        <c:axId val="157667328"/>
      </c:lineChart>
      <c:catAx>
        <c:axId val="1576651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57667328"/>
        <c:crosses val="autoZero"/>
        <c:auto val="1"/>
        <c:lblAlgn val="ctr"/>
        <c:lblOffset val="100"/>
        <c:noMultiLvlLbl val="0"/>
      </c:catAx>
      <c:valAx>
        <c:axId val="1576673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de-DE" sz="1800" dirty="0" err="1" smtClean="0"/>
                  <a:t>hits</a:t>
                </a:r>
                <a:r>
                  <a:rPr lang="de-DE" sz="1800" baseline="0" dirty="0" smtClean="0"/>
                  <a:t> </a:t>
                </a:r>
                <a:r>
                  <a:rPr lang="de-DE" sz="1800" baseline="0" dirty="0"/>
                  <a:t>per </a:t>
                </a:r>
                <a:r>
                  <a:rPr lang="de-DE" sz="1800" baseline="0" dirty="0" err="1"/>
                  <a:t>month</a:t>
                </a:r>
                <a:endParaRPr lang="de-DE" sz="1800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57665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104803439652089"/>
          <c:y val="0.34928377297039592"/>
          <c:w val="0.13895196560347908"/>
          <c:h val="0.38434139712063192"/>
        </c:manualLayout>
      </c:layout>
      <c:overlay val="0"/>
      <c:txPr>
        <a:bodyPr/>
        <a:lstStyle/>
        <a:p>
          <a:pPr>
            <a:defRPr sz="1200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279A4-9674-4077-AFDA-709B3E96C26A}" type="datetimeFigureOut">
              <a:rPr lang="de-DE" smtClean="0"/>
              <a:t>12.02.2016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B7CD0-EFB2-4960-A53B-F9790A5B08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7185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B7CD0-EFB2-4960-A53B-F9790A5B080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213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44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25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3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77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4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6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1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222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90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2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58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1EED5-252A-49A9-98DB-9BC5580A8021}" type="datetimeFigureOut">
              <a:rPr lang="en-US" smtClean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20813-BF03-4B55-909C-649A170E0FA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9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" y="521960"/>
            <a:ext cx="8763001" cy="2514600"/>
          </a:xfrm>
        </p:spPr>
        <p:txBody>
          <a:bodyPr>
            <a:noAutofit/>
          </a:bodyPr>
          <a:lstStyle/>
          <a:p>
            <a:r>
              <a:rPr lang="en-US" sz="4500" b="1" dirty="0" smtClean="0">
                <a:cs typeface="Arial" panose="020B0604020202020204" pitchFamily="34" charset="0"/>
              </a:rPr>
              <a:t>Improving the Evidence Base: </a:t>
            </a:r>
            <a:br>
              <a:rPr lang="en-US" sz="4500" b="1" dirty="0" smtClean="0">
                <a:cs typeface="Arial" panose="020B0604020202020204" pitchFamily="34" charset="0"/>
              </a:rPr>
            </a:br>
            <a:r>
              <a:rPr lang="en-US" sz="4500" b="1" dirty="0" smtClean="0">
                <a:cs typeface="Arial" panose="020B0604020202020204" pitchFamily="34" charset="0"/>
              </a:rPr>
              <a:t>Potential Role of Remittance Price Comparison Websites</a:t>
            </a:r>
            <a:endParaRPr lang="en-US" sz="4500" b="1" dirty="0">
              <a:cs typeface="Arial" panose="020B0604020202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47800" y="3188960"/>
            <a:ext cx="6681716" cy="1154440"/>
          </a:xfrm>
        </p:spPr>
        <p:txBody>
          <a:bodyPr>
            <a:noAutofit/>
          </a:bodyPr>
          <a:lstStyle/>
          <a:p>
            <a:r>
              <a:rPr lang="en-US" sz="2200" dirty="0" smtClean="0">
                <a:solidFill>
                  <a:schemeClr val="tx1"/>
                </a:solidFill>
              </a:rPr>
              <a:t>February 12, 2016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KNOMAD Workshop on Measuring Remittances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Sent to and from refugees and IDPs</a:t>
            </a:r>
          </a:p>
        </p:txBody>
      </p:sp>
      <p:pic>
        <p:nvPicPr>
          <p:cNvPr id="1026" name="Picture 2" descr="C:\Users\nordhu_lot\Documents\Remittances and Refugees\RemitRight Official Logo Blue 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792375"/>
            <a:ext cx="2209800" cy="60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ordhu_lot\Documents\Geldtransfair\Marketing und Texte\Logos\GeldtransFAIR_Logo_positiv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799" y="5604075"/>
            <a:ext cx="2377001" cy="94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Placeholder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30" t="-25260" r="-5330" b="-25260"/>
          <a:stretch/>
        </p:blipFill>
        <p:spPr bwMode="auto">
          <a:xfrm>
            <a:off x="56002" y="5642319"/>
            <a:ext cx="3068198" cy="83468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146" y="5299275"/>
            <a:ext cx="296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Alana Fook and </a:t>
            </a:r>
            <a:r>
              <a:rPr lang="en-US" altLang="en-US" b="1" dirty="0"/>
              <a:t>Marco </a:t>
            </a:r>
            <a:r>
              <a:rPr lang="en-US" altLang="en-US" b="1" dirty="0" err="1"/>
              <a:t>Nicolì</a:t>
            </a:r>
            <a:r>
              <a:rPr lang="en-US" altLang="en-US" b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62400" y="5299275"/>
            <a:ext cx="1545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Lotte Nordhus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10400" y="529927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Charlie Gillig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52400" y="5223075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8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2133600"/>
            <a:ext cx="8001000" cy="426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smtClean="0"/>
              <a:t>Prices, </a:t>
            </a:r>
            <a:r>
              <a:rPr lang="de-DE" sz="2400" dirty="0" err="1" smtClean="0"/>
              <a:t>conditions</a:t>
            </a:r>
            <a:r>
              <a:rPr lang="de-DE" sz="2400" dirty="0" smtClean="0"/>
              <a:t> and </a:t>
            </a:r>
            <a:r>
              <a:rPr lang="de-DE" sz="2400" dirty="0" err="1" smtClean="0"/>
              <a:t>providers</a:t>
            </a:r>
            <a:r>
              <a:rPr lang="de-DE" sz="2400" dirty="0" smtClean="0"/>
              <a:t> </a:t>
            </a:r>
            <a:r>
              <a:rPr lang="de-DE" sz="2400" dirty="0" err="1" smtClean="0"/>
              <a:t>updated</a:t>
            </a:r>
            <a:r>
              <a:rPr lang="de-DE" sz="2400" dirty="0" smtClean="0"/>
              <a:t> </a:t>
            </a:r>
            <a:r>
              <a:rPr lang="de-DE" sz="2400" dirty="0" err="1" smtClean="0"/>
              <a:t>every</a:t>
            </a:r>
            <a:r>
              <a:rPr lang="de-DE" sz="2400" dirty="0" smtClean="0"/>
              <a:t> 2 </a:t>
            </a:r>
            <a:r>
              <a:rPr lang="de-DE" sz="2400" dirty="0" err="1" smtClean="0"/>
              <a:t>months</a:t>
            </a:r>
            <a:endParaRPr lang="de-DE" sz="2400" dirty="0" smtClean="0"/>
          </a:p>
          <a:p>
            <a:r>
              <a:rPr lang="de-DE" sz="2400" dirty="0" smtClean="0"/>
              <a:t>Average </a:t>
            </a:r>
            <a:r>
              <a:rPr lang="de-DE" sz="2400" dirty="0" err="1" smtClean="0"/>
              <a:t>prices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all </a:t>
            </a:r>
            <a:r>
              <a:rPr lang="de-DE" sz="2400" dirty="0" err="1" smtClean="0"/>
              <a:t>providers</a:t>
            </a:r>
            <a:r>
              <a:rPr lang="de-DE" sz="2400" dirty="0" smtClean="0"/>
              <a:t> in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list</a:t>
            </a:r>
            <a:r>
              <a:rPr lang="de-DE" sz="2400" dirty="0" smtClean="0"/>
              <a:t>, </a:t>
            </a:r>
            <a:r>
              <a:rPr lang="de-DE" sz="2400" dirty="0" err="1" smtClean="0"/>
              <a:t>no</a:t>
            </a:r>
            <a:r>
              <a:rPr lang="de-DE" sz="2400" dirty="0" smtClean="0"/>
              <a:t> </a:t>
            </a:r>
            <a:r>
              <a:rPr lang="de-DE" sz="2400" dirty="0" err="1" smtClean="0"/>
              <a:t>data</a:t>
            </a:r>
            <a:r>
              <a:rPr lang="de-DE" sz="2400" dirty="0" smtClean="0"/>
              <a:t> on </a:t>
            </a:r>
            <a:r>
              <a:rPr lang="de-DE" sz="2400" dirty="0" err="1" smtClean="0"/>
              <a:t>providers</a:t>
            </a:r>
            <a:r>
              <a:rPr lang="de-DE" sz="2400" dirty="0" smtClean="0"/>
              <a:t> </a:t>
            </a:r>
            <a:r>
              <a:rPr lang="de-DE" sz="2400" dirty="0" err="1" smtClean="0"/>
              <a:t>used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migrants</a:t>
            </a:r>
            <a:r>
              <a:rPr lang="de-DE" sz="2400" dirty="0" smtClean="0"/>
              <a:t> in Germany</a:t>
            </a:r>
          </a:p>
          <a:p>
            <a:r>
              <a:rPr lang="de-DE" sz="2400" dirty="0" err="1" smtClean="0"/>
              <a:t>No</a:t>
            </a:r>
            <a:r>
              <a:rPr lang="de-DE" sz="2400" dirty="0" smtClean="0"/>
              <a:t> </a:t>
            </a:r>
            <a:r>
              <a:rPr lang="de-DE" sz="2400" dirty="0" err="1"/>
              <a:t>data</a:t>
            </a:r>
            <a:r>
              <a:rPr lang="de-DE" sz="2400" dirty="0"/>
              <a:t> on internal </a:t>
            </a:r>
            <a:r>
              <a:rPr lang="de-DE" sz="2400" dirty="0" err="1" smtClean="0"/>
              <a:t>remittances</a:t>
            </a:r>
            <a:endParaRPr lang="de-DE" sz="2400" dirty="0"/>
          </a:p>
          <a:p>
            <a:r>
              <a:rPr lang="de-DE" sz="2400" dirty="0" err="1" smtClean="0"/>
              <a:t>corridors</a:t>
            </a:r>
            <a:r>
              <a:rPr lang="de-DE" sz="2400" dirty="0" smtClean="0"/>
              <a:t> relevant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/>
              <a:t>refugees</a:t>
            </a:r>
            <a:r>
              <a:rPr lang="de-DE" sz="2400" dirty="0"/>
              <a:t> and IDPs </a:t>
            </a:r>
            <a:r>
              <a:rPr lang="de-DE" sz="2400" dirty="0" err="1" smtClean="0"/>
              <a:t>only</a:t>
            </a:r>
            <a:r>
              <a:rPr lang="de-DE" sz="2400" dirty="0" smtClean="0"/>
              <a:t> </a:t>
            </a:r>
            <a:r>
              <a:rPr lang="de-DE" sz="2400" dirty="0" err="1" smtClean="0"/>
              <a:t>included</a:t>
            </a:r>
            <a:r>
              <a:rPr lang="de-DE" sz="2400" dirty="0" smtClean="0"/>
              <a:t> </a:t>
            </a:r>
            <a:r>
              <a:rPr lang="de-DE" sz="2400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/>
              <a:t>a large </a:t>
            </a:r>
            <a:r>
              <a:rPr lang="de-DE" sz="2400" dirty="0" err="1" smtClean="0"/>
              <a:t>migrant</a:t>
            </a:r>
            <a:r>
              <a:rPr lang="de-DE" sz="2400" dirty="0" smtClean="0"/>
              <a:t> </a:t>
            </a:r>
            <a:r>
              <a:rPr lang="de-DE" sz="2400" dirty="0" err="1" smtClean="0"/>
              <a:t>group</a:t>
            </a:r>
            <a:r>
              <a:rPr lang="de-DE" sz="2400" dirty="0" smtClean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residing</a:t>
            </a:r>
            <a:r>
              <a:rPr lang="de-DE" sz="2400" dirty="0"/>
              <a:t> in </a:t>
            </a:r>
            <a:r>
              <a:rPr lang="de-DE" sz="2400" dirty="0" smtClean="0"/>
              <a:t>Germany</a:t>
            </a:r>
            <a:endParaRPr lang="de-DE" sz="2400" dirty="0"/>
          </a:p>
          <a:p>
            <a:r>
              <a:rPr lang="de-DE" sz="2400" dirty="0" smtClean="0"/>
              <a:t>List </a:t>
            </a:r>
            <a:r>
              <a:rPr lang="de-DE" sz="2400" dirty="0" err="1" smtClean="0"/>
              <a:t>of</a:t>
            </a:r>
            <a:r>
              <a:rPr lang="de-DE" sz="2400" dirty="0" smtClean="0"/>
              <a:t> MTO </a:t>
            </a:r>
            <a:r>
              <a:rPr lang="de-DE" sz="2400" i="1" dirty="0" err="1" smtClean="0"/>
              <a:t>without</a:t>
            </a:r>
            <a:r>
              <a:rPr lang="de-DE" sz="2400" dirty="0" smtClean="0"/>
              <a:t> online </a:t>
            </a:r>
            <a:r>
              <a:rPr lang="de-DE" sz="2400" dirty="0" err="1" smtClean="0"/>
              <a:t>presence</a:t>
            </a:r>
            <a:r>
              <a:rPr lang="de-DE" sz="2400" dirty="0" smtClean="0"/>
              <a:t> </a:t>
            </a:r>
            <a:r>
              <a:rPr lang="de-DE" sz="2400" dirty="0" err="1" smtClean="0"/>
              <a:t>might</a:t>
            </a:r>
            <a:r>
              <a:rPr lang="de-DE" sz="2400" dirty="0" smtClean="0"/>
              <a:t> not </a:t>
            </a:r>
            <a:r>
              <a:rPr lang="de-DE" sz="2400" dirty="0" err="1" smtClean="0"/>
              <a:t>be</a:t>
            </a:r>
            <a:r>
              <a:rPr lang="de-DE" sz="2400" dirty="0" smtClean="0"/>
              <a:t> exhaustive</a:t>
            </a:r>
          </a:p>
          <a:p>
            <a:r>
              <a:rPr lang="de-DE" sz="2400" dirty="0" err="1" smtClean="0"/>
              <a:t>No</a:t>
            </a:r>
            <a:r>
              <a:rPr lang="de-DE" sz="2400" dirty="0" smtClean="0"/>
              <a:t> quantitative </a:t>
            </a:r>
            <a:r>
              <a:rPr lang="de-DE" sz="2400" dirty="0" err="1" smtClean="0"/>
              <a:t>data</a:t>
            </a:r>
            <a:r>
              <a:rPr lang="de-DE" sz="2400" dirty="0" smtClean="0"/>
              <a:t> on </a:t>
            </a:r>
            <a:r>
              <a:rPr lang="de-DE" sz="2400" dirty="0" err="1" smtClean="0"/>
              <a:t>users</a:t>
            </a:r>
            <a:r>
              <a:rPr lang="de-DE" sz="2400" dirty="0" smtClean="0"/>
              <a:t> (e.g. </a:t>
            </a:r>
            <a:r>
              <a:rPr lang="de-DE" sz="2400" dirty="0" err="1" smtClean="0"/>
              <a:t>origin</a:t>
            </a:r>
            <a:r>
              <a:rPr lang="de-DE" sz="2400" dirty="0" smtClean="0"/>
              <a:t>/</a:t>
            </a:r>
            <a:r>
              <a:rPr lang="de-DE" sz="2400" dirty="0" err="1" smtClean="0"/>
              <a:t>migratory</a:t>
            </a:r>
            <a:r>
              <a:rPr lang="de-DE" sz="2400" dirty="0" smtClean="0"/>
              <a:t> </a:t>
            </a:r>
            <a:r>
              <a:rPr lang="de-DE" sz="2400" dirty="0" err="1" smtClean="0"/>
              <a:t>status</a:t>
            </a:r>
            <a:r>
              <a:rPr lang="de-DE" sz="2400" dirty="0" smtClean="0"/>
              <a:t>/</a:t>
            </a:r>
            <a:r>
              <a:rPr lang="de-DE" sz="2400" dirty="0" err="1" smtClean="0"/>
              <a:t>nationality</a:t>
            </a:r>
            <a:r>
              <a:rPr lang="de-DE" sz="2400" dirty="0" smtClean="0"/>
              <a:t>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GeldtransFAIR.de:</a:t>
            </a:r>
            <a:br>
              <a:rPr lang="en-US" sz="3200" dirty="0" smtClean="0"/>
            </a:br>
            <a:r>
              <a:rPr lang="en-US" sz="3200" dirty="0" smtClean="0"/>
              <a:t>Existing Data and Limitations</a:t>
            </a:r>
            <a:endParaRPr lang="en-US" sz="3200" dirty="0"/>
          </a:p>
        </p:txBody>
      </p:sp>
      <p:sp>
        <p:nvSpPr>
          <p:cNvPr id="7" name="TextBox 5"/>
          <p:cNvSpPr txBox="1"/>
          <p:nvPr/>
        </p:nvSpPr>
        <p:spPr>
          <a:xfrm>
            <a:off x="1231042" y="1524000"/>
            <a:ext cx="166455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Limitations</a:t>
            </a:r>
            <a:endParaRPr lang="en-US" sz="25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381000" y="172872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II. GeldtransFAIR.de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42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781432"/>
              </p:ext>
            </p:extLst>
          </p:nvPr>
        </p:nvGraphicFramePr>
        <p:xfrm>
          <a:off x="212271" y="1698172"/>
          <a:ext cx="8931729" cy="4721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542204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de-DE" sz="2800" dirty="0" err="1" smtClean="0"/>
              <a:t>Preliminary</a:t>
            </a:r>
            <a:r>
              <a:rPr lang="de-DE" sz="2800" dirty="0" smtClean="0"/>
              <a:t> </a:t>
            </a:r>
            <a:r>
              <a:rPr lang="de-DE" sz="2800" dirty="0" err="1" smtClean="0"/>
              <a:t>analysis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GeldtransFAIR.de </a:t>
            </a:r>
            <a:r>
              <a:rPr lang="de-DE" sz="2800" dirty="0" err="1" smtClean="0"/>
              <a:t>data</a:t>
            </a:r>
            <a:r>
              <a:rPr lang="de-DE" sz="2800" dirty="0" smtClean="0"/>
              <a:t>:</a:t>
            </a:r>
            <a:br>
              <a:rPr lang="de-DE" sz="2800" dirty="0" smtClean="0"/>
            </a:br>
            <a:r>
              <a:rPr lang="de-DE" sz="2800" dirty="0" err="1" smtClean="0"/>
              <a:t>corridors</a:t>
            </a:r>
            <a:r>
              <a:rPr lang="de-DE" sz="2800" dirty="0" smtClean="0"/>
              <a:t> and </a:t>
            </a:r>
            <a:r>
              <a:rPr lang="de-DE" sz="2800" dirty="0" err="1" smtClean="0"/>
              <a:t>prices</a:t>
            </a:r>
            <a:r>
              <a:rPr lang="de-DE" sz="2800" dirty="0" smtClean="0"/>
              <a:t> relevant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refugees</a:t>
            </a:r>
            <a:r>
              <a:rPr lang="de-DE" sz="2800" dirty="0" smtClean="0"/>
              <a:t> and IDPs</a:t>
            </a:r>
            <a:endParaRPr lang="de-DE" sz="2800" dirty="0"/>
          </a:p>
        </p:txBody>
      </p:sp>
      <p:sp>
        <p:nvSpPr>
          <p:cNvPr id="7" name="Textfeld 6"/>
          <p:cNvSpPr txBox="1"/>
          <p:nvPr/>
        </p:nvSpPr>
        <p:spPr>
          <a:xfrm>
            <a:off x="381000" y="172872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II. GeldtransFAIR.de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91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685800"/>
            <a:ext cx="8712968" cy="1143000"/>
          </a:xfrm>
        </p:spPr>
        <p:txBody>
          <a:bodyPr>
            <a:noAutofit/>
          </a:bodyPr>
          <a:lstStyle/>
          <a:p>
            <a:pPr algn="ctr"/>
            <a:r>
              <a:rPr lang="de-DE" sz="2800" dirty="0" err="1" smtClean="0"/>
              <a:t>Preliminary</a:t>
            </a:r>
            <a:r>
              <a:rPr lang="de-DE" sz="2800" dirty="0" smtClean="0"/>
              <a:t> </a:t>
            </a:r>
            <a:r>
              <a:rPr lang="de-DE" sz="2800" dirty="0" err="1"/>
              <a:t>analysis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smtClean="0"/>
              <a:t>GeldtransFAIR.de </a:t>
            </a:r>
            <a:r>
              <a:rPr lang="de-DE" sz="2800" dirty="0" err="1" smtClean="0"/>
              <a:t>data</a:t>
            </a:r>
            <a:r>
              <a:rPr lang="de-DE" sz="2800" dirty="0" smtClean="0"/>
              <a:t>:</a:t>
            </a:r>
            <a:br>
              <a:rPr lang="de-DE" sz="2800" dirty="0" smtClean="0"/>
            </a:br>
            <a:r>
              <a:rPr lang="de-DE" sz="2800" dirty="0" smtClean="0"/>
              <a:t>Service </a:t>
            </a:r>
            <a:r>
              <a:rPr lang="de-DE" sz="2800" dirty="0" err="1" smtClean="0"/>
              <a:t>availability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refugees</a:t>
            </a:r>
            <a:r>
              <a:rPr lang="de-DE" sz="2800" dirty="0" smtClean="0"/>
              <a:t>/IDPs</a:t>
            </a:r>
            <a:r>
              <a:rPr lang="de-DE" sz="2800" dirty="0"/>
              <a:t/>
            </a:r>
            <a:br>
              <a:rPr lang="de-DE" sz="2800" dirty="0"/>
            </a:br>
            <a:endParaRPr lang="de-DE" sz="28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348335"/>
              </p:ext>
            </p:extLst>
          </p:nvPr>
        </p:nvGraphicFramePr>
        <p:xfrm>
          <a:off x="293914" y="1574404"/>
          <a:ext cx="8598566" cy="4734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752635" y="6345296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*GER – SYR: Syria was only added to the website in December 2015.</a:t>
            </a:r>
            <a:endParaRPr lang="en-US" sz="4400" dirty="0"/>
          </a:p>
        </p:txBody>
      </p:sp>
      <p:sp>
        <p:nvSpPr>
          <p:cNvPr id="6" name="Textfeld 5"/>
          <p:cNvSpPr txBox="1"/>
          <p:nvPr/>
        </p:nvSpPr>
        <p:spPr>
          <a:xfrm>
            <a:off x="381000" y="152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II. GeldtransFAIR.de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6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00466" cy="617928"/>
          </a:xfrm>
        </p:spPr>
        <p:txBody>
          <a:bodyPr>
            <a:noAutofit/>
          </a:bodyPr>
          <a:lstStyle/>
          <a:p>
            <a:pPr algn="ctr"/>
            <a:r>
              <a:rPr lang="de-DE" sz="2800" dirty="0" err="1" smtClean="0"/>
              <a:t>Preliminary</a:t>
            </a:r>
            <a:r>
              <a:rPr lang="de-DE" sz="2800" dirty="0" smtClean="0"/>
              <a:t> </a:t>
            </a:r>
            <a:r>
              <a:rPr lang="de-DE" sz="2800" dirty="0" err="1"/>
              <a:t>analysis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smtClean="0"/>
              <a:t>GeldtransFAIR.de </a:t>
            </a:r>
            <a:r>
              <a:rPr lang="de-DE" sz="2800" dirty="0" err="1" smtClean="0"/>
              <a:t>data</a:t>
            </a:r>
            <a:r>
              <a:rPr lang="de-DE" sz="2800" dirty="0" smtClean="0"/>
              <a:t>:</a:t>
            </a:r>
            <a:br>
              <a:rPr lang="de-DE" sz="2800" dirty="0" smtClean="0"/>
            </a:br>
            <a:r>
              <a:rPr lang="de-DE" sz="2800" dirty="0" err="1" smtClean="0"/>
              <a:t>usage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/>
              <a:t> </a:t>
            </a:r>
            <a:r>
              <a:rPr lang="de-DE" sz="2800" dirty="0" err="1" smtClean="0"/>
              <a:t>website</a:t>
            </a:r>
            <a:r>
              <a:rPr lang="de-DE" sz="2800" dirty="0" smtClean="0"/>
              <a:t> per </a:t>
            </a:r>
            <a:r>
              <a:rPr lang="de-DE" sz="2800" dirty="0" err="1" smtClean="0"/>
              <a:t>country</a:t>
            </a: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192190" y="6494793"/>
            <a:ext cx="82678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*GER – SYR: Number of clicks per corridor also includes clicks on information subpage on sending remittances to Syria</a:t>
            </a:r>
            <a:r>
              <a:rPr lang="en-US" sz="900" dirty="0" smtClean="0"/>
              <a:t>.</a:t>
            </a:r>
            <a:endParaRPr lang="en-US" sz="2400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743647"/>
              </p:ext>
            </p:extLst>
          </p:nvPr>
        </p:nvGraphicFramePr>
        <p:xfrm>
          <a:off x="467976" y="1792164"/>
          <a:ext cx="8447424" cy="4702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381000" y="172872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II. GeldtransFAIR.de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13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424936" cy="1143000"/>
          </a:xfrm>
        </p:spPr>
        <p:txBody>
          <a:bodyPr>
            <a:noAutofit/>
          </a:bodyPr>
          <a:lstStyle/>
          <a:p>
            <a:pPr algn="ctr"/>
            <a:r>
              <a:rPr lang="de-DE" sz="2800" dirty="0" smtClean="0"/>
              <a:t>GeldtransFAIR.de: Potentials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further</a:t>
            </a:r>
            <a:r>
              <a:rPr lang="de-DE" sz="2800" dirty="0" smtClean="0"/>
              <a:t> </a:t>
            </a:r>
            <a:r>
              <a:rPr lang="de-DE" sz="2800" dirty="0" err="1" smtClean="0"/>
              <a:t>data</a:t>
            </a:r>
            <a:r>
              <a:rPr lang="de-DE" sz="2800" dirty="0" smtClean="0"/>
              <a:t> </a:t>
            </a:r>
            <a:r>
              <a:rPr lang="de-DE" sz="2800" dirty="0" err="1" smtClean="0"/>
              <a:t>generation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381000" y="172872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II. GeldtransFAIR.de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6705600" cy="152400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de-DE" sz="2400" dirty="0"/>
              <a:t>Pop-up </a:t>
            </a:r>
            <a:r>
              <a:rPr lang="de-DE" sz="2400" dirty="0" err="1"/>
              <a:t>surveys</a:t>
            </a:r>
            <a:r>
              <a:rPr lang="de-DE" sz="2400" dirty="0"/>
              <a:t> </a:t>
            </a:r>
            <a:r>
              <a:rPr lang="de-DE" sz="2400" dirty="0" err="1"/>
              <a:t>among</a:t>
            </a:r>
            <a:r>
              <a:rPr lang="de-DE" sz="2400" dirty="0"/>
              <a:t> </a:t>
            </a:r>
            <a:r>
              <a:rPr lang="de-DE" sz="2400" dirty="0" err="1"/>
              <a:t>users</a:t>
            </a:r>
            <a:endParaRPr lang="de-DE" sz="2400" dirty="0"/>
          </a:p>
          <a:p>
            <a:r>
              <a:rPr lang="de-DE" sz="2400" dirty="0" err="1" smtClean="0"/>
              <a:t>Questionnaires</a:t>
            </a:r>
            <a:r>
              <a:rPr lang="de-DE" sz="2400" dirty="0" smtClean="0"/>
              <a:t>  via Social Media and on Events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72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2"/>
            <a:ext cx="7391400" cy="472439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/>
              <a:t>Real-time data for digital providers (not brick and mortar)</a:t>
            </a:r>
          </a:p>
          <a:p>
            <a:r>
              <a:rPr lang="en-US" sz="2400" dirty="0" smtClean="0"/>
              <a:t>Number </a:t>
            </a:r>
            <a:r>
              <a:rPr lang="en-US" sz="2400" dirty="0"/>
              <a:t>and type of </a:t>
            </a:r>
            <a:r>
              <a:rPr lang="en-US" sz="2400" dirty="0" smtClean="0"/>
              <a:t>digital</a:t>
            </a:r>
            <a:r>
              <a:rPr lang="en-US" sz="2400" b="1" dirty="0" smtClean="0"/>
              <a:t> </a:t>
            </a:r>
            <a:r>
              <a:rPr lang="en-US" sz="2400" dirty="0" smtClean="0"/>
              <a:t>Remittance </a:t>
            </a:r>
            <a:r>
              <a:rPr lang="en-US" sz="2400" dirty="0"/>
              <a:t>Service Providers (RSPs) serving particular corridors </a:t>
            </a:r>
          </a:p>
          <a:p>
            <a:r>
              <a:rPr lang="en-US" sz="2400" dirty="0" smtClean="0"/>
              <a:t>Number of users who select particular MTO’s, how much they send and whether and how they transact after leaving RemitRight</a:t>
            </a:r>
          </a:p>
          <a:p>
            <a:r>
              <a:rPr lang="en-US" sz="2400" dirty="0" smtClean="0"/>
              <a:t>Information on all data points when remittance sender selects MTO, including f/x rate, transaction fee, send and receive methods, speed at time of decision</a:t>
            </a:r>
          </a:p>
          <a:p>
            <a:r>
              <a:rPr lang="en-US" sz="2400" dirty="0" smtClean="0"/>
              <a:t>Demographic info on users including gender, age, country of origin 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95233" y="952999"/>
            <a:ext cx="5870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RemitRight: What </a:t>
            </a:r>
            <a:r>
              <a:rPr lang="en-US" sz="2800" dirty="0"/>
              <a:t>data </a:t>
            </a:r>
            <a:r>
              <a:rPr lang="en-US" sz="2800" dirty="0" smtClean="0"/>
              <a:t>do </a:t>
            </a:r>
            <a:r>
              <a:rPr lang="en-US" sz="2800" dirty="0"/>
              <a:t>we extract?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81000" y="172872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III. </a:t>
            </a:r>
            <a:r>
              <a:rPr lang="de-DE" b="1" dirty="0" err="1" smtClean="0">
                <a:solidFill>
                  <a:schemeClr val="tx2"/>
                </a:solidFill>
              </a:rPr>
              <a:t>RemitRight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3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066800" y="1752600"/>
            <a:ext cx="6934200" cy="47545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2400" dirty="0" smtClean="0"/>
              <a:t>Collect real-time data on focus refugee corridors including number of providers, prices, services offered both digital and brick and mortar</a:t>
            </a:r>
          </a:p>
          <a:p>
            <a:pPr lvl="0"/>
            <a:r>
              <a:rPr lang="en-US" sz="2400" dirty="0"/>
              <a:t>W</a:t>
            </a:r>
            <a:r>
              <a:rPr lang="en-US" sz="2400" dirty="0" smtClean="0"/>
              <a:t>hat </a:t>
            </a:r>
            <a:r>
              <a:rPr lang="en-US" sz="2400" dirty="0"/>
              <a:t>factors affect </a:t>
            </a:r>
            <a:r>
              <a:rPr lang="en-US" sz="2400" dirty="0" smtClean="0"/>
              <a:t>refugee remittance decision-making?</a:t>
            </a:r>
          </a:p>
          <a:p>
            <a:pPr lvl="0"/>
            <a:r>
              <a:rPr lang="en-US" sz="2400" dirty="0" smtClean="0"/>
              <a:t>How does refugee </a:t>
            </a:r>
            <a:r>
              <a:rPr lang="en-US" sz="2400" dirty="0"/>
              <a:t>remittance decision making differ from other remittance senders?</a:t>
            </a:r>
            <a:r>
              <a:rPr lang="en-US" sz="2400" dirty="0" smtClean="0"/>
              <a:t> </a:t>
            </a:r>
            <a:endParaRPr lang="en-US" sz="2400" dirty="0"/>
          </a:p>
          <a:p>
            <a:pPr lvl="0"/>
            <a:r>
              <a:rPr lang="en-US" sz="2400" dirty="0" smtClean="0"/>
              <a:t>How does refugee digital decision-making differ from brick and mortar?</a:t>
            </a:r>
            <a:endParaRPr lang="en-US" sz="2400" dirty="0"/>
          </a:p>
          <a:p>
            <a:pPr lvl="0"/>
            <a:r>
              <a:rPr lang="en-US" sz="2400" dirty="0" smtClean="0"/>
              <a:t>How do comparison tools affect remittance behavior? Does </a:t>
            </a:r>
            <a:r>
              <a:rPr lang="en-US" sz="2400" dirty="0"/>
              <a:t>the number of providers change for these corridors post-influx? Does it change over time?  </a:t>
            </a:r>
          </a:p>
          <a:p>
            <a:endParaRPr lang="en-US" sz="1800" dirty="0"/>
          </a:p>
        </p:txBody>
      </p:sp>
      <p:sp>
        <p:nvSpPr>
          <p:cNvPr id="5" name="TextBox 5"/>
          <p:cNvSpPr txBox="1">
            <a:spLocks noGrp="1"/>
          </p:cNvSpPr>
          <p:nvPr>
            <p:ph type="title"/>
          </p:nvPr>
        </p:nvSpPr>
        <p:spPr>
          <a:xfrm>
            <a:off x="620973" y="8382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RemitRight: Future Questions Answered</a:t>
            </a:r>
            <a:endParaRPr lang="en-US" sz="3200" dirty="0"/>
          </a:p>
        </p:txBody>
      </p:sp>
      <p:sp>
        <p:nvSpPr>
          <p:cNvPr id="7" name="Textfeld 6"/>
          <p:cNvSpPr txBox="1"/>
          <p:nvPr/>
        </p:nvSpPr>
        <p:spPr>
          <a:xfrm>
            <a:off x="381000" y="172872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III. </a:t>
            </a:r>
            <a:r>
              <a:rPr lang="de-DE" b="1" dirty="0" err="1" smtClean="0">
                <a:solidFill>
                  <a:schemeClr val="tx2"/>
                </a:solidFill>
              </a:rPr>
              <a:t>RemitRight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92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8229600" cy="1752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2000" dirty="0" smtClean="0"/>
              <a:t>Questions?</a:t>
            </a:r>
            <a:endParaRPr lang="en-US" sz="12000" dirty="0"/>
          </a:p>
        </p:txBody>
      </p:sp>
    </p:spTree>
    <p:extLst>
      <p:ext uri="{BB962C8B-B14F-4D97-AF65-F5344CB8AC3E}">
        <p14:creationId xmlns:p14="http://schemas.microsoft.com/office/powerpoint/2010/main" val="38455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534400" cy="617928"/>
          </a:xfrm>
        </p:spPr>
        <p:txBody>
          <a:bodyPr>
            <a:noAutofit/>
          </a:bodyPr>
          <a:lstStyle/>
          <a:p>
            <a:pPr algn="ctr"/>
            <a:r>
              <a:rPr lang="de-DE" sz="2800" b="1" dirty="0" smtClean="0">
                <a:solidFill>
                  <a:schemeClr val="tx2"/>
                </a:solidFill>
              </a:rPr>
              <a:t>Existing data, possible implications and challenges:</a:t>
            </a:r>
            <a:endParaRPr lang="de-DE" sz="2800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3400" y="2332037"/>
            <a:ext cx="8229600" cy="4525963"/>
          </a:xfrm>
        </p:spPr>
        <p:txBody>
          <a:bodyPr>
            <a:normAutofit/>
          </a:bodyPr>
          <a:lstStyle/>
          <a:p>
            <a:pPr marL="571500" indent="-571500">
              <a:buClr>
                <a:schemeClr val="tx2"/>
              </a:buClr>
              <a:buFont typeface="+mj-lt"/>
              <a:buAutoNum type="romanUcPeriod"/>
            </a:pPr>
            <a:r>
              <a:rPr lang="de-DE" sz="2800" dirty="0" smtClean="0"/>
              <a:t>World </a:t>
            </a:r>
            <a:r>
              <a:rPr lang="de-DE" sz="2800" dirty="0"/>
              <a:t>Bank </a:t>
            </a:r>
            <a:r>
              <a:rPr lang="de-DE" sz="2800" dirty="0" err="1"/>
              <a:t>Remittance</a:t>
            </a:r>
            <a:r>
              <a:rPr lang="de-DE" sz="2800" dirty="0"/>
              <a:t> Prices Worldwide (RPW) Database remittanceprices.worldbank.org</a:t>
            </a:r>
          </a:p>
          <a:p>
            <a:pPr marL="571500" indent="-571500">
              <a:buClr>
                <a:schemeClr val="tx2"/>
              </a:buClr>
              <a:buFont typeface="+mj-lt"/>
              <a:buAutoNum type="romanUcPeriod"/>
            </a:pPr>
            <a:r>
              <a:rPr lang="de-DE" sz="2800" dirty="0" smtClean="0"/>
              <a:t>German </a:t>
            </a:r>
            <a:r>
              <a:rPr lang="de-DE" sz="2800" dirty="0" err="1" smtClean="0"/>
              <a:t>government-led</a:t>
            </a:r>
            <a:r>
              <a:rPr lang="de-DE" sz="2800" dirty="0" smtClean="0"/>
              <a:t> </a:t>
            </a:r>
            <a:r>
              <a:rPr lang="de-DE" sz="2800" dirty="0" err="1" smtClean="0"/>
              <a:t>portal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migrants</a:t>
            </a:r>
            <a:r>
              <a:rPr lang="de-DE" sz="2800" dirty="0" smtClean="0"/>
              <a:t>, GeldtransFAIR.de</a:t>
            </a:r>
          </a:p>
          <a:p>
            <a:pPr marL="571500" indent="-571500">
              <a:buClr>
                <a:schemeClr val="tx2"/>
              </a:buClr>
              <a:buFont typeface="+mj-lt"/>
              <a:buAutoNum type="romanUcPeriod"/>
            </a:pPr>
            <a:r>
              <a:rPr lang="de-DE" sz="2800" dirty="0" smtClean="0"/>
              <a:t>US-</a:t>
            </a:r>
            <a:r>
              <a:rPr lang="de-DE" sz="2800" dirty="0" err="1" smtClean="0"/>
              <a:t>based</a:t>
            </a:r>
            <a:r>
              <a:rPr lang="de-DE" sz="2800" dirty="0" smtClean="0"/>
              <a:t> </a:t>
            </a:r>
            <a:r>
              <a:rPr lang="de-DE" sz="2800" dirty="0" err="1" smtClean="0"/>
              <a:t>portal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migrants</a:t>
            </a:r>
            <a:r>
              <a:rPr lang="de-DE" sz="2800" dirty="0" smtClean="0"/>
              <a:t>, RemitRight.com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2800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381000" y="172872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Content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82576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753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websites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381000" y="172872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 smtClean="0"/>
              <a:t>Overview</a:t>
            </a:r>
            <a:endParaRPr lang="de-DE" b="1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308428" y="1524000"/>
            <a:ext cx="3842657" cy="4525963"/>
          </a:xfrm>
        </p:spPr>
        <p:txBody>
          <a:bodyPr>
            <a:normAutofit/>
          </a:bodyPr>
          <a:lstStyle/>
          <a:p>
            <a:r>
              <a:rPr lang="de-DE" sz="2400" dirty="0" smtClean="0"/>
              <a:t>Price </a:t>
            </a:r>
            <a:r>
              <a:rPr lang="de-DE" sz="2400" dirty="0" err="1" smtClean="0"/>
              <a:t>developments</a:t>
            </a:r>
            <a:r>
              <a:rPr lang="de-DE" sz="2400" dirty="0" smtClean="0"/>
              <a:t> and </a:t>
            </a:r>
            <a:r>
              <a:rPr lang="de-DE" sz="2400" dirty="0" err="1" smtClean="0"/>
              <a:t>conditions</a:t>
            </a:r>
            <a:r>
              <a:rPr lang="de-DE" sz="2400" dirty="0" smtClean="0"/>
              <a:t>   </a:t>
            </a:r>
            <a:r>
              <a:rPr lang="de-DE" sz="2400" dirty="0" smtClean="0"/>
              <a:t>and </a:t>
            </a:r>
            <a:r>
              <a:rPr lang="de-DE" sz="2400" dirty="0" err="1" smtClean="0"/>
              <a:t>comparison</a:t>
            </a:r>
            <a:r>
              <a:rPr lang="de-DE" sz="2400" dirty="0" smtClean="0"/>
              <a:t> </a:t>
            </a:r>
            <a:r>
              <a:rPr lang="de-DE" sz="2400" dirty="0" err="1" smtClean="0"/>
              <a:t>among</a:t>
            </a:r>
            <a:r>
              <a:rPr lang="de-DE" sz="2400" dirty="0" smtClean="0"/>
              <a:t> countries</a:t>
            </a:r>
          </a:p>
          <a:p>
            <a:r>
              <a:rPr lang="de-DE" sz="2400" dirty="0" err="1" smtClean="0"/>
              <a:t>Product</a:t>
            </a:r>
            <a:r>
              <a:rPr lang="de-DE" sz="2400" dirty="0" smtClean="0"/>
              <a:t> and </a:t>
            </a:r>
            <a:r>
              <a:rPr lang="de-DE" sz="2400" dirty="0" err="1" smtClean="0"/>
              <a:t>provider</a:t>
            </a:r>
            <a:r>
              <a:rPr lang="de-DE" sz="2400" dirty="0" smtClean="0"/>
              <a:t> </a:t>
            </a:r>
            <a:r>
              <a:rPr lang="de-DE" sz="2400" dirty="0" err="1" smtClean="0"/>
              <a:t>availability</a:t>
            </a:r>
            <a:endParaRPr lang="de-DE" sz="2400" dirty="0" smtClean="0"/>
          </a:p>
          <a:p>
            <a:r>
              <a:rPr lang="de-DE" sz="2400" dirty="0" err="1" smtClean="0"/>
              <a:t>usage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comparison</a:t>
            </a:r>
            <a:r>
              <a:rPr lang="de-DE" sz="2400" dirty="0" smtClean="0"/>
              <a:t> </a:t>
            </a:r>
            <a:r>
              <a:rPr lang="de-DE" sz="2400" dirty="0" err="1" smtClean="0"/>
              <a:t>websites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migrants</a:t>
            </a:r>
            <a:r>
              <a:rPr lang="de-DE" sz="2400" dirty="0" smtClean="0"/>
              <a:t> </a:t>
            </a:r>
          </a:p>
          <a:p>
            <a:r>
              <a:rPr lang="de-DE" sz="2400" dirty="0" err="1" smtClean="0"/>
              <a:t>profiles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users</a:t>
            </a:r>
            <a:r>
              <a:rPr lang="de-DE" sz="2400" dirty="0" smtClean="0"/>
              <a:t> </a:t>
            </a:r>
          </a:p>
          <a:p>
            <a:r>
              <a:rPr lang="de-DE" sz="2400" dirty="0" smtClean="0"/>
              <a:t>Provider </a:t>
            </a:r>
            <a:r>
              <a:rPr lang="de-DE" sz="2400" dirty="0" err="1" smtClean="0"/>
              <a:t>choices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users</a:t>
            </a:r>
            <a:endParaRPr lang="de-DE" sz="2400" dirty="0"/>
          </a:p>
        </p:txBody>
      </p:sp>
      <p:sp>
        <p:nvSpPr>
          <p:cNvPr id="8" name="Pfeil nach rechts 7"/>
          <p:cNvSpPr/>
          <p:nvPr/>
        </p:nvSpPr>
        <p:spPr>
          <a:xfrm>
            <a:off x="4114800" y="2086403"/>
            <a:ext cx="304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Inhaltsplatzhalter 2"/>
          <p:cNvSpPr txBox="1">
            <a:spLocks/>
          </p:cNvSpPr>
          <p:nvPr/>
        </p:nvSpPr>
        <p:spPr>
          <a:xfrm>
            <a:off x="4495800" y="1905000"/>
            <a:ext cx="4343400" cy="338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400" dirty="0" smtClean="0"/>
              <a:t>RPW </a:t>
            </a:r>
            <a:r>
              <a:rPr lang="de-DE" sz="2400" dirty="0" err="1" smtClean="0"/>
              <a:t>provides</a:t>
            </a:r>
            <a:r>
              <a:rPr lang="de-DE" sz="2400" dirty="0" smtClean="0"/>
              <a:t> </a:t>
            </a:r>
            <a:r>
              <a:rPr lang="de-DE" sz="2400" dirty="0" err="1" smtClean="0"/>
              <a:t>data</a:t>
            </a:r>
            <a:r>
              <a:rPr lang="de-DE" sz="2400" dirty="0" smtClean="0"/>
              <a:t> </a:t>
            </a:r>
            <a:r>
              <a:rPr lang="de-DE" sz="2400" dirty="0" err="1" smtClean="0"/>
              <a:t>analysis</a:t>
            </a:r>
            <a:endParaRPr lang="de-DE" sz="2400" dirty="0" smtClean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relevant </a:t>
            </a:r>
            <a:r>
              <a:rPr lang="de-DE" sz="2400" dirty="0" err="1" smtClean="0"/>
              <a:t>for</a:t>
            </a:r>
            <a:r>
              <a:rPr lang="de-DE" sz="2400" dirty="0" smtClean="0"/>
              <a:t> national </a:t>
            </a:r>
            <a:r>
              <a:rPr lang="de-DE" sz="2400" dirty="0" err="1" smtClean="0"/>
              <a:t>websites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offer</a:t>
            </a:r>
            <a:r>
              <a:rPr lang="de-DE" sz="2400" dirty="0" smtClean="0"/>
              <a:t> </a:t>
            </a:r>
            <a:r>
              <a:rPr lang="de-DE" sz="2400" dirty="0" err="1" smtClean="0"/>
              <a:t>services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migrants</a:t>
            </a:r>
            <a:endParaRPr lang="de-DE" sz="2400" dirty="0" smtClean="0"/>
          </a:p>
        </p:txBody>
      </p:sp>
      <p:sp>
        <p:nvSpPr>
          <p:cNvPr id="12" name="Geschweifte Klammer rechts 11"/>
          <p:cNvSpPr/>
          <p:nvPr/>
        </p:nvSpPr>
        <p:spPr>
          <a:xfrm>
            <a:off x="3998686" y="3886200"/>
            <a:ext cx="304800" cy="1676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rechts 12"/>
          <p:cNvSpPr/>
          <p:nvPr/>
        </p:nvSpPr>
        <p:spPr>
          <a:xfrm rot="3843844" flipV="1">
            <a:off x="2071173" y="5712737"/>
            <a:ext cx="465603" cy="2419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2438400" y="5798403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relevant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portals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linked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provider‘s</a:t>
            </a:r>
            <a:r>
              <a:rPr lang="de-DE" sz="2400" dirty="0" smtClean="0"/>
              <a:t> </a:t>
            </a:r>
            <a:r>
              <a:rPr lang="de-DE" sz="2400" dirty="0" err="1" smtClean="0"/>
              <a:t>websites</a:t>
            </a:r>
            <a:r>
              <a:rPr lang="de-DE" sz="2400" dirty="0"/>
              <a:t> </a:t>
            </a:r>
            <a:r>
              <a:rPr lang="de-DE" sz="2400" dirty="0" smtClean="0"/>
              <a:t>(e.g. </a:t>
            </a:r>
            <a:r>
              <a:rPr lang="de-DE" sz="2400" dirty="0" err="1" smtClean="0"/>
              <a:t>RemitRight</a:t>
            </a:r>
            <a:r>
              <a:rPr lang="de-DE" sz="2400" dirty="0" smtClean="0"/>
              <a:t>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327119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Introducing Remittance Prices Worldwide (RPW)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76400"/>
            <a:ext cx="4495800" cy="428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52400" y="4419600"/>
            <a:ext cx="4420385" cy="2307156"/>
            <a:chOff x="4800600" y="1655244"/>
            <a:chExt cx="4420385" cy="2307156"/>
          </a:xfrm>
        </p:grpSpPr>
        <p:sp>
          <p:nvSpPr>
            <p:cNvPr id="5" name="TextBox 4"/>
            <p:cNvSpPr txBox="1"/>
            <p:nvPr/>
          </p:nvSpPr>
          <p:spPr>
            <a:xfrm>
              <a:off x="6233846" y="3177570"/>
              <a:ext cx="1297150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500" b="1" dirty="0" smtClean="0">
                  <a:solidFill>
                    <a:srgbClr val="0070C0"/>
                  </a:solidFill>
                  <a:latin typeface="Trebuchet MS" panose="020B0603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300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srgbClr val="0070C0"/>
                  </a:solidFill>
                  <a:latin typeface="Trebuchet MS" panose="020B0603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Corridors</a:t>
              </a:r>
              <a:endParaRPr lang="en-US" sz="2000" b="1" dirty="0">
                <a:solidFill>
                  <a:srgbClr val="0070C0"/>
                </a:solidFill>
                <a:latin typeface="Trebuchet MS" panose="020B0603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800600" y="1754924"/>
              <a:ext cx="1309974" cy="1092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500" b="1" dirty="0" smtClean="0">
                  <a:solidFill>
                    <a:srgbClr val="0070C0"/>
                  </a:solidFill>
                  <a:latin typeface="Trebuchet MS" panose="020B0603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35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srgbClr val="0070C0"/>
                  </a:solidFill>
                  <a:latin typeface="Trebuchet MS" panose="020B0603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Sending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srgbClr val="0070C0"/>
                  </a:solidFill>
                  <a:latin typeface="Trebuchet MS" panose="020B0603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countries</a:t>
              </a:r>
              <a:endParaRPr lang="en-US" sz="2000" b="1" dirty="0">
                <a:solidFill>
                  <a:srgbClr val="0070C0"/>
                </a:solidFill>
                <a:latin typeface="Trebuchet MS" panose="020B0603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00404" y="1762963"/>
              <a:ext cx="1420581" cy="1092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500" b="1" dirty="0" smtClean="0">
                  <a:solidFill>
                    <a:srgbClr val="0070C0"/>
                  </a:solidFill>
                  <a:latin typeface="Trebuchet MS" panose="020B0603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99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srgbClr val="0070C0"/>
                  </a:solidFill>
                  <a:latin typeface="Trebuchet MS" panose="020B0603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Receiving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srgbClr val="0070C0"/>
                  </a:solidFill>
                  <a:latin typeface="Trebuchet MS" panose="020B0603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countries</a:t>
              </a:r>
              <a:endParaRPr lang="en-US" sz="2000" b="1" dirty="0">
                <a:solidFill>
                  <a:srgbClr val="0070C0"/>
                </a:solidFill>
                <a:latin typeface="Trebuchet MS" panose="020B0603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8" name="Right Arrow 7"/>
            <p:cNvSpPr/>
            <p:nvPr/>
          </p:nvSpPr>
          <p:spPr bwMode="auto">
            <a:xfrm>
              <a:off x="6213315" y="2421584"/>
              <a:ext cx="1573306" cy="245416"/>
            </a:xfrm>
            <a:prstGeom prst="rightArrow">
              <a:avLst/>
            </a:prstGeom>
            <a:solidFill>
              <a:srgbClr val="0070C0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indent="-115888" fontAlgn="base">
                <a:spcBef>
                  <a:spcPct val="50000"/>
                </a:spcBef>
                <a:spcAft>
                  <a:spcPct val="0"/>
                </a:spcAft>
                <a:buFontTx/>
                <a:buChar char="•"/>
              </a:pPr>
              <a:endParaRPr lang="en-US" sz="1300" dirty="0" smtClean="0">
                <a:solidFill>
                  <a:srgbClr val="002345"/>
                </a:solidFill>
                <a:latin typeface="Trebuchet MS" pitchFamily="34" charset="0"/>
                <a:ea typeface="MS PGothic" panose="020B0600070205080204" pitchFamily="34" charset="-128"/>
                <a:cs typeface="Times New Roman" pitchFamily="18" charset="0"/>
              </a:endParaRPr>
            </a:p>
          </p:txBody>
        </p:sp>
        <p:sp>
          <p:nvSpPr>
            <p:cNvPr id="9" name="Right Brace 8"/>
            <p:cNvSpPr/>
            <p:nvPr/>
          </p:nvSpPr>
          <p:spPr bwMode="auto">
            <a:xfrm rot="5400000">
              <a:off x="6750290" y="1720328"/>
              <a:ext cx="264262" cy="2664750"/>
            </a:xfrm>
            <a:prstGeom prst="rightBrac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indent="-115888" fontAlgn="base">
                <a:spcBef>
                  <a:spcPct val="50000"/>
                </a:spcBef>
                <a:spcAft>
                  <a:spcPct val="0"/>
                </a:spcAft>
                <a:buFontTx/>
                <a:buChar char="•"/>
              </a:pPr>
              <a:endParaRPr lang="en-US" sz="1300" dirty="0" smtClean="0">
                <a:solidFill>
                  <a:srgbClr val="002345"/>
                </a:solidFill>
                <a:latin typeface="Trebuchet MS" pitchFamily="34" charset="0"/>
                <a:ea typeface="MS PGothic" panose="020B0600070205080204" pitchFamily="34" charset="-128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13315" y="1655244"/>
              <a:ext cx="15733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002345"/>
                  </a:solidFill>
                  <a:latin typeface="Trebuchet MS" panose="020B0603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RPW Coverage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002345"/>
                  </a:solidFill>
                  <a:latin typeface="Trebuchet MS" panose="020B0603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Q4 2015</a:t>
              </a:r>
              <a:endParaRPr lang="en-US" sz="1600" b="1" dirty="0">
                <a:solidFill>
                  <a:srgbClr val="002345"/>
                </a:solidFill>
                <a:latin typeface="Trebuchet MS" panose="020B0603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52400" y="1603330"/>
            <a:ext cx="4343400" cy="278865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000" b="1" dirty="0" smtClean="0">
                <a:latin typeface="Andes" panose="02000000000000000000" pitchFamily="50" charset="0"/>
                <a:cs typeface="Arial" panose="020B0604020202020204" pitchFamily="34" charset="0"/>
              </a:rPr>
              <a:t>RPW Basics</a:t>
            </a:r>
          </a:p>
          <a:p>
            <a:pPr marL="285750" indent="-285750" algn="just"/>
            <a:r>
              <a:rPr lang="en-US" sz="2000" dirty="0" smtClean="0">
                <a:latin typeface="Andes" panose="02000000000000000000" pitchFamily="50" charset="0"/>
                <a:cs typeface="Arial" panose="020B0604020202020204" pitchFamily="34" charset="0"/>
              </a:rPr>
              <a:t>Launched in 2008 by the World Bank</a:t>
            </a:r>
          </a:p>
          <a:p>
            <a:pPr marL="285750" indent="-285750" algn="just"/>
            <a:r>
              <a:rPr lang="en-US" sz="2000" dirty="0" smtClean="0">
                <a:latin typeface="Andes" panose="02000000000000000000" pitchFamily="50" charset="0"/>
                <a:cs typeface="Arial" panose="020B0604020202020204" pitchFamily="34" charset="0"/>
              </a:rPr>
              <a:t>Served as the primary source of data to track progress towards G8- and G20-endorsed 5x5 objective </a:t>
            </a:r>
          </a:p>
          <a:p>
            <a:pPr marL="285750" indent="-285750" algn="just"/>
            <a:r>
              <a:rPr lang="en-US" sz="2000" dirty="0" smtClean="0">
                <a:latin typeface="Andes" panose="02000000000000000000" pitchFamily="50" charset="0"/>
                <a:cs typeface="Arial" panose="020B0604020202020204" pitchFamily="34" charset="0"/>
              </a:rPr>
              <a:t>Remains a key tool to measure the cost incurred by remitters when sending money along major remittance corridors</a:t>
            </a:r>
          </a:p>
          <a:p>
            <a:pPr marL="285750" indent="-285750" algn="just"/>
            <a:r>
              <a:rPr lang="en-US" sz="2000" dirty="0" smtClean="0">
                <a:latin typeface="Andes" panose="02000000000000000000" pitchFamily="50" charset="0"/>
                <a:cs typeface="Arial" panose="020B0604020202020204" pitchFamily="34" charset="0"/>
              </a:rPr>
              <a:t>Coverage was recently increased from 227 corridors to 300</a:t>
            </a:r>
          </a:p>
          <a:p>
            <a:pPr marL="285750" indent="-285750" algn="just"/>
            <a:r>
              <a:rPr lang="en-US" sz="2000" dirty="0" smtClean="0">
                <a:latin typeface="Andes" panose="02000000000000000000" pitchFamily="50" charset="0"/>
                <a:cs typeface="Arial" panose="020B0604020202020204" pitchFamily="34" charset="0"/>
              </a:rPr>
              <a:t>WB also certifies other national, regional and private sector databases  </a:t>
            </a:r>
          </a:p>
        </p:txBody>
      </p:sp>
      <p:sp>
        <p:nvSpPr>
          <p:cNvPr id="12" name="Textfeld 2"/>
          <p:cNvSpPr txBox="1"/>
          <p:nvPr/>
        </p:nvSpPr>
        <p:spPr>
          <a:xfrm>
            <a:off x="381000" y="172872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I. RPW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75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84" y="503238"/>
            <a:ext cx="8229600" cy="1401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RPW Coverage of Forced Displacement:                </a:t>
            </a:r>
            <a:br>
              <a:rPr lang="en-US" sz="3600" dirty="0" smtClean="0"/>
            </a:br>
            <a:r>
              <a:rPr lang="en-US" sz="3600" dirty="0" smtClean="0"/>
              <a:t>Refugees</a:t>
            </a:r>
            <a:endParaRPr lang="en-US" sz="36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05013"/>
            <a:ext cx="8630543" cy="424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81000" y="172872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I. RPW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90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RPW Coverage of Forced Displacement:                </a:t>
            </a:r>
            <a:br>
              <a:rPr lang="en-US" sz="3600" dirty="0" smtClean="0"/>
            </a:br>
            <a:r>
              <a:rPr lang="en-US" sz="3600" dirty="0" smtClean="0"/>
              <a:t>IDPs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7912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*RPW covers international remittances (cross-border, person-to-person transfers of relatively low value) so transfers concerning refugees are likely to be more relevant, though IDPs may certainly receive remittances from outside the country.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87603"/>
            <a:ext cx="6324600" cy="3774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6"/>
          <p:cNvSpPr txBox="1"/>
          <p:nvPr/>
        </p:nvSpPr>
        <p:spPr>
          <a:xfrm>
            <a:off x="381000" y="172872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I. RPW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RPW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111701" cy="4525963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1800" dirty="0" smtClean="0"/>
              <a:t>Number and type of Remittance Service Providers (RSPs) serving particular corridors </a:t>
            </a:r>
          </a:p>
          <a:p>
            <a:r>
              <a:rPr lang="en-US" sz="1800" dirty="0" smtClean="0"/>
              <a:t>Number, type and relative costs of services offered to send money to and from countries affected by forced displacement </a:t>
            </a:r>
          </a:p>
          <a:p>
            <a:r>
              <a:rPr lang="en-US" sz="1800" dirty="0" smtClean="0"/>
              <a:t>Range of average total cost in a given corridor or for a particular type of service </a:t>
            </a:r>
            <a:endParaRPr lang="en-US" sz="1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752600"/>
            <a:ext cx="4267200" cy="4525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These data points could be interpreted to give an indication of several characteristics of the market, including:</a:t>
            </a:r>
          </a:p>
          <a:p>
            <a:r>
              <a:rPr lang="en-US" sz="1800" dirty="0" smtClean="0"/>
              <a:t>Market size</a:t>
            </a:r>
          </a:p>
          <a:p>
            <a:r>
              <a:rPr lang="en-US" sz="1800" dirty="0" smtClean="0"/>
              <a:t>Level of competition</a:t>
            </a:r>
          </a:p>
          <a:p>
            <a:r>
              <a:rPr lang="en-US" sz="1800" dirty="0"/>
              <a:t>D</a:t>
            </a:r>
            <a:r>
              <a:rPr lang="en-US" sz="1800" dirty="0" smtClean="0"/>
              <a:t>egree of innovation</a:t>
            </a:r>
          </a:p>
          <a:p>
            <a:endParaRPr lang="en-US" sz="1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62000" y="1207806"/>
            <a:ext cx="373070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What data can we extract?</a:t>
            </a:r>
            <a:endParaRPr lang="en-US" sz="2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1219200"/>
            <a:ext cx="294856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What could it mean?</a:t>
            </a:r>
            <a:endParaRPr lang="en-US" sz="25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381000" y="172872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I. RPW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5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Challenges with Interpreting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RPW does not include ALL available services for a given country or corridor, rather the aim is to represent the market trends </a:t>
            </a:r>
          </a:p>
          <a:p>
            <a:r>
              <a:rPr lang="en-US" dirty="0" smtClean="0"/>
              <a:t>It is difficult to distinguish which services are used by refugees and IDPs, so average costs may not reflect realities </a:t>
            </a:r>
          </a:p>
          <a:p>
            <a:r>
              <a:rPr lang="en-US" dirty="0" smtClean="0"/>
              <a:t>Number, type of RSPs facilitating transfers to and from affected countries, as well as the number, type and cost of their services are a function of several factors, including:</a:t>
            </a:r>
          </a:p>
          <a:p>
            <a:pPr lvl="1"/>
            <a:r>
              <a:rPr lang="en-US" dirty="0" smtClean="0"/>
              <a:t>Payment system infrastructure in sending and receiving countries (quality, accessibility, interoperability)</a:t>
            </a:r>
          </a:p>
          <a:p>
            <a:pPr lvl="1"/>
            <a:r>
              <a:rPr lang="en-US" dirty="0" smtClean="0"/>
              <a:t>Legal and regulator environment (access to payment system, licensing requirements, AML/CFT requirements etc) </a:t>
            </a:r>
          </a:p>
          <a:p>
            <a:pPr lvl="1"/>
            <a:r>
              <a:rPr lang="en-US" dirty="0" smtClean="0"/>
              <a:t>Levels of financial inclusion and education in both countries</a:t>
            </a:r>
          </a:p>
          <a:p>
            <a:pPr lvl="1"/>
            <a:r>
              <a:rPr lang="en-US" dirty="0"/>
              <a:t>Migration patterns, including economic migration </a:t>
            </a:r>
            <a:r>
              <a:rPr lang="en-US" dirty="0" smtClean="0"/>
              <a:t>and forced displacement </a:t>
            </a:r>
          </a:p>
          <a:p>
            <a:pPr lvl="1"/>
            <a:r>
              <a:rPr lang="en-US" dirty="0" smtClean="0"/>
              <a:t>Time of the year (cost only)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381000" y="1524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I. RPW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92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825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GeldtransFAIR.de:</a:t>
            </a:r>
            <a:br>
              <a:rPr lang="en-US" sz="3200" dirty="0" smtClean="0"/>
            </a:br>
            <a:r>
              <a:rPr lang="en-US" sz="3200" dirty="0" smtClean="0"/>
              <a:t>Existing Data and Limitations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848600" cy="4528661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b="1" dirty="0" smtClean="0"/>
              <a:t>Quantitative Data</a:t>
            </a:r>
          </a:p>
          <a:p>
            <a:r>
              <a:rPr lang="de-DE" sz="2400" dirty="0" smtClean="0"/>
              <a:t>Price </a:t>
            </a:r>
            <a:r>
              <a:rPr lang="de-DE" sz="2400" dirty="0" err="1" smtClean="0"/>
              <a:t>developments</a:t>
            </a:r>
            <a:r>
              <a:rPr lang="de-DE" sz="2400" dirty="0" smtClean="0"/>
              <a:t> / </a:t>
            </a:r>
            <a:r>
              <a:rPr lang="de-DE" sz="2400" b="1" dirty="0" err="1" smtClean="0"/>
              <a:t>average</a:t>
            </a:r>
            <a:r>
              <a:rPr lang="de-DE" sz="2400" b="1" dirty="0" smtClean="0"/>
              <a:t> and </a:t>
            </a:r>
            <a:r>
              <a:rPr lang="de-DE" sz="2400" b="1" dirty="0" err="1" smtClean="0"/>
              <a:t>range</a:t>
            </a:r>
            <a:r>
              <a:rPr lang="de-DE" sz="2400" b="1" dirty="0" smtClean="0"/>
              <a:t> per </a:t>
            </a:r>
            <a:r>
              <a:rPr lang="de-DE" sz="2400" b="1" dirty="0" err="1" smtClean="0"/>
              <a:t>corridor</a:t>
            </a:r>
            <a:r>
              <a:rPr lang="de-DE" sz="2400" dirty="0" smtClean="0"/>
              <a:t>, </a:t>
            </a:r>
            <a:r>
              <a:rPr lang="de-DE" sz="2400" dirty="0" err="1" smtClean="0"/>
              <a:t>disaggregated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method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transfer</a:t>
            </a:r>
            <a:r>
              <a:rPr lang="de-DE" sz="2400" dirty="0" smtClean="0"/>
              <a:t>, </a:t>
            </a:r>
            <a:r>
              <a:rPr lang="de-DE" sz="2400" dirty="0" err="1" smtClean="0"/>
              <a:t>product</a:t>
            </a:r>
            <a:r>
              <a:rPr lang="de-DE" sz="2400" dirty="0" smtClean="0"/>
              <a:t> type, etc.</a:t>
            </a:r>
            <a:endParaRPr lang="de-DE" sz="2400" dirty="0"/>
          </a:p>
          <a:p>
            <a:r>
              <a:rPr lang="de-DE" sz="2400" dirty="0"/>
              <a:t>Development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provider</a:t>
            </a:r>
            <a:r>
              <a:rPr lang="de-DE" sz="2400" dirty="0"/>
              <a:t> </a:t>
            </a:r>
            <a:r>
              <a:rPr lang="de-DE" sz="2400" dirty="0" err="1"/>
              <a:t>availability</a:t>
            </a:r>
            <a:r>
              <a:rPr lang="de-DE" sz="2400" dirty="0"/>
              <a:t> /</a:t>
            </a:r>
            <a:r>
              <a:rPr lang="de-DE" sz="2400" b="1" dirty="0" err="1"/>
              <a:t>number</a:t>
            </a:r>
            <a:r>
              <a:rPr lang="de-DE" sz="2400" b="1" dirty="0"/>
              <a:t> </a:t>
            </a:r>
            <a:r>
              <a:rPr lang="de-DE" sz="2400" b="1" dirty="0" err="1"/>
              <a:t>of</a:t>
            </a:r>
            <a:r>
              <a:rPr lang="de-DE" sz="2400" b="1" dirty="0"/>
              <a:t> </a:t>
            </a:r>
            <a:r>
              <a:rPr lang="de-DE" sz="2400" b="1" dirty="0" smtClean="0"/>
              <a:t>MTOs per </a:t>
            </a:r>
            <a:r>
              <a:rPr lang="de-DE" sz="2400" b="1" dirty="0" err="1"/>
              <a:t>corridor</a:t>
            </a:r>
            <a:endParaRPr lang="de-DE" sz="2400" b="1" dirty="0"/>
          </a:p>
          <a:p>
            <a:r>
              <a:rPr lang="de-DE" sz="2400" dirty="0" err="1"/>
              <a:t>Usage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comparison</a:t>
            </a:r>
            <a:r>
              <a:rPr lang="de-DE" sz="2400" dirty="0"/>
              <a:t> </a:t>
            </a:r>
            <a:r>
              <a:rPr lang="de-DE" sz="2400" dirty="0" err="1"/>
              <a:t>websites</a:t>
            </a:r>
            <a:r>
              <a:rPr lang="de-DE" sz="2400" dirty="0"/>
              <a:t>/</a:t>
            </a:r>
            <a:r>
              <a:rPr lang="de-DE" sz="2400" b="1" dirty="0" err="1"/>
              <a:t>clicks</a:t>
            </a:r>
            <a:r>
              <a:rPr lang="de-DE" sz="2400" b="1" dirty="0"/>
              <a:t> per </a:t>
            </a:r>
            <a:r>
              <a:rPr lang="de-DE" sz="2400" b="1" dirty="0" err="1"/>
              <a:t>corridor</a:t>
            </a:r>
            <a:endParaRPr lang="de-DE" sz="2400" b="1" dirty="0"/>
          </a:p>
          <a:p>
            <a:endParaRPr lang="de-DE" sz="2400" b="1" dirty="0" smtClean="0"/>
          </a:p>
          <a:p>
            <a:pPr marL="0" indent="0">
              <a:buNone/>
            </a:pPr>
            <a:r>
              <a:rPr lang="de-DE" sz="2400" b="1" dirty="0" smtClean="0"/>
              <a:t>Qualitative </a:t>
            </a:r>
            <a:r>
              <a:rPr lang="de-DE" sz="2400" b="1" dirty="0" err="1" smtClean="0"/>
              <a:t>data</a:t>
            </a:r>
            <a:r>
              <a:rPr lang="de-DE" sz="2400" b="1" dirty="0" smtClean="0"/>
              <a:t>:</a:t>
            </a:r>
          </a:p>
          <a:p>
            <a:r>
              <a:rPr lang="de-DE" sz="2400" dirty="0" err="1" smtClean="0"/>
              <a:t>user</a:t>
            </a:r>
            <a:r>
              <a:rPr lang="de-DE" sz="2400" dirty="0" smtClean="0"/>
              <a:t> </a:t>
            </a:r>
            <a:r>
              <a:rPr lang="de-DE" sz="2400" dirty="0" err="1"/>
              <a:t>comments</a:t>
            </a:r>
            <a:r>
              <a:rPr lang="de-DE" sz="2400" dirty="0"/>
              <a:t> on Facebook and via E-Mail</a:t>
            </a:r>
          </a:p>
          <a:p>
            <a:r>
              <a:rPr lang="de-DE" sz="2400" dirty="0" err="1"/>
              <a:t>interviews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remittances</a:t>
            </a:r>
            <a:r>
              <a:rPr lang="de-DE" sz="2400" dirty="0"/>
              <a:t> </a:t>
            </a:r>
            <a:r>
              <a:rPr lang="de-DE" sz="2400" dirty="0" err="1"/>
              <a:t>senders</a:t>
            </a:r>
            <a:r>
              <a:rPr lang="de-DE" sz="2400" dirty="0"/>
              <a:t> </a:t>
            </a:r>
            <a:r>
              <a:rPr lang="de-DE" sz="2400" dirty="0" err="1"/>
              <a:t>using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 smtClean="0"/>
              <a:t>platform</a:t>
            </a:r>
            <a:r>
              <a:rPr lang="de-DE" sz="2400" dirty="0" smtClean="0"/>
              <a:t> on </a:t>
            </a:r>
            <a:r>
              <a:rPr lang="de-DE" sz="2400" dirty="0" err="1" smtClean="0"/>
              <a:t>events</a:t>
            </a:r>
            <a:endParaRPr lang="de-DE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600200"/>
            <a:ext cx="190141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Existing Data</a:t>
            </a:r>
            <a:endParaRPr lang="en-US" sz="25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381000" y="172872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</a:rPr>
              <a:t>II. GeldtransFAIR.de</a:t>
            </a:r>
            <a:endParaRPr lang="de-DE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77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944</Words>
  <Application>Microsoft Office PowerPoint</Application>
  <PresentationFormat>Bildschirmpräsentation (4:3)</PresentationFormat>
  <Paragraphs>124</Paragraphs>
  <Slides>17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Office Theme</vt:lpstr>
      <vt:lpstr>Improving the Evidence Base:  Potential Role of Remittance Price Comparison Websites</vt:lpstr>
      <vt:lpstr>Existing data, possible implications and challenges:</vt:lpstr>
      <vt:lpstr>Types of data from the three websites</vt:lpstr>
      <vt:lpstr>Introducing Remittance Prices Worldwide (RPW)</vt:lpstr>
      <vt:lpstr>RPW Coverage of Forced Displacement:                 Refugees</vt:lpstr>
      <vt:lpstr>RPW Coverage of Forced Displacement:                 IDPs</vt:lpstr>
      <vt:lpstr>RPW Data</vt:lpstr>
      <vt:lpstr>Challenges with Interpreting Data</vt:lpstr>
      <vt:lpstr>GeldtransFAIR.de: Existing Data and Limitations</vt:lpstr>
      <vt:lpstr>PowerPoint-Präsentation</vt:lpstr>
      <vt:lpstr>Preliminary analysis of GeldtransFAIR.de data: corridors and prices relevant for refugees and IDPs</vt:lpstr>
      <vt:lpstr>Preliminary analysis of GeldtransFAIR.de data: Service availability for refugees/IDPs </vt:lpstr>
      <vt:lpstr>Preliminary analysis of GeldtransFAIR.de data: usage of the website per country</vt:lpstr>
      <vt:lpstr>GeldtransFAIR.de: Potentials for further data generation</vt:lpstr>
      <vt:lpstr>PowerPoint-Präsentation</vt:lpstr>
      <vt:lpstr>RemitRight: Future Questions Answered</vt:lpstr>
      <vt:lpstr>PowerPoint-Präsentation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Alana Kimlin Fook</dc:creator>
  <cp:lastModifiedBy>Lotte Nordhus</cp:lastModifiedBy>
  <cp:revision>33</cp:revision>
  <dcterms:created xsi:type="dcterms:W3CDTF">2016-02-05T19:33:04Z</dcterms:created>
  <dcterms:modified xsi:type="dcterms:W3CDTF">2016-02-11T23:38:30Z</dcterms:modified>
</cp:coreProperties>
</file>