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33"/>
  </p:handoutMasterIdLst>
  <p:sldIdLst>
    <p:sldId id="256" r:id="rId2"/>
    <p:sldId id="329" r:id="rId3"/>
    <p:sldId id="330" r:id="rId4"/>
    <p:sldId id="331" r:id="rId5"/>
    <p:sldId id="332" r:id="rId6"/>
    <p:sldId id="328" r:id="rId7"/>
    <p:sldId id="304" r:id="rId8"/>
    <p:sldId id="264" r:id="rId9"/>
    <p:sldId id="266" r:id="rId10"/>
    <p:sldId id="267" r:id="rId11"/>
    <p:sldId id="276" r:id="rId12"/>
    <p:sldId id="320" r:id="rId13"/>
    <p:sldId id="324" r:id="rId14"/>
    <p:sldId id="311" r:id="rId15"/>
    <p:sldId id="312" r:id="rId16"/>
    <p:sldId id="313" r:id="rId17"/>
    <p:sldId id="314" r:id="rId18"/>
    <p:sldId id="315" r:id="rId19"/>
    <p:sldId id="316" r:id="rId20"/>
    <p:sldId id="310" r:id="rId21"/>
    <p:sldId id="317" r:id="rId22"/>
    <p:sldId id="270" r:id="rId23"/>
    <p:sldId id="277" r:id="rId24"/>
    <p:sldId id="278" r:id="rId25"/>
    <p:sldId id="279" r:id="rId26"/>
    <p:sldId id="280" r:id="rId27"/>
    <p:sldId id="308" r:id="rId28"/>
    <p:sldId id="327" r:id="rId29"/>
    <p:sldId id="325" r:id="rId30"/>
    <p:sldId id="323" r:id="rId31"/>
    <p:sldId id="334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75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CBDD3-4250-49CD-891B-2610EAA21F5B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203A7-C203-4C0A-AF75-3C30D74DC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62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03D4-A578-47C2-B1E5-0D3EC25B7AD1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AF8332-14D1-4407-80A0-F5AAEA42031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03D4-A578-47C2-B1E5-0D3EC25B7AD1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8332-14D1-4407-80A0-F5AAEA4203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03D4-A578-47C2-B1E5-0D3EC25B7AD1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8332-14D1-4407-80A0-F5AAEA4203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03D4-A578-47C2-B1E5-0D3EC25B7AD1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8332-14D1-4407-80A0-F5AAEA4203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03D4-A578-47C2-B1E5-0D3EC25B7AD1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8332-14D1-4407-80A0-F5AAEA42031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03D4-A578-47C2-B1E5-0D3EC25B7AD1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8332-14D1-4407-80A0-F5AAEA42031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03D4-A578-47C2-B1E5-0D3EC25B7AD1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8332-14D1-4407-80A0-F5AAEA42031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03D4-A578-47C2-B1E5-0D3EC25B7AD1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8332-14D1-4407-80A0-F5AAEA4203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03D4-A578-47C2-B1E5-0D3EC25B7AD1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8332-14D1-4407-80A0-F5AAEA4203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03D4-A578-47C2-B1E5-0D3EC25B7AD1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8332-14D1-4407-80A0-F5AAEA4203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03D4-A578-47C2-B1E5-0D3EC25B7AD1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8332-14D1-4407-80A0-F5AAEA4203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C1903D4-A578-47C2-B1E5-0D3EC25B7AD1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AF8332-14D1-4407-80A0-F5AAEA42031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c.ac.uk/research_programme/?link=IMEM_project.php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848600" cy="2246089"/>
          </a:xfrm>
        </p:spPr>
        <p:txBody>
          <a:bodyPr>
            <a:normAutofit/>
          </a:bodyPr>
          <a:lstStyle/>
          <a:p>
            <a:r>
              <a:rPr lang="en-GB" sz="4000" dirty="0" smtClean="0">
                <a:cs typeface="Arial" pitchFamily="34" charset="0"/>
              </a:rPr>
              <a:t>Information</a:t>
            </a:r>
            <a:r>
              <a:rPr lang="en-GB" sz="4000" dirty="0" smtClean="0"/>
              <a:t> exchange and modelling: Solutions to imperfect data on population movements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4632" cy="2948136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James Raymer, on Behalf of the IMEM team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Australian Demographic and Social Research Institute</a:t>
            </a:r>
            <a:endParaRPr lang="en-GB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Australian National University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dirty="0" smtClean="0"/>
          </a:p>
          <a:p>
            <a:endParaRPr lang="en-GB" sz="1500" dirty="0" smtClean="0"/>
          </a:p>
          <a:p>
            <a:endParaRPr lang="en-GB" sz="1500" dirty="0"/>
          </a:p>
          <a:p>
            <a:r>
              <a:rPr lang="en-GB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Joint KNOMAD-UN Population Division Seminar on the Role of Migration in Population Modelling, New York, 29 April 2014</a:t>
            </a:r>
          </a:p>
          <a:p>
            <a:endParaRPr lang="en-GB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4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Origin-destination (OD) model</a:t>
            </a:r>
            <a:endParaRPr lang="en-GB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268760"/>
            <a:ext cx="8240613" cy="493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67544" y="2204864"/>
            <a:ext cx="2376264" cy="360040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6372200" y="2226169"/>
            <a:ext cx="2376264" cy="360040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25961" y="1835532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Expert opinion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0617" y="1856837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Expert opinion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40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687" y="134227"/>
            <a:ext cx="8229600" cy="11247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3200" dirty="0" smtClean="0"/>
              <a:t>Posterior densities of the estimated true migration flows for selected countries, 2006</a:t>
            </a:r>
            <a:endParaRPr lang="en-GB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87" y="1268760"/>
            <a:ext cx="83058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74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5"/>
            <a:ext cx="3562028" cy="208823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3200" dirty="0" smtClean="0"/>
              <a:t>Posterior densities of selected migration flows, 2006</a:t>
            </a:r>
            <a:endParaRPr lang="en-GB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548" y="8135"/>
            <a:ext cx="5296908" cy="6680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04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3200" dirty="0" smtClean="0"/>
              <a:t>Median estimates of selected true flows (solid), reported emigration (cross) and reported immigration (circle), 2002-2008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447273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69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33401"/>
            <a:ext cx="1944216" cy="300361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3200" dirty="0" smtClean="0"/>
              <a:t>Top ten median flows from Poland, 2002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493" y="395846"/>
            <a:ext cx="6596783" cy="646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5364088" y="3356992"/>
            <a:ext cx="452796" cy="1080120"/>
          </a:xfrm>
          <a:prstGeom prst="straightConnector1">
            <a:avLst/>
          </a:prstGeom>
          <a:ln w="2286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355976" y="4437112"/>
            <a:ext cx="1460908" cy="216024"/>
          </a:xfrm>
          <a:prstGeom prst="straightConnector1">
            <a:avLst/>
          </a:prstGeom>
          <a:ln w="2921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364088" y="4437112"/>
            <a:ext cx="452796" cy="720080"/>
          </a:xfrm>
          <a:prstGeom prst="straightConnector1">
            <a:avLst/>
          </a:prstGeom>
          <a:ln w="3302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491880" y="4437112"/>
            <a:ext cx="2325004" cy="1656184"/>
          </a:xfrm>
          <a:prstGeom prst="straightConnector1">
            <a:avLst/>
          </a:prstGeom>
          <a:ln w="3937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427984" y="4437112"/>
            <a:ext cx="1388900" cy="0"/>
          </a:xfrm>
          <a:prstGeom prst="straightConnector1">
            <a:avLst/>
          </a:prstGeom>
          <a:ln w="3302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139952" y="4437112"/>
            <a:ext cx="1676932" cy="792088"/>
          </a:xfrm>
          <a:prstGeom prst="straightConnector1">
            <a:avLst/>
          </a:prstGeom>
          <a:ln w="6223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220072" y="4437112"/>
            <a:ext cx="596812" cy="1368152"/>
          </a:xfrm>
          <a:prstGeom prst="straightConnector1">
            <a:avLst/>
          </a:prstGeom>
          <a:ln w="8128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707904" y="4149080"/>
            <a:ext cx="2108980" cy="288032"/>
          </a:xfrm>
          <a:prstGeom prst="straightConnector1">
            <a:avLst/>
          </a:prstGeom>
          <a:ln w="1206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3707904" y="2636912"/>
            <a:ext cx="2108980" cy="1800200"/>
          </a:xfrm>
          <a:prstGeom prst="straightConnector1">
            <a:avLst/>
          </a:prstGeom>
          <a:ln w="47244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860032" y="4437112"/>
            <a:ext cx="956852" cy="288032"/>
          </a:xfrm>
          <a:prstGeom prst="straightConnector1">
            <a:avLst/>
          </a:prstGeom>
          <a:ln w="84709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71800" y="1916832"/>
            <a:ext cx="936104" cy="648072"/>
          </a:xfrm>
          <a:prstGeom prst="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Rest of world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485" y="5836330"/>
            <a:ext cx="187220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Top ten flows = 93.9% of total (145,988)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493" y="395846"/>
            <a:ext cx="6596783" cy="646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5364088" y="3356992"/>
            <a:ext cx="452796" cy="1080120"/>
          </a:xfrm>
          <a:prstGeom prst="straightConnector1">
            <a:avLst/>
          </a:prstGeom>
          <a:ln w="2286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355976" y="4437112"/>
            <a:ext cx="1460908" cy="216024"/>
          </a:xfrm>
          <a:prstGeom prst="straightConnector1">
            <a:avLst/>
          </a:prstGeom>
          <a:ln w="2921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364088" y="4437112"/>
            <a:ext cx="452796" cy="720080"/>
          </a:xfrm>
          <a:prstGeom prst="straightConnector1">
            <a:avLst/>
          </a:prstGeom>
          <a:ln w="3556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491880" y="4437112"/>
            <a:ext cx="2325004" cy="1656184"/>
          </a:xfrm>
          <a:prstGeom prst="straightConnector1">
            <a:avLst/>
          </a:prstGeom>
          <a:ln w="3937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427984" y="4437112"/>
            <a:ext cx="1388900" cy="0"/>
          </a:xfrm>
          <a:prstGeom prst="straightConnector1">
            <a:avLst/>
          </a:prstGeom>
          <a:ln w="3302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139952" y="4437112"/>
            <a:ext cx="1676932" cy="792088"/>
          </a:xfrm>
          <a:prstGeom prst="straightConnector1">
            <a:avLst/>
          </a:prstGeom>
          <a:ln w="6223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220072" y="4437112"/>
            <a:ext cx="596812" cy="1368152"/>
          </a:xfrm>
          <a:prstGeom prst="straightConnector1">
            <a:avLst/>
          </a:prstGeom>
          <a:ln w="8636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707904" y="4149080"/>
            <a:ext cx="2108980" cy="288032"/>
          </a:xfrm>
          <a:prstGeom prst="straightConnector1">
            <a:avLst/>
          </a:prstGeom>
          <a:ln w="12192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3707904" y="2636912"/>
            <a:ext cx="2108980" cy="1800200"/>
          </a:xfrm>
          <a:prstGeom prst="straightConnector1">
            <a:avLst/>
          </a:prstGeom>
          <a:ln w="4254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860032" y="4437112"/>
            <a:ext cx="956852" cy="288032"/>
          </a:xfrm>
          <a:prstGeom prst="straightConnector1">
            <a:avLst/>
          </a:prstGeom>
          <a:ln w="87503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71800" y="1916832"/>
            <a:ext cx="936104" cy="648072"/>
          </a:xfrm>
          <a:prstGeom prst="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Rest of world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485" y="5836330"/>
            <a:ext cx="187220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Top ten flows = 93.8% of total (145,186)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23528" y="533401"/>
            <a:ext cx="1944216" cy="30036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GB" sz="3200" dirty="0" smtClean="0"/>
              <a:t>Top ten median flows from Poland, 2003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7855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493" y="395846"/>
            <a:ext cx="6596783" cy="646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5364088" y="3356992"/>
            <a:ext cx="452796" cy="1080120"/>
          </a:xfrm>
          <a:prstGeom prst="straightConnector1">
            <a:avLst/>
          </a:prstGeom>
          <a:ln w="4699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059832" y="4293096"/>
            <a:ext cx="2757052" cy="144016"/>
          </a:xfrm>
          <a:prstGeom prst="straightConnector1">
            <a:avLst/>
          </a:prstGeom>
          <a:ln w="9144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364088" y="4437112"/>
            <a:ext cx="452796" cy="720080"/>
          </a:xfrm>
          <a:prstGeom prst="straightConnector1">
            <a:avLst/>
          </a:prstGeom>
          <a:ln w="6096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491880" y="4437112"/>
            <a:ext cx="2325004" cy="1656184"/>
          </a:xfrm>
          <a:prstGeom prst="straightConnector1">
            <a:avLst/>
          </a:prstGeom>
          <a:ln w="63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427984" y="4437112"/>
            <a:ext cx="1388900" cy="0"/>
          </a:xfrm>
          <a:prstGeom prst="straightConnector1">
            <a:avLst/>
          </a:prstGeom>
          <a:ln w="571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139952" y="4437112"/>
            <a:ext cx="1676932" cy="792088"/>
          </a:xfrm>
          <a:prstGeom prst="straightConnector1">
            <a:avLst/>
          </a:prstGeom>
          <a:ln w="9398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220072" y="4437112"/>
            <a:ext cx="596812" cy="1368152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707904" y="4149080"/>
            <a:ext cx="2108980" cy="288032"/>
          </a:xfrm>
          <a:prstGeom prst="straightConnector1">
            <a:avLst/>
          </a:prstGeom>
          <a:ln w="75184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3707904" y="2636912"/>
            <a:ext cx="2108980" cy="1800200"/>
          </a:xfrm>
          <a:prstGeom prst="straightConnector1">
            <a:avLst/>
          </a:prstGeom>
          <a:ln w="44704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860032" y="4437112"/>
            <a:ext cx="956852" cy="288032"/>
          </a:xfrm>
          <a:prstGeom prst="straightConnector1">
            <a:avLst/>
          </a:prstGeom>
          <a:ln w="124968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71800" y="1916832"/>
            <a:ext cx="936104" cy="648072"/>
          </a:xfrm>
          <a:prstGeom prst="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Rest of world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485" y="5836330"/>
            <a:ext cx="187220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Top ten flows = 93.6% of total (251,636)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23528" y="533401"/>
            <a:ext cx="1944216" cy="300361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3200" dirty="0" smtClean="0"/>
              <a:t>Top ten median flows from Poland, 2004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7855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493" y="395846"/>
            <a:ext cx="6596783" cy="646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5364088" y="3356992"/>
            <a:ext cx="452796" cy="1080120"/>
          </a:xfrm>
          <a:prstGeom prst="straightConnector1">
            <a:avLst/>
          </a:prstGeom>
          <a:ln w="5207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059832" y="4293096"/>
            <a:ext cx="2757052" cy="144016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364088" y="4437112"/>
            <a:ext cx="452796" cy="720080"/>
          </a:xfrm>
          <a:prstGeom prst="straightConnector1">
            <a:avLst/>
          </a:prstGeom>
          <a:ln w="6223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491880" y="4437112"/>
            <a:ext cx="2325004" cy="1656184"/>
          </a:xfrm>
          <a:prstGeom prst="straightConnector1">
            <a:avLst/>
          </a:prstGeom>
          <a:ln w="6731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427984" y="4437112"/>
            <a:ext cx="1388900" cy="0"/>
          </a:xfrm>
          <a:prstGeom prst="straightConnector1">
            <a:avLst/>
          </a:prstGeom>
          <a:ln w="63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139952" y="4437112"/>
            <a:ext cx="1676932" cy="792088"/>
          </a:xfrm>
          <a:prstGeom prst="straightConnector1">
            <a:avLst/>
          </a:prstGeom>
          <a:ln w="9779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220072" y="4437112"/>
            <a:ext cx="596812" cy="1368152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707904" y="4149080"/>
            <a:ext cx="2108980" cy="288032"/>
          </a:xfrm>
          <a:prstGeom prst="straightConnector1">
            <a:avLst/>
          </a:prstGeom>
          <a:ln w="8382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3707904" y="2636912"/>
            <a:ext cx="2108980" cy="1800200"/>
          </a:xfrm>
          <a:prstGeom prst="straightConnector1">
            <a:avLst/>
          </a:prstGeom>
          <a:ln w="4635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860032" y="4437112"/>
            <a:ext cx="956852" cy="288032"/>
          </a:xfrm>
          <a:prstGeom prst="straightConnector1">
            <a:avLst/>
          </a:prstGeom>
          <a:ln w="130048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71800" y="1916832"/>
            <a:ext cx="936104" cy="648072"/>
          </a:xfrm>
          <a:prstGeom prst="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Rest of world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485" y="5836330"/>
            <a:ext cx="187220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Top ten flows = 93.4% of total (267,065)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23528" y="533401"/>
            <a:ext cx="1944216" cy="30036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GB" sz="3200" dirty="0" smtClean="0"/>
              <a:t>Top ten median flows from Poland, 2005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7855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493" y="395846"/>
            <a:ext cx="6596783" cy="646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5364088" y="3356992"/>
            <a:ext cx="452796" cy="1080120"/>
          </a:xfrm>
          <a:prstGeom prst="straightConnector1">
            <a:avLst/>
          </a:prstGeom>
          <a:ln w="698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059832" y="4293096"/>
            <a:ext cx="2757052" cy="144016"/>
          </a:xfrm>
          <a:prstGeom prst="straightConnector1">
            <a:avLst/>
          </a:prstGeom>
          <a:ln w="11176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364088" y="4437112"/>
            <a:ext cx="452796" cy="720080"/>
          </a:xfrm>
          <a:prstGeom prst="straightConnector1">
            <a:avLst/>
          </a:prstGeom>
          <a:ln w="6223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491880" y="4437112"/>
            <a:ext cx="2325004" cy="1656184"/>
          </a:xfrm>
          <a:prstGeom prst="straightConnector1">
            <a:avLst/>
          </a:prstGeom>
          <a:ln w="10668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427984" y="4437112"/>
            <a:ext cx="1388900" cy="0"/>
          </a:xfrm>
          <a:prstGeom prst="straightConnector1">
            <a:avLst/>
          </a:prstGeom>
          <a:ln w="7493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139952" y="4437112"/>
            <a:ext cx="1676932" cy="792088"/>
          </a:xfrm>
          <a:prstGeom prst="straightConnector1">
            <a:avLst/>
          </a:prstGeom>
          <a:ln w="11049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220072" y="4437112"/>
            <a:ext cx="596812" cy="1368152"/>
          </a:xfrm>
          <a:prstGeom prst="straightConnector1">
            <a:avLst/>
          </a:prstGeom>
          <a:ln w="18288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707904" y="4149080"/>
            <a:ext cx="2108980" cy="288032"/>
          </a:xfrm>
          <a:prstGeom prst="straightConnector1">
            <a:avLst/>
          </a:prstGeom>
          <a:ln w="9461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3707904" y="2636912"/>
            <a:ext cx="2108980" cy="1800200"/>
          </a:xfrm>
          <a:prstGeom prst="straightConnector1">
            <a:avLst/>
          </a:prstGeom>
          <a:ln w="45974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860032" y="4437112"/>
            <a:ext cx="956852" cy="288032"/>
          </a:xfrm>
          <a:prstGeom prst="straightConnector1">
            <a:avLst/>
          </a:prstGeom>
          <a:ln w="140462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71800" y="1916832"/>
            <a:ext cx="936104" cy="648072"/>
          </a:xfrm>
          <a:prstGeom prst="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Rest of world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485" y="5836330"/>
            <a:ext cx="187220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Top ten flows = 92.5% of total (253,427)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23528" y="533401"/>
            <a:ext cx="1944216" cy="300361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3200" dirty="0" smtClean="0"/>
              <a:t>Top ten median flows from Poland, 2006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2012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493" y="395846"/>
            <a:ext cx="6596783" cy="646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5364088" y="3356992"/>
            <a:ext cx="452796" cy="1080120"/>
          </a:xfrm>
          <a:prstGeom prst="straightConnector1">
            <a:avLst/>
          </a:prstGeom>
          <a:ln w="7874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059832" y="4293096"/>
            <a:ext cx="2757052" cy="144016"/>
          </a:xfrm>
          <a:prstGeom prst="straightConnector1">
            <a:avLst/>
          </a:prstGeom>
          <a:ln w="12954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860032" y="2924944"/>
            <a:ext cx="956852" cy="1512168"/>
          </a:xfrm>
          <a:prstGeom prst="straightConnector1">
            <a:avLst/>
          </a:prstGeom>
          <a:ln w="7239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491880" y="4437112"/>
            <a:ext cx="2325004" cy="1656184"/>
          </a:xfrm>
          <a:prstGeom prst="straightConnector1">
            <a:avLst/>
          </a:prstGeom>
          <a:ln w="11811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427984" y="4437112"/>
            <a:ext cx="1388900" cy="0"/>
          </a:xfrm>
          <a:prstGeom prst="straightConnector1">
            <a:avLst/>
          </a:prstGeom>
          <a:ln w="1016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139952" y="4437112"/>
            <a:ext cx="1676932" cy="792088"/>
          </a:xfrm>
          <a:prstGeom prst="straightConnector1">
            <a:avLst/>
          </a:prstGeom>
          <a:ln w="11557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220072" y="4437112"/>
            <a:ext cx="596812" cy="1368152"/>
          </a:xfrm>
          <a:prstGeom prst="straightConnector1">
            <a:avLst/>
          </a:prstGeom>
          <a:ln w="20447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707904" y="4149080"/>
            <a:ext cx="2108980" cy="288032"/>
          </a:xfrm>
          <a:prstGeom prst="straightConnector1">
            <a:avLst/>
          </a:prstGeom>
          <a:ln w="100584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3707904" y="2636912"/>
            <a:ext cx="2108980" cy="1800200"/>
          </a:xfrm>
          <a:prstGeom prst="straightConnector1">
            <a:avLst/>
          </a:prstGeom>
          <a:ln w="48514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860032" y="4437112"/>
            <a:ext cx="956852" cy="288032"/>
          </a:xfrm>
          <a:prstGeom prst="straightConnector1">
            <a:avLst/>
          </a:prstGeom>
          <a:ln w="146177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71800" y="1916832"/>
            <a:ext cx="936104" cy="648072"/>
          </a:xfrm>
          <a:prstGeom prst="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Rest of world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485" y="5836330"/>
            <a:ext cx="187220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Top ten flows = 91.8% of total (272,928)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23528" y="533401"/>
            <a:ext cx="1944216" cy="300361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3200" dirty="0" smtClean="0"/>
              <a:t>Top ten median flows from Poland, 2007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8507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28625" y="5857875"/>
            <a:ext cx="8207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GB" altLang="en-US" sz="1800">
                <a:solidFill>
                  <a:srgbClr val="003A39"/>
                </a:solidFill>
                <a:latin typeface="Georgia" pitchFamily="18" charset="0"/>
              </a:rPr>
              <a:t>I = Receiving country’s reported flow; E = sending country’s reported flow;</a:t>
            </a:r>
          </a:p>
          <a:p>
            <a:pPr algn="l" eaLnBrk="1" hangingPunct="1"/>
            <a:r>
              <a:rPr lang="en-GB" altLang="en-US" sz="1800" b="1">
                <a:solidFill>
                  <a:srgbClr val="003A39"/>
                </a:solidFill>
                <a:latin typeface="Georgia" pitchFamily="18" charset="0"/>
              </a:rPr>
              <a:t>… </a:t>
            </a:r>
            <a:r>
              <a:rPr lang="en-GB" altLang="en-US" sz="1800">
                <a:solidFill>
                  <a:srgbClr val="003A39"/>
                </a:solidFill>
                <a:latin typeface="Georgia" pitchFamily="18" charset="0"/>
              </a:rPr>
              <a:t>= no reported data available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179513"/>
            <a:ext cx="8280400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496300" cy="649288"/>
          </a:xfrm>
          <a:noFill/>
        </p:spPr>
        <p:txBody>
          <a:bodyPr/>
          <a:lstStyle/>
          <a:p>
            <a:pPr eaLnBrk="1" hangingPunct="1"/>
            <a:r>
              <a:rPr lang="en-GB" altLang="en-US" sz="2500" b="1" smtClean="0"/>
              <a:t>Double-entry matrix for selected countries, 2003</a:t>
            </a:r>
          </a:p>
        </p:txBody>
      </p:sp>
    </p:spTree>
    <p:extLst>
      <p:ext uri="{BB962C8B-B14F-4D97-AF65-F5344CB8AC3E}">
        <p14:creationId xmlns:p14="http://schemas.microsoft.com/office/powerpoint/2010/main" val="107726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493" y="395846"/>
            <a:ext cx="6596783" cy="646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5364088" y="3356992"/>
            <a:ext cx="452796" cy="1080120"/>
          </a:xfrm>
          <a:prstGeom prst="straightConnector1">
            <a:avLst/>
          </a:prstGeom>
          <a:ln w="7747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860032" y="2924944"/>
            <a:ext cx="956852" cy="1512168"/>
          </a:xfrm>
          <a:prstGeom prst="straightConnector1">
            <a:avLst/>
          </a:prstGeom>
          <a:ln w="7112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059832" y="4293096"/>
            <a:ext cx="2757052" cy="144016"/>
          </a:xfrm>
          <a:prstGeom prst="straightConnector1">
            <a:avLst/>
          </a:prstGeom>
          <a:ln w="13589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491880" y="4437112"/>
            <a:ext cx="2325004" cy="1656184"/>
          </a:xfrm>
          <a:prstGeom prst="straightConnector1">
            <a:avLst/>
          </a:prstGeom>
          <a:ln w="9017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427984" y="4437112"/>
            <a:ext cx="1388900" cy="0"/>
          </a:xfrm>
          <a:prstGeom prst="straightConnector1">
            <a:avLst/>
          </a:prstGeom>
          <a:ln w="1143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139952" y="4437112"/>
            <a:ext cx="1676932" cy="792088"/>
          </a:xfrm>
          <a:prstGeom prst="straightConnector1">
            <a:avLst/>
          </a:prstGeom>
          <a:ln w="15367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220072" y="4437112"/>
            <a:ext cx="596812" cy="1368152"/>
          </a:xfrm>
          <a:prstGeom prst="straightConnector1">
            <a:avLst/>
          </a:prstGeom>
          <a:ln w="20193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707904" y="4149080"/>
            <a:ext cx="2108980" cy="288032"/>
          </a:xfrm>
          <a:prstGeom prst="straightConnector1">
            <a:avLst/>
          </a:prstGeom>
          <a:ln w="99568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3707904" y="2636912"/>
            <a:ext cx="2108980" cy="1800200"/>
          </a:xfrm>
          <a:prstGeom prst="straightConnector1">
            <a:avLst/>
          </a:prstGeom>
          <a:ln w="47752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860032" y="4437112"/>
            <a:ext cx="956852" cy="288032"/>
          </a:xfrm>
          <a:prstGeom prst="straightConnector1">
            <a:avLst/>
          </a:prstGeom>
          <a:ln w="14732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71800" y="1916832"/>
            <a:ext cx="936104" cy="648072"/>
          </a:xfrm>
          <a:prstGeom prst="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Rest of world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8485" y="5836330"/>
            <a:ext cx="187220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Top ten flows = 91.7% of total (293,059)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23528" y="533401"/>
            <a:ext cx="1944216" cy="300361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3200" dirty="0" smtClean="0"/>
              <a:t>Top ten median flows from Poland, 2008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4478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493" y="395846"/>
            <a:ext cx="6596783" cy="646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5364088" y="3356992"/>
            <a:ext cx="452796" cy="1080120"/>
          </a:xfrm>
          <a:prstGeom prst="straightConnector1">
            <a:avLst/>
          </a:prstGeom>
          <a:ln w="7747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860032" y="2924944"/>
            <a:ext cx="956852" cy="1512168"/>
          </a:xfrm>
          <a:prstGeom prst="straightConnector1">
            <a:avLst/>
          </a:prstGeom>
          <a:ln w="7112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059832" y="4293096"/>
            <a:ext cx="2757052" cy="144016"/>
          </a:xfrm>
          <a:prstGeom prst="straightConnector1">
            <a:avLst/>
          </a:prstGeom>
          <a:ln w="13589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491880" y="4437112"/>
            <a:ext cx="2325004" cy="1656184"/>
          </a:xfrm>
          <a:prstGeom prst="straightConnector1">
            <a:avLst/>
          </a:prstGeom>
          <a:ln w="9017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427984" y="4437112"/>
            <a:ext cx="1388900" cy="0"/>
          </a:xfrm>
          <a:prstGeom prst="straightConnector1">
            <a:avLst/>
          </a:prstGeom>
          <a:ln w="1143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139952" y="4437112"/>
            <a:ext cx="1676932" cy="792088"/>
          </a:xfrm>
          <a:prstGeom prst="straightConnector1">
            <a:avLst/>
          </a:prstGeom>
          <a:ln w="15367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220072" y="4437112"/>
            <a:ext cx="596812" cy="1368152"/>
          </a:xfrm>
          <a:prstGeom prst="straightConnector1">
            <a:avLst/>
          </a:prstGeom>
          <a:ln w="20193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707904" y="4149080"/>
            <a:ext cx="2108980" cy="288032"/>
          </a:xfrm>
          <a:prstGeom prst="straightConnector1">
            <a:avLst/>
          </a:prstGeom>
          <a:ln w="99568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3707904" y="2636912"/>
            <a:ext cx="2108980" cy="1800200"/>
          </a:xfrm>
          <a:prstGeom prst="straightConnector1">
            <a:avLst/>
          </a:prstGeom>
          <a:ln w="47752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860032" y="4437112"/>
            <a:ext cx="956852" cy="288032"/>
          </a:xfrm>
          <a:prstGeom prst="straightConnector1">
            <a:avLst/>
          </a:prstGeom>
          <a:ln w="14732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71800" y="1916832"/>
            <a:ext cx="936104" cy="648072"/>
          </a:xfrm>
          <a:prstGeom prst="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Rest of world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4005064"/>
            <a:ext cx="2160239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chemeClr val="tx2">
                    <a:lumMod val="50000"/>
                  </a:schemeClr>
                </a:solidFill>
              </a:rPr>
              <a:t>Interquartile ranges</a:t>
            </a:r>
            <a:endParaRPr lang="en-GB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Total flow:</a:t>
            </a:r>
          </a:p>
          <a:p>
            <a:r>
              <a:rPr lang="en-GB" dirty="0" smtClean="0"/>
              <a:t>270,149 - 381,093</a:t>
            </a:r>
          </a:p>
          <a:p>
            <a:r>
              <a:rPr lang="en-GB" dirty="0"/>
              <a:t>~ </a:t>
            </a:r>
            <a:r>
              <a:rPr lang="en-GB" dirty="0" smtClean="0"/>
              <a:t>19% +/- from median</a:t>
            </a:r>
          </a:p>
          <a:p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Red: ~ 28% </a:t>
            </a:r>
            <a:r>
              <a:rPr lang="en-GB" dirty="0">
                <a:solidFill>
                  <a:srgbClr val="C00000"/>
                </a:solidFill>
              </a:rPr>
              <a:t>+/- </a:t>
            </a:r>
            <a:endParaRPr lang="en-GB" dirty="0" smtClean="0">
              <a:solidFill>
                <a:srgbClr val="C00000"/>
              </a:solidFill>
            </a:endParaRPr>
          </a:p>
          <a:p>
            <a:r>
              <a:rPr lang="en-GB" dirty="0" smtClean="0">
                <a:solidFill>
                  <a:srgbClr val="00B050"/>
                </a:solidFill>
              </a:rPr>
              <a:t>Green: </a:t>
            </a:r>
            <a:r>
              <a:rPr lang="en-GB" dirty="0">
                <a:solidFill>
                  <a:srgbClr val="00B050"/>
                </a:solidFill>
              </a:rPr>
              <a:t>~ </a:t>
            </a:r>
            <a:r>
              <a:rPr lang="en-GB" dirty="0" smtClean="0">
                <a:solidFill>
                  <a:srgbClr val="00B050"/>
                </a:solidFill>
              </a:rPr>
              <a:t>10% </a:t>
            </a:r>
            <a:r>
              <a:rPr lang="en-GB" dirty="0">
                <a:solidFill>
                  <a:srgbClr val="00B050"/>
                </a:solidFill>
              </a:rPr>
              <a:t>+/- 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23528" y="533401"/>
            <a:ext cx="1944216" cy="300361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3200" dirty="0" smtClean="0"/>
              <a:t>Top ten median flows from Poland, 2008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1388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Net migration for the EU / EFTA</a:t>
            </a:r>
            <a:endParaRPr lang="en-GB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201733" cy="5112568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81940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GB" sz="3600" dirty="0"/>
              <a:t>Estimated age-sex flows for </a:t>
            </a:r>
            <a:r>
              <a:rPr lang="en-GB" sz="3600" dirty="0" smtClean="0"/>
              <a:t>Sweden</a:t>
            </a:r>
            <a:endParaRPr lang="en-GB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645091" cy="5243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9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Estimated age-sex flows for Germany</a:t>
            </a:r>
            <a:endParaRPr lang="en-GB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640960" cy="5234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361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GB" sz="3600" dirty="0"/>
              <a:t>Estimated </a:t>
            </a:r>
            <a:r>
              <a:rPr lang="en-GB" sz="3600" dirty="0" smtClean="0"/>
              <a:t>age-sex flows for Poland</a:t>
            </a:r>
            <a:endParaRPr lang="en-GB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8424936" cy="519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76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3600" dirty="0"/>
              <a:t>Estimated </a:t>
            </a:r>
            <a:r>
              <a:rPr lang="en-GB" sz="3600" dirty="0" smtClean="0"/>
              <a:t>Finland to Germany migration by age and sex, 2006</a:t>
            </a:r>
            <a:endParaRPr lang="en-GB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79600"/>
            <a:ext cx="8116416" cy="507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72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AU" sz="4000" dirty="0" smtClean="0"/>
              <a:t>Summary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produced a set of harmonised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complete estimates of migration by origin, destination, age and sex for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31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countries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the EU and EFTA from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2002-2008</a:t>
            </a:r>
          </a:p>
          <a:p>
            <a:pPr>
              <a:lnSpc>
                <a:spcPct val="120000"/>
              </a:lnSpc>
            </a:pP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results are available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the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internet</a:t>
            </a:r>
          </a:p>
          <a:p>
            <a:pPr lvl="1">
              <a:lnSpc>
                <a:spcPct val="120000"/>
              </a:lnSpc>
            </a:pP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://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www.cpc.ac.uk/research_programme/IMEM_project.php</a:t>
            </a:r>
            <a:endParaRPr lang="en-GB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 plan is to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continue improving and expanding the model as new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funding and data become available</a:t>
            </a:r>
          </a:p>
        </p:txBody>
      </p:sp>
    </p:spTree>
    <p:extLst>
      <p:ext uri="{BB962C8B-B14F-4D97-AF65-F5344CB8AC3E}">
        <p14:creationId xmlns:p14="http://schemas.microsoft.com/office/powerpoint/2010/main" val="38670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AU" sz="4000" dirty="0" smtClean="0"/>
              <a:t>Contributions of the IMEM project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methodology for estimating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harmonised flows of international migration by age and sex</a:t>
            </a:r>
          </a:p>
          <a:p>
            <a:pPr>
              <a:lnSpc>
                <a:spcPct val="120000"/>
              </a:lnSpc>
            </a:pP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Integration of a measurement model with covariate information and expert judgments to estimate missing flows</a:t>
            </a:r>
          </a:p>
          <a:p>
            <a:pPr>
              <a:lnSpc>
                <a:spcPct val="120000"/>
              </a:lnSpc>
            </a:pP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Estimates include measures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uncertainty</a:t>
            </a:r>
          </a:p>
          <a:p>
            <a:pPr>
              <a:lnSpc>
                <a:spcPct val="120000"/>
              </a:lnSpc>
            </a:pPr>
            <a:endParaRPr lang="en-AU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7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4000" dirty="0" smtClean="0"/>
              <a:t>Usefulness of an integrated migration estimation system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/>
          </a:bodyPr>
          <a:lstStyle/>
          <a:p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Single resource for policy making and research</a:t>
            </a:r>
          </a:p>
          <a:p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Reference for data validation</a:t>
            </a:r>
          </a:p>
          <a:p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Platform for sharing information, harmonising definitions and removing inconsistencies</a:t>
            </a:r>
          </a:p>
          <a:p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data source for countries with inadequate collection systems</a:t>
            </a:r>
          </a:p>
          <a:p>
            <a:endParaRPr lang="en-GB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228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28625" y="5857875"/>
            <a:ext cx="8207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GB" altLang="en-US" sz="1800">
                <a:solidFill>
                  <a:srgbClr val="003A39"/>
                </a:solidFill>
                <a:latin typeface="Georgia" pitchFamily="18" charset="0"/>
              </a:rPr>
              <a:t>I = Receiving country’s reported flow; E = sending country’s reported flow;</a:t>
            </a:r>
          </a:p>
          <a:p>
            <a:pPr algn="l" eaLnBrk="1" hangingPunct="1"/>
            <a:r>
              <a:rPr lang="en-GB" altLang="en-US" sz="1800" b="1">
                <a:solidFill>
                  <a:srgbClr val="003A39"/>
                </a:solidFill>
                <a:latin typeface="Georgia" pitchFamily="18" charset="0"/>
              </a:rPr>
              <a:t>… </a:t>
            </a:r>
            <a:r>
              <a:rPr lang="en-GB" altLang="en-US" sz="1800">
                <a:solidFill>
                  <a:srgbClr val="003A39"/>
                </a:solidFill>
                <a:latin typeface="Georgia" pitchFamily="18" charset="0"/>
              </a:rPr>
              <a:t>= no reported data available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179513"/>
            <a:ext cx="8280400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496300" cy="649288"/>
          </a:xfrm>
          <a:noFill/>
        </p:spPr>
        <p:txBody>
          <a:bodyPr/>
          <a:lstStyle/>
          <a:p>
            <a:pPr eaLnBrk="1" hangingPunct="1"/>
            <a:r>
              <a:rPr lang="en-GB" altLang="en-US" sz="2500" b="1" smtClean="0"/>
              <a:t>Double-entry matrix for selected countries, 2003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011863" y="2781300"/>
            <a:ext cx="647700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35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r>
              <a:rPr lang="en-GB" sz="4000" dirty="0" smtClean="0"/>
              <a:t>Main conclusions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Reported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flows on international migration data are highly inconsistent and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incomplete</a:t>
            </a:r>
          </a:p>
          <a:p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Expert knowledge on data collection systems is needed to understand the reported flows</a:t>
            </a:r>
            <a:endParaRPr lang="en-GB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improvements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data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requires information exchange between national statistical offices</a:t>
            </a:r>
          </a:p>
          <a:p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the absence of communication, statistical modelling is necessary to reconcile inconsistent data and to estimate missing data</a:t>
            </a:r>
          </a:p>
          <a:p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Uncertainty measures are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necessary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understanding the quality of the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estimates</a:t>
            </a:r>
            <a:endParaRPr lang="en-GB" sz="1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3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681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4000" dirty="0" smtClean="0"/>
              <a:t>Forecasting: Argument for origin-destination migration flow tables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Net migration totals (or rates) do not exhibit regularities across age and space that you can depend on</a:t>
            </a:r>
          </a:p>
          <a:p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Forecasts of net migration result in biased population projections</a:t>
            </a:r>
          </a:p>
          <a:p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Reported net migration totals are not simply the difference between immigration and emigration; they contain administrative corrections and other unknown quantities</a:t>
            </a:r>
          </a:p>
          <a:p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Although more cumbersome, flow tables provide flexibility and access to better checks and validation (e.g., origin-destination migrant stock data)</a:t>
            </a:r>
          </a:p>
          <a:p>
            <a:pPr marL="0" indent="0">
              <a:buNone/>
            </a:pPr>
            <a:endParaRPr lang="en-GB" sz="1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7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28625" y="5857875"/>
            <a:ext cx="8207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GB" altLang="en-US" sz="1800">
                <a:solidFill>
                  <a:srgbClr val="003A39"/>
                </a:solidFill>
                <a:latin typeface="Georgia" pitchFamily="18" charset="0"/>
              </a:rPr>
              <a:t>I = Receiving country’s reported flow; E = sending country’s reported flow;</a:t>
            </a:r>
          </a:p>
          <a:p>
            <a:pPr algn="l" eaLnBrk="1" hangingPunct="1"/>
            <a:r>
              <a:rPr lang="en-GB" altLang="en-US" sz="1800" b="1">
                <a:solidFill>
                  <a:srgbClr val="003A39"/>
                </a:solidFill>
                <a:latin typeface="Georgia" pitchFamily="18" charset="0"/>
              </a:rPr>
              <a:t>… </a:t>
            </a:r>
            <a:r>
              <a:rPr lang="en-GB" altLang="en-US" sz="1800">
                <a:solidFill>
                  <a:srgbClr val="003A39"/>
                </a:solidFill>
                <a:latin typeface="Georgia" pitchFamily="18" charset="0"/>
              </a:rPr>
              <a:t>= no reported data available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179513"/>
            <a:ext cx="8280400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496300" cy="649288"/>
          </a:xfrm>
          <a:noFill/>
        </p:spPr>
        <p:txBody>
          <a:bodyPr/>
          <a:lstStyle/>
          <a:p>
            <a:pPr eaLnBrk="1" hangingPunct="1"/>
            <a:r>
              <a:rPr lang="en-GB" altLang="en-US" sz="2500" b="1" smtClean="0"/>
              <a:t>Double-entry matrix for selected countries, 2003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011863" y="2781300"/>
            <a:ext cx="647700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924300" y="4005263"/>
            <a:ext cx="647700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83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28625" y="5857875"/>
            <a:ext cx="8207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GB" altLang="en-US" sz="1800">
                <a:solidFill>
                  <a:srgbClr val="003A39"/>
                </a:solidFill>
                <a:latin typeface="Georgia" pitchFamily="18" charset="0"/>
              </a:rPr>
              <a:t>I = Receiving country’s reported flow; E = sending country’s reported flow;</a:t>
            </a:r>
          </a:p>
          <a:p>
            <a:pPr algn="l" eaLnBrk="1" hangingPunct="1"/>
            <a:r>
              <a:rPr lang="en-GB" altLang="en-US" sz="1800" b="1">
                <a:solidFill>
                  <a:srgbClr val="003A39"/>
                </a:solidFill>
                <a:latin typeface="Georgia" pitchFamily="18" charset="0"/>
              </a:rPr>
              <a:t>… </a:t>
            </a:r>
            <a:r>
              <a:rPr lang="en-GB" altLang="en-US" sz="1800">
                <a:solidFill>
                  <a:srgbClr val="003A39"/>
                </a:solidFill>
                <a:latin typeface="Georgia" pitchFamily="18" charset="0"/>
              </a:rPr>
              <a:t>= no reported data available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179513"/>
            <a:ext cx="8280400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496300" cy="649288"/>
          </a:xfrm>
          <a:noFill/>
        </p:spPr>
        <p:txBody>
          <a:bodyPr/>
          <a:lstStyle/>
          <a:p>
            <a:pPr eaLnBrk="1" hangingPunct="1"/>
            <a:r>
              <a:rPr lang="en-GB" altLang="en-US" sz="2500" b="1" smtClean="0"/>
              <a:t>Double-entry matrix for selected countries, 2003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011863" y="2781300"/>
            <a:ext cx="647700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924300" y="4005263"/>
            <a:ext cx="647700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1908175" y="4005263"/>
            <a:ext cx="503238" cy="503237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6084888" y="4365625"/>
            <a:ext cx="503237" cy="50323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8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GB" sz="4000" dirty="0" smtClean="0"/>
              <a:t>Introduction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Since 2007, there have been two international and interdisciplinary projects on estimating international migration flows in Europe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MIMOSA funded by Eurostat, 2007-2009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IMEM funded </a:t>
            </a: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by New Opportunities for Research Funding Agency Co-operation in Europe (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NORFACE), 2009-2012</a:t>
            </a:r>
            <a:endParaRPr lang="en-GB" sz="2000" dirty="0" smtClean="0"/>
          </a:p>
          <a:p>
            <a:endParaRPr lang="en-GB" sz="1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50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Autofit/>
          </a:bodyPr>
          <a:lstStyle/>
          <a:p>
            <a:r>
              <a:rPr lang="en-GB" sz="4000" dirty="0" smtClean="0"/>
              <a:t>IMEM project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project brought together expertise in modelling, data and uncertainty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Southampton Statistical Sciences Research Institute</a:t>
            </a:r>
          </a:p>
          <a:p>
            <a:pPr lvl="2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James Raymer (PI), Jon Forster, Peter Smith,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Jakub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Bijak and Arkadiusz Wiśniowski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Netherlands Interdisciplinary Demographic Institute</a:t>
            </a:r>
          </a:p>
          <a:p>
            <a:pPr lvl="2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Rob van der Erf, Janette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Schoorl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Joop de Beer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University of Oslo </a:t>
            </a:r>
          </a:p>
          <a:p>
            <a:pPr lvl="2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Nico Keilman and Solveig Christiansen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34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IMEM design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Bayesian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</a:t>
            </a:r>
            <a:r>
              <a:rPr lang="en-GB" sz="2600" dirty="0" smtClean="0">
                <a:solidFill>
                  <a:srgbClr val="0070C0"/>
                </a:solidFill>
              </a:rPr>
              <a:t>harmonising </a:t>
            </a:r>
            <a:r>
              <a:rPr lang="en-GB" sz="2600" dirty="0">
                <a:solidFill>
                  <a:srgbClr val="0070C0"/>
                </a:solidFill>
              </a:rPr>
              <a:t>and correcting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inadequacies in the available data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for </a:t>
            </a:r>
            <a:r>
              <a:rPr lang="en-GB" sz="2600" dirty="0">
                <a:solidFill>
                  <a:srgbClr val="0070C0"/>
                </a:solidFill>
              </a:rPr>
              <a:t>estimating</a:t>
            </a:r>
            <a:r>
              <a:rPr lang="en-GB" sz="2600" dirty="0"/>
              <a:t>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completely missing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flows</a:t>
            </a:r>
            <a:endParaRPr lang="en-GB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methodology is integrated and capable of providing </a:t>
            </a:r>
            <a:r>
              <a:rPr lang="en-GB" sz="2600" dirty="0" smtClean="0">
                <a:solidFill>
                  <a:srgbClr val="0070C0"/>
                </a:solidFill>
              </a:rPr>
              <a:t>measures </a:t>
            </a:r>
            <a:r>
              <a:rPr lang="en-GB" sz="2600" dirty="0">
                <a:solidFill>
                  <a:srgbClr val="0070C0"/>
                </a:solidFill>
              </a:rPr>
              <a:t>of </a:t>
            </a:r>
            <a:r>
              <a:rPr lang="en-GB" sz="2600" dirty="0" smtClean="0">
                <a:solidFill>
                  <a:srgbClr val="0070C0"/>
                </a:solidFill>
              </a:rPr>
              <a:t>uncertainty</a:t>
            </a:r>
            <a:endParaRPr lang="en-GB" sz="2600" dirty="0"/>
          </a:p>
          <a:p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Key aspects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our methodology: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Development </a:t>
            </a: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of the underlying </a:t>
            </a:r>
            <a:r>
              <a:rPr lang="en-GB" sz="2000" u="sng" dirty="0">
                <a:solidFill>
                  <a:schemeClr val="tx2">
                    <a:lumMod val="50000"/>
                  </a:schemeClr>
                </a:solidFill>
              </a:rPr>
              <a:t>statistical framework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Elicitation and inclusion of </a:t>
            </a: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relevant </a:t>
            </a:r>
            <a:r>
              <a:rPr lang="en-GB" sz="2000" u="sng" dirty="0">
                <a:solidFill>
                  <a:schemeClr val="tx2">
                    <a:lumMod val="50000"/>
                  </a:schemeClr>
                </a:solidFill>
              </a:rPr>
              <a:t>expert prior information</a:t>
            </a:r>
          </a:p>
          <a:p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Scope: f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lows amongst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31 European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countries by age and sex, 2002-2008</a:t>
            </a:r>
            <a:endParaRPr lang="en-GB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Adopted 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definition according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United Nations 1998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1280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Origin-destination (OD) model</a:t>
            </a:r>
            <a:endParaRPr lang="en-GB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268760"/>
            <a:ext cx="8240613" cy="493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2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2212</TotalTime>
  <Words>892</Words>
  <Application>Microsoft Office PowerPoint</Application>
  <PresentationFormat>On-screen Show (4:3)</PresentationFormat>
  <Paragraphs>108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Executive</vt:lpstr>
      <vt:lpstr>Information exchange and modelling: Solutions to imperfect data on population movements</vt:lpstr>
      <vt:lpstr>Double-entry matrix for selected countries, 2003</vt:lpstr>
      <vt:lpstr>Double-entry matrix for selected countries, 2003</vt:lpstr>
      <vt:lpstr>Double-entry matrix for selected countries, 2003</vt:lpstr>
      <vt:lpstr>Double-entry matrix for selected countries, 2003</vt:lpstr>
      <vt:lpstr>Introduction</vt:lpstr>
      <vt:lpstr>IMEM project</vt:lpstr>
      <vt:lpstr>IMEM design</vt:lpstr>
      <vt:lpstr>Origin-destination (OD) model</vt:lpstr>
      <vt:lpstr>Origin-destination (OD) model</vt:lpstr>
      <vt:lpstr>Posterior densities of the estimated true migration flows for selected countries, 2006</vt:lpstr>
      <vt:lpstr>Posterior densities of selected migration flows, 2006</vt:lpstr>
      <vt:lpstr>Median estimates of selected true flows (solid), reported emigration (cross) and reported immigration (circle), 2002-2008</vt:lpstr>
      <vt:lpstr>Top ten median flows from Poland, 2002</vt:lpstr>
      <vt:lpstr>PowerPoint Presentation</vt:lpstr>
      <vt:lpstr>Top ten median flows from Poland, 2004</vt:lpstr>
      <vt:lpstr>PowerPoint Presentation</vt:lpstr>
      <vt:lpstr>Top ten median flows from Poland, 2006</vt:lpstr>
      <vt:lpstr>Top ten median flows from Poland, 2007</vt:lpstr>
      <vt:lpstr>Top ten median flows from Poland, 2008</vt:lpstr>
      <vt:lpstr>Top ten median flows from Poland, 2008</vt:lpstr>
      <vt:lpstr>Net migration for the EU / EFTA</vt:lpstr>
      <vt:lpstr>Estimated age-sex flows for Sweden</vt:lpstr>
      <vt:lpstr>Estimated age-sex flows for Germany</vt:lpstr>
      <vt:lpstr>Estimated age-sex flows for Poland</vt:lpstr>
      <vt:lpstr>Estimated Finland to Germany migration by age and sex, 2006</vt:lpstr>
      <vt:lpstr>Summary</vt:lpstr>
      <vt:lpstr>Contributions of the IMEM project</vt:lpstr>
      <vt:lpstr>Usefulness of an integrated migration estimation system</vt:lpstr>
      <vt:lpstr>Main conclusions</vt:lpstr>
      <vt:lpstr>Forecasting: Argument for origin-destination migration flow tables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modelling of european migration</dc:title>
  <dc:creator>Raymer J.</dc:creator>
  <cp:lastModifiedBy>Christian Eigen-Zucchi</cp:lastModifiedBy>
  <cp:revision>106</cp:revision>
  <cp:lastPrinted>2014-05-01T14:09:21Z</cp:lastPrinted>
  <dcterms:created xsi:type="dcterms:W3CDTF">2012-05-04T14:08:55Z</dcterms:created>
  <dcterms:modified xsi:type="dcterms:W3CDTF">2014-05-01T14:11:43Z</dcterms:modified>
</cp:coreProperties>
</file>