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handoutMasterIdLst>
    <p:handoutMasterId r:id="rId33"/>
  </p:handoutMasterIdLst>
  <p:sldIdLst>
    <p:sldId id="256" r:id="rId2"/>
    <p:sldId id="329" r:id="rId3"/>
    <p:sldId id="330" r:id="rId4"/>
    <p:sldId id="331" r:id="rId5"/>
    <p:sldId id="332" r:id="rId6"/>
    <p:sldId id="328" r:id="rId7"/>
    <p:sldId id="304" r:id="rId8"/>
    <p:sldId id="264" r:id="rId9"/>
    <p:sldId id="266" r:id="rId10"/>
    <p:sldId id="267" r:id="rId11"/>
    <p:sldId id="276" r:id="rId12"/>
    <p:sldId id="320" r:id="rId13"/>
    <p:sldId id="324" r:id="rId14"/>
    <p:sldId id="311" r:id="rId15"/>
    <p:sldId id="312" r:id="rId16"/>
    <p:sldId id="313" r:id="rId17"/>
    <p:sldId id="314" r:id="rId18"/>
    <p:sldId id="315" r:id="rId19"/>
    <p:sldId id="316" r:id="rId20"/>
    <p:sldId id="310" r:id="rId21"/>
    <p:sldId id="317" r:id="rId22"/>
    <p:sldId id="270" r:id="rId23"/>
    <p:sldId id="277" r:id="rId24"/>
    <p:sldId id="278" r:id="rId25"/>
    <p:sldId id="279" r:id="rId26"/>
    <p:sldId id="280" r:id="rId27"/>
    <p:sldId id="308" r:id="rId28"/>
    <p:sldId id="327" r:id="rId29"/>
    <p:sldId id="325" r:id="rId30"/>
    <p:sldId id="323" r:id="rId31"/>
    <p:sldId id="334" r:id="rId3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1" autoAdjust="0"/>
    <p:restoredTop sz="94675" autoAdjust="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74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6CBDD3-4250-49CD-891B-2610EAA21F5B}" type="datetimeFigureOut">
              <a:rPr lang="en-US" smtClean="0"/>
              <a:t>5/1/2014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0203A7-C203-4C0A-AF75-3C30D74DC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062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903D4-A578-47C2-B1E5-0D3EC25B7AD1}" type="datetimeFigureOut">
              <a:rPr lang="en-GB" smtClean="0"/>
              <a:t>01/05/2014</a:t>
            </a:fld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AF8332-14D1-4407-80A0-F5AAEA42031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903D4-A578-47C2-B1E5-0D3EC25B7AD1}" type="datetimeFigureOut">
              <a:rPr lang="en-GB" smtClean="0"/>
              <a:t>01/05/2014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F8332-14D1-4407-80A0-F5AAEA42031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903D4-A578-47C2-B1E5-0D3EC25B7AD1}" type="datetimeFigureOut">
              <a:rPr lang="en-GB" smtClean="0"/>
              <a:t>01/05/2014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F8332-14D1-4407-80A0-F5AAEA42031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903D4-A578-47C2-B1E5-0D3EC25B7AD1}" type="datetimeFigureOut">
              <a:rPr lang="en-GB" smtClean="0"/>
              <a:t>01/05/2014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F8332-14D1-4407-80A0-F5AAEA42031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903D4-A578-47C2-B1E5-0D3EC25B7AD1}" type="datetimeFigureOut">
              <a:rPr lang="en-GB" smtClean="0"/>
              <a:t>01/05/2014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F8332-14D1-4407-80A0-F5AAEA42031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903D4-A578-47C2-B1E5-0D3EC25B7AD1}" type="datetimeFigureOut">
              <a:rPr lang="en-GB" smtClean="0"/>
              <a:t>01/05/2014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F8332-14D1-4407-80A0-F5AAEA42031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903D4-A578-47C2-B1E5-0D3EC25B7AD1}" type="datetimeFigureOut">
              <a:rPr lang="en-GB" smtClean="0"/>
              <a:t>01/05/2014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F8332-14D1-4407-80A0-F5AAEA42031A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903D4-A578-47C2-B1E5-0D3EC25B7AD1}" type="datetimeFigureOut">
              <a:rPr lang="en-GB" smtClean="0"/>
              <a:t>01/05/2014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F8332-14D1-4407-80A0-F5AAEA42031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903D4-A578-47C2-B1E5-0D3EC25B7AD1}" type="datetimeFigureOut">
              <a:rPr lang="en-GB" smtClean="0"/>
              <a:t>01/05/2014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F8332-14D1-4407-80A0-F5AAEA42031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903D4-A578-47C2-B1E5-0D3EC25B7AD1}" type="datetimeFigureOut">
              <a:rPr lang="en-GB" smtClean="0"/>
              <a:t>01/05/2014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F8332-14D1-4407-80A0-F5AAEA42031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903D4-A578-47C2-B1E5-0D3EC25B7AD1}" type="datetimeFigureOut">
              <a:rPr lang="en-GB" smtClean="0"/>
              <a:t>01/05/2014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F8332-14D1-4407-80A0-F5AAEA42031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9C1903D4-A578-47C2-B1E5-0D3EC25B7AD1}" type="datetimeFigureOut">
              <a:rPr lang="en-GB" smtClean="0"/>
              <a:t>01/05/2014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CAF8332-14D1-4407-80A0-F5AAEA42031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pc.ac.uk/research_programme/?link=IMEM_project.php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836712"/>
            <a:ext cx="7848600" cy="2246089"/>
          </a:xfrm>
        </p:spPr>
        <p:txBody>
          <a:bodyPr>
            <a:normAutofit/>
          </a:bodyPr>
          <a:lstStyle/>
          <a:p>
            <a:r>
              <a:rPr lang="en-GB" sz="4000" dirty="0" smtClean="0">
                <a:cs typeface="Arial" pitchFamily="34" charset="0"/>
              </a:rPr>
              <a:t>Information</a:t>
            </a:r>
            <a:r>
              <a:rPr lang="en-GB" sz="4000" dirty="0" smtClean="0"/>
              <a:t> exchange and modelling: Solutions to imperfect data on population movements</a:t>
            </a:r>
            <a:endParaRPr lang="en-GB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774632" cy="2948136"/>
          </a:xfrm>
        </p:spPr>
        <p:txBody>
          <a:bodyPr>
            <a:normAutofit/>
          </a:bodyPr>
          <a:lstStyle/>
          <a:p>
            <a:r>
              <a:rPr lang="en-GB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James Raymer, on Behalf of the IMEM team</a:t>
            </a: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GB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Australian Demographic and Social Research Institute</a:t>
            </a:r>
            <a:endParaRPr lang="en-GB" sz="20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GB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Australian National University</a:t>
            </a: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GB" dirty="0" smtClean="0"/>
          </a:p>
          <a:p>
            <a:endParaRPr lang="en-GB" sz="1500" dirty="0" smtClean="0"/>
          </a:p>
          <a:p>
            <a:endParaRPr lang="en-GB" sz="1500" dirty="0"/>
          </a:p>
          <a:p>
            <a:r>
              <a:rPr lang="en-GB" sz="1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Joint KNOMAD-UN Population Division Seminar on the Role of Migration in Population Modelling, New York, 29 April 2014</a:t>
            </a:r>
          </a:p>
          <a:p>
            <a:endParaRPr lang="en-GB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143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>
            <a:normAutofit/>
          </a:bodyPr>
          <a:lstStyle/>
          <a:p>
            <a:r>
              <a:rPr lang="en-GB" sz="4000" dirty="0" smtClean="0"/>
              <a:t>Origin-destination (OD) model</a:t>
            </a:r>
            <a:endParaRPr lang="en-GB" sz="40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1268760"/>
            <a:ext cx="8240613" cy="4938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ounded Rectangle 2"/>
          <p:cNvSpPr/>
          <p:nvPr/>
        </p:nvSpPr>
        <p:spPr>
          <a:xfrm>
            <a:off x="467544" y="2204864"/>
            <a:ext cx="2376264" cy="3600400"/>
          </a:xfrm>
          <a:prstGeom prst="round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ounded Rectangle 4"/>
          <p:cNvSpPr/>
          <p:nvPr/>
        </p:nvSpPr>
        <p:spPr>
          <a:xfrm>
            <a:off x="6372200" y="2226169"/>
            <a:ext cx="2376264" cy="3600400"/>
          </a:xfrm>
          <a:prstGeom prst="round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825961" y="1835532"/>
            <a:ext cx="1659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0070C0"/>
                </a:solidFill>
              </a:rPr>
              <a:t>Expert opinion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730617" y="1856837"/>
            <a:ext cx="1659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0070C0"/>
                </a:solidFill>
              </a:rPr>
              <a:t>Expert opinion</a:t>
            </a:r>
            <a:endParaRPr lang="en-GB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3405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687" y="134227"/>
            <a:ext cx="8229600" cy="112474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GB" sz="3200" dirty="0" smtClean="0"/>
              <a:t>Posterior densities of the estimated true migration flows for selected countries, 2006</a:t>
            </a:r>
            <a:endParaRPr lang="en-GB" sz="32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487" y="1268760"/>
            <a:ext cx="8305800" cy="508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7457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332655"/>
            <a:ext cx="3562028" cy="2088233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GB" sz="3200" dirty="0" smtClean="0"/>
              <a:t>Posterior densities of selected migration flows, 2006</a:t>
            </a:r>
            <a:endParaRPr lang="en-GB" sz="3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3548" y="8135"/>
            <a:ext cx="5296908" cy="6680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6045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GB" sz="3200" dirty="0" smtClean="0"/>
              <a:t>Median estimates of selected true flows (solid), reported emigration (cross) and reported immigration (circle), 2002-2008</a:t>
            </a:r>
            <a:endParaRPr lang="en-GB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556792"/>
            <a:ext cx="7447273" cy="4896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6169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533401"/>
            <a:ext cx="1944216" cy="3003612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GB" sz="3200" dirty="0" smtClean="0"/>
              <a:t>Top ten median flows from Poland, 2002</a:t>
            </a:r>
            <a:endParaRPr lang="en-GB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8493" y="395846"/>
            <a:ext cx="6596783" cy="6462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9" name="Straight Arrow Connector 8"/>
          <p:cNvCxnSpPr/>
          <p:nvPr/>
        </p:nvCxnSpPr>
        <p:spPr>
          <a:xfrm flipH="1" flipV="1">
            <a:off x="5364088" y="3356992"/>
            <a:ext cx="452796" cy="1080120"/>
          </a:xfrm>
          <a:prstGeom prst="straightConnector1">
            <a:avLst/>
          </a:prstGeom>
          <a:ln w="2286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4355976" y="4437112"/>
            <a:ext cx="1460908" cy="216024"/>
          </a:xfrm>
          <a:prstGeom prst="straightConnector1">
            <a:avLst/>
          </a:prstGeom>
          <a:ln w="2921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5364088" y="4437112"/>
            <a:ext cx="452796" cy="720080"/>
          </a:xfrm>
          <a:prstGeom prst="straightConnector1">
            <a:avLst/>
          </a:prstGeom>
          <a:ln w="3302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3491880" y="4437112"/>
            <a:ext cx="2325004" cy="1656184"/>
          </a:xfrm>
          <a:prstGeom prst="straightConnector1">
            <a:avLst/>
          </a:prstGeom>
          <a:ln w="3937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4427984" y="4437112"/>
            <a:ext cx="1388900" cy="0"/>
          </a:xfrm>
          <a:prstGeom prst="straightConnector1">
            <a:avLst/>
          </a:prstGeom>
          <a:ln w="3302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4139952" y="4437112"/>
            <a:ext cx="1676932" cy="792088"/>
          </a:xfrm>
          <a:prstGeom prst="straightConnector1">
            <a:avLst/>
          </a:prstGeom>
          <a:ln w="6223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5220072" y="4437112"/>
            <a:ext cx="596812" cy="1368152"/>
          </a:xfrm>
          <a:prstGeom prst="straightConnector1">
            <a:avLst/>
          </a:prstGeom>
          <a:ln w="8128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 flipV="1">
            <a:off x="3707904" y="4149080"/>
            <a:ext cx="2108980" cy="288032"/>
          </a:xfrm>
          <a:prstGeom prst="straightConnector1">
            <a:avLst/>
          </a:prstGeom>
          <a:ln w="1206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 flipV="1">
            <a:off x="3707904" y="2636912"/>
            <a:ext cx="2108980" cy="1800200"/>
          </a:xfrm>
          <a:prstGeom prst="straightConnector1">
            <a:avLst/>
          </a:prstGeom>
          <a:ln w="47244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H="1">
            <a:off x="4860032" y="4437112"/>
            <a:ext cx="956852" cy="288032"/>
          </a:xfrm>
          <a:prstGeom prst="straightConnector1">
            <a:avLst/>
          </a:prstGeom>
          <a:ln w="84709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2771800" y="1916832"/>
            <a:ext cx="936104" cy="648072"/>
          </a:xfrm>
          <a:prstGeom prst="rect">
            <a:avLst/>
          </a:prstGeom>
          <a:solidFill>
            <a:srgbClr val="92D050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70C0"/>
                </a:solidFill>
              </a:rPr>
              <a:t>Rest of world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98485" y="5836330"/>
            <a:ext cx="1872208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tx2">
                    <a:lumMod val="50000"/>
                  </a:schemeClr>
                </a:solidFill>
              </a:rPr>
              <a:t>Top ten flows = 93.9% of total (145,988)</a:t>
            </a:r>
            <a:endParaRPr lang="en-GB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253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8493" y="395846"/>
            <a:ext cx="6596783" cy="6462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9" name="Straight Arrow Connector 8"/>
          <p:cNvCxnSpPr/>
          <p:nvPr/>
        </p:nvCxnSpPr>
        <p:spPr>
          <a:xfrm flipH="1" flipV="1">
            <a:off x="5364088" y="3356992"/>
            <a:ext cx="452796" cy="1080120"/>
          </a:xfrm>
          <a:prstGeom prst="straightConnector1">
            <a:avLst/>
          </a:prstGeom>
          <a:ln w="2286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4355976" y="4437112"/>
            <a:ext cx="1460908" cy="216024"/>
          </a:xfrm>
          <a:prstGeom prst="straightConnector1">
            <a:avLst/>
          </a:prstGeom>
          <a:ln w="2921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5364088" y="4437112"/>
            <a:ext cx="452796" cy="720080"/>
          </a:xfrm>
          <a:prstGeom prst="straightConnector1">
            <a:avLst/>
          </a:prstGeom>
          <a:ln w="3556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3491880" y="4437112"/>
            <a:ext cx="2325004" cy="1656184"/>
          </a:xfrm>
          <a:prstGeom prst="straightConnector1">
            <a:avLst/>
          </a:prstGeom>
          <a:ln w="3937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4427984" y="4437112"/>
            <a:ext cx="1388900" cy="0"/>
          </a:xfrm>
          <a:prstGeom prst="straightConnector1">
            <a:avLst/>
          </a:prstGeom>
          <a:ln w="3302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4139952" y="4437112"/>
            <a:ext cx="1676932" cy="792088"/>
          </a:xfrm>
          <a:prstGeom prst="straightConnector1">
            <a:avLst/>
          </a:prstGeom>
          <a:ln w="6223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5220072" y="4437112"/>
            <a:ext cx="596812" cy="1368152"/>
          </a:xfrm>
          <a:prstGeom prst="straightConnector1">
            <a:avLst/>
          </a:prstGeom>
          <a:ln w="8636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 flipV="1">
            <a:off x="3707904" y="4149080"/>
            <a:ext cx="2108980" cy="288032"/>
          </a:xfrm>
          <a:prstGeom prst="straightConnector1">
            <a:avLst/>
          </a:prstGeom>
          <a:ln w="12192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 flipV="1">
            <a:off x="3707904" y="2636912"/>
            <a:ext cx="2108980" cy="1800200"/>
          </a:xfrm>
          <a:prstGeom prst="straightConnector1">
            <a:avLst/>
          </a:prstGeom>
          <a:ln w="4254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H="1">
            <a:off x="4860032" y="4437112"/>
            <a:ext cx="956852" cy="288032"/>
          </a:xfrm>
          <a:prstGeom prst="straightConnector1">
            <a:avLst/>
          </a:prstGeom>
          <a:ln w="87503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2771800" y="1916832"/>
            <a:ext cx="936104" cy="648072"/>
          </a:xfrm>
          <a:prstGeom prst="rect">
            <a:avLst/>
          </a:prstGeom>
          <a:solidFill>
            <a:srgbClr val="92D050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70C0"/>
                </a:solidFill>
              </a:rPr>
              <a:t>Rest of world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98485" y="5836330"/>
            <a:ext cx="1872208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tx2">
                    <a:lumMod val="50000"/>
                  </a:schemeClr>
                </a:solidFill>
              </a:rPr>
              <a:t>Top ten flows = 93.8% of total (145,186)</a:t>
            </a:r>
            <a:endParaRPr lang="en-GB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323528" y="533401"/>
            <a:ext cx="1944216" cy="300361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en-GB" sz="3200" dirty="0" smtClean="0"/>
              <a:t>Top ten median flows from Poland, 2003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378556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8493" y="395846"/>
            <a:ext cx="6596783" cy="6462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9" name="Straight Arrow Connector 8"/>
          <p:cNvCxnSpPr/>
          <p:nvPr/>
        </p:nvCxnSpPr>
        <p:spPr>
          <a:xfrm flipH="1" flipV="1">
            <a:off x="5364088" y="3356992"/>
            <a:ext cx="452796" cy="1080120"/>
          </a:xfrm>
          <a:prstGeom prst="straightConnector1">
            <a:avLst/>
          </a:prstGeom>
          <a:ln w="4699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 flipV="1">
            <a:off x="3059832" y="4293096"/>
            <a:ext cx="2757052" cy="144016"/>
          </a:xfrm>
          <a:prstGeom prst="straightConnector1">
            <a:avLst/>
          </a:prstGeom>
          <a:ln w="9144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5364088" y="4437112"/>
            <a:ext cx="452796" cy="720080"/>
          </a:xfrm>
          <a:prstGeom prst="straightConnector1">
            <a:avLst/>
          </a:prstGeom>
          <a:ln w="6096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3491880" y="4437112"/>
            <a:ext cx="2325004" cy="1656184"/>
          </a:xfrm>
          <a:prstGeom prst="straightConnector1">
            <a:avLst/>
          </a:prstGeom>
          <a:ln w="63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4427984" y="4437112"/>
            <a:ext cx="1388900" cy="0"/>
          </a:xfrm>
          <a:prstGeom prst="straightConnector1">
            <a:avLst/>
          </a:prstGeom>
          <a:ln w="571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4139952" y="4437112"/>
            <a:ext cx="1676932" cy="792088"/>
          </a:xfrm>
          <a:prstGeom prst="straightConnector1">
            <a:avLst/>
          </a:prstGeom>
          <a:ln w="9398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5220072" y="4437112"/>
            <a:ext cx="596812" cy="1368152"/>
          </a:xfrm>
          <a:prstGeom prst="straightConnector1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 flipV="1">
            <a:off x="3707904" y="4149080"/>
            <a:ext cx="2108980" cy="288032"/>
          </a:xfrm>
          <a:prstGeom prst="straightConnector1">
            <a:avLst/>
          </a:prstGeom>
          <a:ln w="75184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 flipV="1">
            <a:off x="3707904" y="2636912"/>
            <a:ext cx="2108980" cy="1800200"/>
          </a:xfrm>
          <a:prstGeom prst="straightConnector1">
            <a:avLst/>
          </a:prstGeom>
          <a:ln w="44704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H="1">
            <a:off x="4860032" y="4437112"/>
            <a:ext cx="956852" cy="288032"/>
          </a:xfrm>
          <a:prstGeom prst="straightConnector1">
            <a:avLst/>
          </a:prstGeom>
          <a:ln w="124968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2771800" y="1916832"/>
            <a:ext cx="936104" cy="648072"/>
          </a:xfrm>
          <a:prstGeom prst="rect">
            <a:avLst/>
          </a:prstGeom>
          <a:solidFill>
            <a:srgbClr val="92D050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70C0"/>
                </a:solidFill>
              </a:rPr>
              <a:t>Rest of world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98485" y="5836330"/>
            <a:ext cx="1872208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tx2">
                    <a:lumMod val="50000"/>
                  </a:schemeClr>
                </a:solidFill>
              </a:rPr>
              <a:t>Top ten flows = 93.6% of total (251,636)</a:t>
            </a:r>
            <a:endParaRPr lang="en-GB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323528" y="533401"/>
            <a:ext cx="1944216" cy="3003612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GB" sz="3200" dirty="0" smtClean="0"/>
              <a:t>Top ten median flows from Poland, 2004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378556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8493" y="395846"/>
            <a:ext cx="6596783" cy="6462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9" name="Straight Arrow Connector 8"/>
          <p:cNvCxnSpPr/>
          <p:nvPr/>
        </p:nvCxnSpPr>
        <p:spPr>
          <a:xfrm flipH="1" flipV="1">
            <a:off x="5364088" y="3356992"/>
            <a:ext cx="452796" cy="1080120"/>
          </a:xfrm>
          <a:prstGeom prst="straightConnector1">
            <a:avLst/>
          </a:prstGeom>
          <a:ln w="5207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 flipV="1">
            <a:off x="3059832" y="4293096"/>
            <a:ext cx="2757052" cy="144016"/>
          </a:xfrm>
          <a:prstGeom prst="straightConnector1">
            <a:avLst/>
          </a:prstGeom>
          <a:ln w="952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5364088" y="4437112"/>
            <a:ext cx="452796" cy="720080"/>
          </a:xfrm>
          <a:prstGeom prst="straightConnector1">
            <a:avLst/>
          </a:prstGeom>
          <a:ln w="6223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3491880" y="4437112"/>
            <a:ext cx="2325004" cy="1656184"/>
          </a:xfrm>
          <a:prstGeom prst="straightConnector1">
            <a:avLst/>
          </a:prstGeom>
          <a:ln w="6731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4427984" y="4437112"/>
            <a:ext cx="1388900" cy="0"/>
          </a:xfrm>
          <a:prstGeom prst="straightConnector1">
            <a:avLst/>
          </a:prstGeom>
          <a:ln w="63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4139952" y="4437112"/>
            <a:ext cx="1676932" cy="792088"/>
          </a:xfrm>
          <a:prstGeom prst="straightConnector1">
            <a:avLst/>
          </a:prstGeom>
          <a:ln w="9779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5220072" y="4437112"/>
            <a:ext cx="596812" cy="1368152"/>
          </a:xfrm>
          <a:prstGeom prst="straightConnector1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 flipV="1">
            <a:off x="3707904" y="4149080"/>
            <a:ext cx="2108980" cy="288032"/>
          </a:xfrm>
          <a:prstGeom prst="straightConnector1">
            <a:avLst/>
          </a:prstGeom>
          <a:ln w="8382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 flipV="1">
            <a:off x="3707904" y="2636912"/>
            <a:ext cx="2108980" cy="1800200"/>
          </a:xfrm>
          <a:prstGeom prst="straightConnector1">
            <a:avLst/>
          </a:prstGeom>
          <a:ln w="4635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H="1">
            <a:off x="4860032" y="4437112"/>
            <a:ext cx="956852" cy="288032"/>
          </a:xfrm>
          <a:prstGeom prst="straightConnector1">
            <a:avLst/>
          </a:prstGeom>
          <a:ln w="130048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2771800" y="1916832"/>
            <a:ext cx="936104" cy="648072"/>
          </a:xfrm>
          <a:prstGeom prst="rect">
            <a:avLst/>
          </a:prstGeom>
          <a:solidFill>
            <a:srgbClr val="92D050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70C0"/>
                </a:solidFill>
              </a:rPr>
              <a:t>Rest of world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98485" y="5836330"/>
            <a:ext cx="1872208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tx2">
                    <a:lumMod val="50000"/>
                  </a:schemeClr>
                </a:solidFill>
              </a:rPr>
              <a:t>Top ten flows = 93.4% of total (267,065)</a:t>
            </a:r>
            <a:endParaRPr lang="en-GB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323528" y="533401"/>
            <a:ext cx="1944216" cy="300361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en-GB" sz="3200" dirty="0" smtClean="0"/>
              <a:t>Top ten median flows from Poland, 2005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378556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8493" y="395846"/>
            <a:ext cx="6596783" cy="6462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9" name="Straight Arrow Connector 8"/>
          <p:cNvCxnSpPr/>
          <p:nvPr/>
        </p:nvCxnSpPr>
        <p:spPr>
          <a:xfrm flipH="1" flipV="1">
            <a:off x="5364088" y="3356992"/>
            <a:ext cx="452796" cy="1080120"/>
          </a:xfrm>
          <a:prstGeom prst="straightConnector1">
            <a:avLst/>
          </a:prstGeom>
          <a:ln w="698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 flipV="1">
            <a:off x="3059832" y="4293096"/>
            <a:ext cx="2757052" cy="144016"/>
          </a:xfrm>
          <a:prstGeom prst="straightConnector1">
            <a:avLst/>
          </a:prstGeom>
          <a:ln w="11176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5364088" y="4437112"/>
            <a:ext cx="452796" cy="720080"/>
          </a:xfrm>
          <a:prstGeom prst="straightConnector1">
            <a:avLst/>
          </a:prstGeom>
          <a:ln w="6223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3491880" y="4437112"/>
            <a:ext cx="2325004" cy="1656184"/>
          </a:xfrm>
          <a:prstGeom prst="straightConnector1">
            <a:avLst/>
          </a:prstGeom>
          <a:ln w="10668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4427984" y="4437112"/>
            <a:ext cx="1388900" cy="0"/>
          </a:xfrm>
          <a:prstGeom prst="straightConnector1">
            <a:avLst/>
          </a:prstGeom>
          <a:ln w="7493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4139952" y="4437112"/>
            <a:ext cx="1676932" cy="792088"/>
          </a:xfrm>
          <a:prstGeom prst="straightConnector1">
            <a:avLst/>
          </a:prstGeom>
          <a:ln w="11049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5220072" y="4437112"/>
            <a:ext cx="596812" cy="1368152"/>
          </a:xfrm>
          <a:prstGeom prst="straightConnector1">
            <a:avLst/>
          </a:prstGeom>
          <a:ln w="18288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 flipV="1">
            <a:off x="3707904" y="4149080"/>
            <a:ext cx="2108980" cy="288032"/>
          </a:xfrm>
          <a:prstGeom prst="straightConnector1">
            <a:avLst/>
          </a:prstGeom>
          <a:ln w="9461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 flipV="1">
            <a:off x="3707904" y="2636912"/>
            <a:ext cx="2108980" cy="1800200"/>
          </a:xfrm>
          <a:prstGeom prst="straightConnector1">
            <a:avLst/>
          </a:prstGeom>
          <a:ln w="45974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H="1">
            <a:off x="4860032" y="4437112"/>
            <a:ext cx="956852" cy="288032"/>
          </a:xfrm>
          <a:prstGeom prst="straightConnector1">
            <a:avLst/>
          </a:prstGeom>
          <a:ln w="140462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2771800" y="1916832"/>
            <a:ext cx="936104" cy="648072"/>
          </a:xfrm>
          <a:prstGeom prst="rect">
            <a:avLst/>
          </a:prstGeom>
          <a:solidFill>
            <a:srgbClr val="92D050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70C0"/>
                </a:solidFill>
              </a:rPr>
              <a:t>Rest of world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98485" y="5836330"/>
            <a:ext cx="1872208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tx2">
                    <a:lumMod val="50000"/>
                  </a:schemeClr>
                </a:solidFill>
              </a:rPr>
              <a:t>Top ten flows = 92.5% of total (253,427)</a:t>
            </a:r>
            <a:endParaRPr lang="en-GB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323528" y="533401"/>
            <a:ext cx="1944216" cy="3003612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GB" sz="3200" dirty="0" smtClean="0"/>
              <a:t>Top ten median flows from Poland, 2006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920125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8493" y="395846"/>
            <a:ext cx="6596783" cy="6462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9" name="Straight Arrow Connector 8"/>
          <p:cNvCxnSpPr/>
          <p:nvPr/>
        </p:nvCxnSpPr>
        <p:spPr>
          <a:xfrm flipH="1" flipV="1">
            <a:off x="5364088" y="3356992"/>
            <a:ext cx="452796" cy="1080120"/>
          </a:xfrm>
          <a:prstGeom prst="straightConnector1">
            <a:avLst/>
          </a:prstGeom>
          <a:ln w="7874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 flipV="1">
            <a:off x="3059832" y="4293096"/>
            <a:ext cx="2757052" cy="144016"/>
          </a:xfrm>
          <a:prstGeom prst="straightConnector1">
            <a:avLst/>
          </a:prstGeom>
          <a:ln w="12954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 flipV="1">
            <a:off x="4860032" y="2924944"/>
            <a:ext cx="956852" cy="1512168"/>
          </a:xfrm>
          <a:prstGeom prst="straightConnector1">
            <a:avLst/>
          </a:prstGeom>
          <a:ln w="7239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3491880" y="4437112"/>
            <a:ext cx="2325004" cy="1656184"/>
          </a:xfrm>
          <a:prstGeom prst="straightConnector1">
            <a:avLst/>
          </a:prstGeom>
          <a:ln w="11811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4427984" y="4437112"/>
            <a:ext cx="1388900" cy="0"/>
          </a:xfrm>
          <a:prstGeom prst="straightConnector1">
            <a:avLst/>
          </a:prstGeom>
          <a:ln w="1016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4139952" y="4437112"/>
            <a:ext cx="1676932" cy="792088"/>
          </a:xfrm>
          <a:prstGeom prst="straightConnector1">
            <a:avLst/>
          </a:prstGeom>
          <a:ln w="11557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5220072" y="4437112"/>
            <a:ext cx="596812" cy="1368152"/>
          </a:xfrm>
          <a:prstGeom prst="straightConnector1">
            <a:avLst/>
          </a:prstGeom>
          <a:ln w="20447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 flipV="1">
            <a:off x="3707904" y="4149080"/>
            <a:ext cx="2108980" cy="288032"/>
          </a:xfrm>
          <a:prstGeom prst="straightConnector1">
            <a:avLst/>
          </a:prstGeom>
          <a:ln w="100584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 flipV="1">
            <a:off x="3707904" y="2636912"/>
            <a:ext cx="2108980" cy="1800200"/>
          </a:xfrm>
          <a:prstGeom prst="straightConnector1">
            <a:avLst/>
          </a:prstGeom>
          <a:ln w="48514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H="1">
            <a:off x="4860032" y="4437112"/>
            <a:ext cx="956852" cy="288032"/>
          </a:xfrm>
          <a:prstGeom prst="straightConnector1">
            <a:avLst/>
          </a:prstGeom>
          <a:ln w="146177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2771800" y="1916832"/>
            <a:ext cx="936104" cy="648072"/>
          </a:xfrm>
          <a:prstGeom prst="rect">
            <a:avLst/>
          </a:prstGeom>
          <a:solidFill>
            <a:srgbClr val="92D050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70C0"/>
                </a:solidFill>
              </a:rPr>
              <a:t>Rest of world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98485" y="5836330"/>
            <a:ext cx="1872208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tx2">
                    <a:lumMod val="50000"/>
                  </a:schemeClr>
                </a:solidFill>
              </a:rPr>
              <a:t>Top ten flows = 91.8% of total (272,928)</a:t>
            </a:r>
            <a:endParaRPr lang="en-GB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323528" y="533401"/>
            <a:ext cx="1944216" cy="3003612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GB" sz="3200" dirty="0" smtClean="0"/>
              <a:t>Top ten median flows from Poland, 2007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785072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428625" y="5857875"/>
            <a:ext cx="82073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9pPr>
          </a:lstStyle>
          <a:p>
            <a:pPr algn="l" eaLnBrk="1" hangingPunct="1"/>
            <a:r>
              <a:rPr lang="en-GB" altLang="en-US" sz="1800">
                <a:solidFill>
                  <a:srgbClr val="003A39"/>
                </a:solidFill>
                <a:latin typeface="Georgia" pitchFamily="18" charset="0"/>
              </a:rPr>
              <a:t>I = Receiving country’s reported flow; E = sending country’s reported flow;</a:t>
            </a:r>
          </a:p>
          <a:p>
            <a:pPr algn="l" eaLnBrk="1" hangingPunct="1"/>
            <a:r>
              <a:rPr lang="en-GB" altLang="en-US" sz="1800" b="1">
                <a:solidFill>
                  <a:srgbClr val="003A39"/>
                </a:solidFill>
                <a:latin typeface="Georgia" pitchFamily="18" charset="0"/>
              </a:rPr>
              <a:t>… </a:t>
            </a:r>
            <a:r>
              <a:rPr lang="en-GB" altLang="en-US" sz="1800">
                <a:solidFill>
                  <a:srgbClr val="003A39"/>
                </a:solidFill>
                <a:latin typeface="Georgia" pitchFamily="18" charset="0"/>
              </a:rPr>
              <a:t>= no reported data available</a:t>
            </a:r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800" y="1179513"/>
            <a:ext cx="8280400" cy="449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2" name="Rectangle 4"/>
          <p:cNvSpPr>
            <a:spLocks noGrp="1" noChangeArrowheads="1"/>
          </p:cNvSpPr>
          <p:nvPr>
            <p:ph type="title"/>
          </p:nvPr>
        </p:nvSpPr>
        <p:spPr>
          <a:xfrm>
            <a:off x="285750" y="285750"/>
            <a:ext cx="8496300" cy="649288"/>
          </a:xfrm>
          <a:noFill/>
        </p:spPr>
        <p:txBody>
          <a:bodyPr/>
          <a:lstStyle/>
          <a:p>
            <a:pPr eaLnBrk="1" hangingPunct="1"/>
            <a:r>
              <a:rPr lang="en-GB" altLang="en-US" sz="2500" b="1" smtClean="0"/>
              <a:t>Double-entry matrix for selected countries, 2003</a:t>
            </a:r>
          </a:p>
        </p:txBody>
      </p:sp>
    </p:spTree>
    <p:extLst>
      <p:ext uri="{BB962C8B-B14F-4D97-AF65-F5344CB8AC3E}">
        <p14:creationId xmlns:p14="http://schemas.microsoft.com/office/powerpoint/2010/main" val="1077261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8493" y="395846"/>
            <a:ext cx="6596783" cy="6462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9" name="Straight Arrow Connector 8"/>
          <p:cNvCxnSpPr/>
          <p:nvPr/>
        </p:nvCxnSpPr>
        <p:spPr>
          <a:xfrm flipH="1" flipV="1">
            <a:off x="5364088" y="3356992"/>
            <a:ext cx="452796" cy="1080120"/>
          </a:xfrm>
          <a:prstGeom prst="straightConnector1">
            <a:avLst/>
          </a:prstGeom>
          <a:ln w="7747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 flipV="1">
            <a:off x="4860032" y="2924944"/>
            <a:ext cx="956852" cy="1512168"/>
          </a:xfrm>
          <a:prstGeom prst="straightConnector1">
            <a:avLst/>
          </a:prstGeom>
          <a:ln w="7112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 flipV="1">
            <a:off x="3059832" y="4293096"/>
            <a:ext cx="2757052" cy="144016"/>
          </a:xfrm>
          <a:prstGeom prst="straightConnector1">
            <a:avLst/>
          </a:prstGeom>
          <a:ln w="13589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3491880" y="4437112"/>
            <a:ext cx="2325004" cy="1656184"/>
          </a:xfrm>
          <a:prstGeom prst="straightConnector1">
            <a:avLst/>
          </a:prstGeom>
          <a:ln w="9017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4427984" y="4437112"/>
            <a:ext cx="1388900" cy="0"/>
          </a:xfrm>
          <a:prstGeom prst="straightConnector1">
            <a:avLst/>
          </a:prstGeom>
          <a:ln w="1143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4139952" y="4437112"/>
            <a:ext cx="1676932" cy="792088"/>
          </a:xfrm>
          <a:prstGeom prst="straightConnector1">
            <a:avLst/>
          </a:prstGeom>
          <a:ln w="15367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5220072" y="4437112"/>
            <a:ext cx="596812" cy="1368152"/>
          </a:xfrm>
          <a:prstGeom prst="straightConnector1">
            <a:avLst/>
          </a:prstGeom>
          <a:ln w="20193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 flipV="1">
            <a:off x="3707904" y="4149080"/>
            <a:ext cx="2108980" cy="288032"/>
          </a:xfrm>
          <a:prstGeom prst="straightConnector1">
            <a:avLst/>
          </a:prstGeom>
          <a:ln w="99568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 flipV="1">
            <a:off x="3707904" y="2636912"/>
            <a:ext cx="2108980" cy="1800200"/>
          </a:xfrm>
          <a:prstGeom prst="straightConnector1">
            <a:avLst/>
          </a:prstGeom>
          <a:ln w="47752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H="1">
            <a:off x="4860032" y="4437112"/>
            <a:ext cx="956852" cy="288032"/>
          </a:xfrm>
          <a:prstGeom prst="straightConnector1">
            <a:avLst/>
          </a:prstGeom>
          <a:ln w="14732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2771800" y="1916832"/>
            <a:ext cx="936104" cy="648072"/>
          </a:xfrm>
          <a:prstGeom prst="rect">
            <a:avLst/>
          </a:prstGeom>
          <a:solidFill>
            <a:srgbClr val="92D050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70C0"/>
                </a:solidFill>
              </a:rPr>
              <a:t>Rest of world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98485" y="5836330"/>
            <a:ext cx="1872208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tx2">
                    <a:lumMod val="50000"/>
                  </a:schemeClr>
                </a:solidFill>
              </a:rPr>
              <a:t>Top ten flows = 91.7% of total (293,059)</a:t>
            </a:r>
            <a:endParaRPr lang="en-GB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323528" y="533401"/>
            <a:ext cx="1944216" cy="3003612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GB" sz="3200" dirty="0" smtClean="0"/>
              <a:t>Top ten median flows from Poland, 2008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544781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8493" y="395846"/>
            <a:ext cx="6596783" cy="6462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9" name="Straight Arrow Connector 8"/>
          <p:cNvCxnSpPr/>
          <p:nvPr/>
        </p:nvCxnSpPr>
        <p:spPr>
          <a:xfrm flipH="1" flipV="1">
            <a:off x="5364088" y="3356992"/>
            <a:ext cx="452796" cy="1080120"/>
          </a:xfrm>
          <a:prstGeom prst="straightConnector1">
            <a:avLst/>
          </a:prstGeom>
          <a:ln w="7747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 flipV="1">
            <a:off x="4860032" y="2924944"/>
            <a:ext cx="956852" cy="1512168"/>
          </a:xfrm>
          <a:prstGeom prst="straightConnector1">
            <a:avLst/>
          </a:prstGeom>
          <a:ln w="7112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 flipV="1">
            <a:off x="3059832" y="4293096"/>
            <a:ext cx="2757052" cy="144016"/>
          </a:xfrm>
          <a:prstGeom prst="straightConnector1">
            <a:avLst/>
          </a:prstGeom>
          <a:ln w="13589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3491880" y="4437112"/>
            <a:ext cx="2325004" cy="1656184"/>
          </a:xfrm>
          <a:prstGeom prst="straightConnector1">
            <a:avLst/>
          </a:prstGeom>
          <a:ln w="9017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4427984" y="4437112"/>
            <a:ext cx="1388900" cy="0"/>
          </a:xfrm>
          <a:prstGeom prst="straightConnector1">
            <a:avLst/>
          </a:prstGeom>
          <a:ln w="1143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4139952" y="4437112"/>
            <a:ext cx="1676932" cy="792088"/>
          </a:xfrm>
          <a:prstGeom prst="straightConnector1">
            <a:avLst/>
          </a:prstGeom>
          <a:ln w="15367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5220072" y="4437112"/>
            <a:ext cx="596812" cy="1368152"/>
          </a:xfrm>
          <a:prstGeom prst="straightConnector1">
            <a:avLst/>
          </a:prstGeom>
          <a:ln w="20193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 flipV="1">
            <a:off x="3707904" y="4149080"/>
            <a:ext cx="2108980" cy="288032"/>
          </a:xfrm>
          <a:prstGeom prst="straightConnector1">
            <a:avLst/>
          </a:prstGeom>
          <a:ln w="99568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 flipV="1">
            <a:off x="3707904" y="2636912"/>
            <a:ext cx="2108980" cy="1800200"/>
          </a:xfrm>
          <a:prstGeom prst="straightConnector1">
            <a:avLst/>
          </a:prstGeom>
          <a:ln w="47752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H="1">
            <a:off x="4860032" y="4437112"/>
            <a:ext cx="956852" cy="288032"/>
          </a:xfrm>
          <a:prstGeom prst="straightConnector1">
            <a:avLst/>
          </a:prstGeom>
          <a:ln w="14732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2771800" y="1916832"/>
            <a:ext cx="936104" cy="648072"/>
          </a:xfrm>
          <a:prstGeom prst="rect">
            <a:avLst/>
          </a:prstGeom>
          <a:solidFill>
            <a:srgbClr val="92D050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70C0"/>
                </a:solidFill>
              </a:rPr>
              <a:t>Rest of world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51520" y="4005064"/>
            <a:ext cx="2160239" cy="258532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u="sng" dirty="0" smtClean="0">
                <a:solidFill>
                  <a:schemeClr val="tx2">
                    <a:lumMod val="50000"/>
                  </a:schemeClr>
                </a:solidFill>
              </a:rPr>
              <a:t>Interquartile ranges</a:t>
            </a:r>
            <a:endParaRPr lang="en-GB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en-GB" dirty="0" smtClean="0"/>
          </a:p>
          <a:p>
            <a:r>
              <a:rPr lang="en-GB" dirty="0" smtClean="0"/>
              <a:t>Total flow:</a:t>
            </a:r>
          </a:p>
          <a:p>
            <a:r>
              <a:rPr lang="en-GB" dirty="0" smtClean="0"/>
              <a:t>270,149 - 381,093</a:t>
            </a:r>
          </a:p>
          <a:p>
            <a:r>
              <a:rPr lang="en-GB" dirty="0"/>
              <a:t>~ </a:t>
            </a:r>
            <a:r>
              <a:rPr lang="en-GB" dirty="0" smtClean="0"/>
              <a:t>19% +/- from median</a:t>
            </a:r>
          </a:p>
          <a:p>
            <a:endParaRPr lang="en-GB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GB" dirty="0" smtClean="0">
                <a:solidFill>
                  <a:srgbClr val="C00000"/>
                </a:solidFill>
              </a:rPr>
              <a:t>Red: ~ 28% </a:t>
            </a:r>
            <a:r>
              <a:rPr lang="en-GB" dirty="0">
                <a:solidFill>
                  <a:srgbClr val="C00000"/>
                </a:solidFill>
              </a:rPr>
              <a:t>+/- </a:t>
            </a:r>
            <a:endParaRPr lang="en-GB" dirty="0" smtClean="0">
              <a:solidFill>
                <a:srgbClr val="C00000"/>
              </a:solidFill>
            </a:endParaRPr>
          </a:p>
          <a:p>
            <a:r>
              <a:rPr lang="en-GB" dirty="0" smtClean="0">
                <a:solidFill>
                  <a:srgbClr val="00B050"/>
                </a:solidFill>
              </a:rPr>
              <a:t>Green: </a:t>
            </a:r>
            <a:r>
              <a:rPr lang="en-GB" dirty="0">
                <a:solidFill>
                  <a:srgbClr val="00B050"/>
                </a:solidFill>
              </a:rPr>
              <a:t>~ </a:t>
            </a:r>
            <a:r>
              <a:rPr lang="en-GB" dirty="0" smtClean="0">
                <a:solidFill>
                  <a:srgbClr val="00B050"/>
                </a:solidFill>
              </a:rPr>
              <a:t>10% </a:t>
            </a:r>
            <a:r>
              <a:rPr lang="en-GB" dirty="0">
                <a:solidFill>
                  <a:srgbClr val="00B050"/>
                </a:solidFill>
              </a:rPr>
              <a:t>+/- 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323528" y="533401"/>
            <a:ext cx="1944216" cy="3003612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GB" sz="3200" dirty="0" smtClean="0"/>
              <a:t>Top ten median flows from Poland, 2008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613880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>
            <a:normAutofit/>
          </a:bodyPr>
          <a:lstStyle/>
          <a:p>
            <a:r>
              <a:rPr lang="en-GB" sz="4000" dirty="0" smtClean="0"/>
              <a:t>Net migration for the EU / EFTA</a:t>
            </a:r>
            <a:endParaRPr lang="en-GB" sz="40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268760"/>
            <a:ext cx="8201733" cy="5112568"/>
          </a:xfrm>
          <a:prstGeom prst="rect">
            <a:avLst/>
          </a:prstGeom>
          <a:noFill/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819404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>
            <a:normAutofit/>
          </a:bodyPr>
          <a:lstStyle/>
          <a:p>
            <a:r>
              <a:rPr lang="en-GB" sz="3600" dirty="0"/>
              <a:t>Estimated age-sex flows for </a:t>
            </a:r>
            <a:r>
              <a:rPr lang="en-GB" sz="3600" dirty="0" smtClean="0"/>
              <a:t>Sweden</a:t>
            </a:r>
            <a:endParaRPr lang="en-GB" sz="36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96752"/>
            <a:ext cx="8645091" cy="52435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981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>
            <a:normAutofit/>
          </a:bodyPr>
          <a:lstStyle/>
          <a:p>
            <a:r>
              <a:rPr lang="en-GB" sz="3600" dirty="0" smtClean="0"/>
              <a:t>Estimated age-sex flows for Germany</a:t>
            </a:r>
            <a:endParaRPr lang="en-GB" sz="36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96752"/>
            <a:ext cx="8640960" cy="5234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3616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>
            <a:normAutofit/>
          </a:bodyPr>
          <a:lstStyle/>
          <a:p>
            <a:r>
              <a:rPr lang="en-GB" sz="3600" dirty="0"/>
              <a:t>Estimated </a:t>
            </a:r>
            <a:r>
              <a:rPr lang="en-GB" sz="3600" dirty="0" smtClean="0"/>
              <a:t>age-sex flows for Poland</a:t>
            </a:r>
            <a:endParaRPr lang="en-GB" sz="36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96752"/>
            <a:ext cx="8424936" cy="51999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6576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076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GB" sz="3600" dirty="0"/>
              <a:t>Estimated </a:t>
            </a:r>
            <a:r>
              <a:rPr lang="en-GB" sz="3600" dirty="0" smtClean="0"/>
              <a:t>Finland to Germany migration by age and sex, 2006</a:t>
            </a:r>
            <a:endParaRPr lang="en-GB" sz="36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79600"/>
            <a:ext cx="8116416" cy="5072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87721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>
            <a:normAutofit/>
          </a:bodyPr>
          <a:lstStyle/>
          <a:p>
            <a:r>
              <a:rPr lang="en-AU" sz="4000" dirty="0" smtClean="0"/>
              <a:t>Summary</a:t>
            </a:r>
            <a:endParaRPr lang="en-AU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256584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GB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We </a:t>
            </a:r>
            <a:r>
              <a:rPr lang="en-GB" sz="2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produced a set of harmonised </a:t>
            </a:r>
            <a:r>
              <a:rPr lang="en-GB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and complete estimates of migration by origin, destination, age and sex for </a:t>
            </a:r>
            <a:r>
              <a:rPr lang="en-GB" sz="2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 31 </a:t>
            </a:r>
            <a:r>
              <a:rPr lang="en-GB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countries </a:t>
            </a:r>
            <a:r>
              <a:rPr lang="en-GB" sz="2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 the EU and EFTA from </a:t>
            </a:r>
            <a:r>
              <a:rPr lang="en-GB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2002-2008</a:t>
            </a:r>
          </a:p>
          <a:p>
            <a:pPr>
              <a:lnSpc>
                <a:spcPct val="120000"/>
              </a:lnSpc>
            </a:pPr>
            <a:r>
              <a:rPr lang="en-GB" sz="2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Some results are available </a:t>
            </a:r>
            <a:r>
              <a:rPr lang="en-GB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on the </a:t>
            </a:r>
            <a:r>
              <a:rPr lang="en-GB" sz="2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internet</a:t>
            </a:r>
          </a:p>
          <a:p>
            <a:pPr lvl="1">
              <a:lnSpc>
                <a:spcPct val="120000"/>
              </a:lnSpc>
            </a:pPr>
            <a:r>
              <a:rPr lang="en-GB" sz="1800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http</a:t>
            </a:r>
            <a:r>
              <a:rPr lang="en-GB" sz="1800" dirty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://</a:t>
            </a:r>
            <a:r>
              <a:rPr lang="en-GB" sz="1800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www.cpc.ac.uk/research_programme/IMEM_project.php</a:t>
            </a:r>
            <a:endParaRPr lang="en-GB" sz="1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en-GB" sz="2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Our plan is to </a:t>
            </a:r>
            <a:r>
              <a:rPr lang="en-GB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continue improving and expanding the model as new </a:t>
            </a:r>
            <a:r>
              <a:rPr lang="en-GB" sz="2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funding and data become available</a:t>
            </a:r>
          </a:p>
        </p:txBody>
      </p:sp>
    </p:spTree>
    <p:extLst>
      <p:ext uri="{BB962C8B-B14F-4D97-AF65-F5344CB8AC3E}">
        <p14:creationId xmlns:p14="http://schemas.microsoft.com/office/powerpoint/2010/main" val="3867000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>
            <a:normAutofit/>
          </a:bodyPr>
          <a:lstStyle/>
          <a:p>
            <a:r>
              <a:rPr lang="en-AU" sz="4000" dirty="0" smtClean="0"/>
              <a:t>Contributions of the IMEM project</a:t>
            </a:r>
            <a:endParaRPr lang="en-AU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256584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GB" sz="2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 </a:t>
            </a:r>
            <a:r>
              <a:rPr lang="en-GB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methodology for estimating </a:t>
            </a:r>
            <a:r>
              <a:rPr lang="en-GB" sz="2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harmonised flows of international migration by age and sex</a:t>
            </a:r>
          </a:p>
          <a:p>
            <a:pPr>
              <a:lnSpc>
                <a:spcPct val="120000"/>
              </a:lnSpc>
            </a:pPr>
            <a:r>
              <a:rPr lang="en-GB" sz="2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Integration of a measurement model with covariate information and expert judgments to estimate missing flows</a:t>
            </a:r>
          </a:p>
          <a:p>
            <a:pPr>
              <a:lnSpc>
                <a:spcPct val="120000"/>
              </a:lnSpc>
            </a:pPr>
            <a:r>
              <a:rPr lang="en-GB" sz="2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Estimates include measures </a:t>
            </a:r>
            <a:r>
              <a:rPr lang="en-GB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of </a:t>
            </a:r>
            <a:r>
              <a:rPr lang="en-GB" sz="2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uncertainty</a:t>
            </a:r>
          </a:p>
          <a:p>
            <a:pPr>
              <a:lnSpc>
                <a:spcPct val="120000"/>
              </a:lnSpc>
            </a:pPr>
            <a:endParaRPr lang="en-AU" sz="2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4742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277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GB" sz="4000" dirty="0" smtClean="0"/>
              <a:t>Usefulness of an integrated migration estimation system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52528"/>
          </a:xfrm>
        </p:spPr>
        <p:txBody>
          <a:bodyPr>
            <a:normAutofit/>
          </a:bodyPr>
          <a:lstStyle/>
          <a:p>
            <a:r>
              <a:rPr lang="en-GB" sz="2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Single resource for policy making and research</a:t>
            </a:r>
          </a:p>
          <a:p>
            <a:r>
              <a:rPr lang="en-GB" sz="2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Reference for data validation</a:t>
            </a:r>
          </a:p>
          <a:p>
            <a:r>
              <a:rPr lang="en-GB" sz="2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Platform for sharing information, harmonising definitions and removing inconsistencies</a:t>
            </a:r>
          </a:p>
          <a:p>
            <a:r>
              <a:rPr lang="en-GB" sz="2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 data source for countries with inadequate collection systems</a:t>
            </a:r>
          </a:p>
          <a:p>
            <a:endParaRPr lang="en-GB" sz="2000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222854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428625" y="5857875"/>
            <a:ext cx="82073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9pPr>
          </a:lstStyle>
          <a:p>
            <a:pPr algn="l" eaLnBrk="1" hangingPunct="1"/>
            <a:r>
              <a:rPr lang="en-GB" altLang="en-US" sz="1800">
                <a:solidFill>
                  <a:srgbClr val="003A39"/>
                </a:solidFill>
                <a:latin typeface="Georgia" pitchFamily="18" charset="0"/>
              </a:rPr>
              <a:t>I = Receiving country’s reported flow; E = sending country’s reported flow;</a:t>
            </a:r>
          </a:p>
          <a:p>
            <a:pPr algn="l" eaLnBrk="1" hangingPunct="1"/>
            <a:r>
              <a:rPr lang="en-GB" altLang="en-US" sz="1800" b="1">
                <a:solidFill>
                  <a:srgbClr val="003A39"/>
                </a:solidFill>
                <a:latin typeface="Georgia" pitchFamily="18" charset="0"/>
              </a:rPr>
              <a:t>… </a:t>
            </a:r>
            <a:r>
              <a:rPr lang="en-GB" altLang="en-US" sz="1800">
                <a:solidFill>
                  <a:srgbClr val="003A39"/>
                </a:solidFill>
                <a:latin typeface="Georgia" pitchFamily="18" charset="0"/>
              </a:rPr>
              <a:t>= no reported data available</a:t>
            </a:r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800" y="1179513"/>
            <a:ext cx="8280400" cy="449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Rectangle 4"/>
          <p:cNvSpPr>
            <a:spLocks noGrp="1" noChangeArrowheads="1"/>
          </p:cNvSpPr>
          <p:nvPr>
            <p:ph type="title"/>
          </p:nvPr>
        </p:nvSpPr>
        <p:spPr>
          <a:xfrm>
            <a:off x="285750" y="285750"/>
            <a:ext cx="8496300" cy="649288"/>
          </a:xfrm>
          <a:noFill/>
        </p:spPr>
        <p:txBody>
          <a:bodyPr/>
          <a:lstStyle/>
          <a:p>
            <a:pPr eaLnBrk="1" hangingPunct="1"/>
            <a:r>
              <a:rPr lang="en-GB" altLang="en-US" sz="2500" b="1" smtClean="0"/>
              <a:t>Double-entry matrix for selected countries, 2003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6011863" y="2781300"/>
            <a:ext cx="647700" cy="4318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9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4357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36104"/>
          </a:xfrm>
        </p:spPr>
        <p:txBody>
          <a:bodyPr/>
          <a:lstStyle/>
          <a:p>
            <a:r>
              <a:rPr lang="en-GB" sz="4000" dirty="0" smtClean="0"/>
              <a:t>Main conclusions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/>
          </a:bodyPr>
          <a:lstStyle/>
          <a:p>
            <a:r>
              <a:rPr lang="en-GB" sz="2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Reported </a:t>
            </a:r>
            <a:r>
              <a:rPr lang="en-GB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flows on international migration data are highly inconsistent and </a:t>
            </a:r>
            <a:r>
              <a:rPr lang="en-GB" sz="2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incomplete</a:t>
            </a:r>
          </a:p>
          <a:p>
            <a:r>
              <a:rPr lang="en-GB" sz="2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Expert knowledge on data collection systems is needed to understand the reported flows</a:t>
            </a:r>
            <a:endParaRPr lang="en-GB" sz="2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GB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Real </a:t>
            </a:r>
            <a:r>
              <a:rPr lang="en-GB" sz="2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improvements </a:t>
            </a:r>
            <a:r>
              <a:rPr lang="en-GB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 </a:t>
            </a:r>
            <a:r>
              <a:rPr lang="en-GB" sz="2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 data </a:t>
            </a:r>
            <a:r>
              <a:rPr lang="en-GB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requires information exchange between national statistical offices</a:t>
            </a:r>
          </a:p>
          <a:p>
            <a:r>
              <a:rPr lang="en-GB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 the absence of communication, statistical modelling is necessary to reconcile inconsistent data and to estimate missing data</a:t>
            </a:r>
          </a:p>
          <a:p>
            <a:r>
              <a:rPr lang="en-GB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Uncertainty measures are </a:t>
            </a:r>
            <a:r>
              <a:rPr lang="en-GB" sz="2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necessary </a:t>
            </a:r>
            <a:r>
              <a:rPr lang="en-GB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for understanding the quality of the </a:t>
            </a:r>
            <a:r>
              <a:rPr lang="en-GB" sz="2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estimates</a:t>
            </a:r>
            <a:endParaRPr lang="en-GB" sz="18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32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36815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GB" sz="4000" dirty="0" smtClean="0"/>
              <a:t>Forecasting: Argument for origin-destination migration flow tables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24536"/>
          </a:xfrm>
        </p:spPr>
        <p:txBody>
          <a:bodyPr>
            <a:normAutofit fontScale="92500" lnSpcReduction="10000"/>
          </a:bodyPr>
          <a:lstStyle/>
          <a:p>
            <a:r>
              <a:rPr lang="en-GB" sz="2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Net migration totals (or rates) do not exhibit regularities across age and space that you can depend on</a:t>
            </a:r>
          </a:p>
          <a:p>
            <a:r>
              <a:rPr lang="en-GB" sz="2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Forecasts of net migration result in biased population projections</a:t>
            </a:r>
          </a:p>
          <a:p>
            <a:r>
              <a:rPr lang="en-GB" sz="2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Reported net migration totals are not simply the difference between immigration and emigration; they contain administrative corrections and other unknown quantities</a:t>
            </a:r>
          </a:p>
          <a:p>
            <a:r>
              <a:rPr lang="en-GB" sz="2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Although more cumbersome, flow tables provide flexibility and access to better checks and validation (e.g., origin-destination migrant stock data)</a:t>
            </a:r>
          </a:p>
          <a:p>
            <a:pPr marL="0" indent="0">
              <a:buNone/>
            </a:pPr>
            <a:endParaRPr lang="en-GB" sz="18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76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428625" y="5857875"/>
            <a:ext cx="82073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9pPr>
          </a:lstStyle>
          <a:p>
            <a:pPr algn="l" eaLnBrk="1" hangingPunct="1"/>
            <a:r>
              <a:rPr lang="en-GB" altLang="en-US" sz="1800">
                <a:solidFill>
                  <a:srgbClr val="003A39"/>
                </a:solidFill>
                <a:latin typeface="Georgia" pitchFamily="18" charset="0"/>
              </a:rPr>
              <a:t>I = Receiving country’s reported flow; E = sending country’s reported flow;</a:t>
            </a:r>
          </a:p>
          <a:p>
            <a:pPr algn="l" eaLnBrk="1" hangingPunct="1"/>
            <a:r>
              <a:rPr lang="en-GB" altLang="en-US" sz="1800" b="1">
                <a:solidFill>
                  <a:srgbClr val="003A39"/>
                </a:solidFill>
                <a:latin typeface="Georgia" pitchFamily="18" charset="0"/>
              </a:rPr>
              <a:t>… </a:t>
            </a:r>
            <a:r>
              <a:rPr lang="en-GB" altLang="en-US" sz="1800">
                <a:solidFill>
                  <a:srgbClr val="003A39"/>
                </a:solidFill>
                <a:latin typeface="Georgia" pitchFamily="18" charset="0"/>
              </a:rPr>
              <a:t>= no reported data available</a:t>
            </a:r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800" y="1179513"/>
            <a:ext cx="8280400" cy="449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0" name="Rectangle 4"/>
          <p:cNvSpPr>
            <a:spLocks noGrp="1" noChangeArrowheads="1"/>
          </p:cNvSpPr>
          <p:nvPr>
            <p:ph type="title"/>
          </p:nvPr>
        </p:nvSpPr>
        <p:spPr>
          <a:xfrm>
            <a:off x="285750" y="285750"/>
            <a:ext cx="8496300" cy="649288"/>
          </a:xfrm>
          <a:noFill/>
        </p:spPr>
        <p:txBody>
          <a:bodyPr/>
          <a:lstStyle/>
          <a:p>
            <a:pPr eaLnBrk="1" hangingPunct="1"/>
            <a:r>
              <a:rPr lang="en-GB" altLang="en-US" sz="2500" b="1" smtClean="0"/>
              <a:t>Double-entry matrix for selected countries, 2003</a:t>
            </a: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6011863" y="2781300"/>
            <a:ext cx="647700" cy="4318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924300" y="4005263"/>
            <a:ext cx="647700" cy="4318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9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6831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428625" y="5857875"/>
            <a:ext cx="82073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9pPr>
          </a:lstStyle>
          <a:p>
            <a:pPr algn="l" eaLnBrk="1" hangingPunct="1"/>
            <a:r>
              <a:rPr lang="en-GB" altLang="en-US" sz="1800">
                <a:solidFill>
                  <a:srgbClr val="003A39"/>
                </a:solidFill>
                <a:latin typeface="Georgia" pitchFamily="18" charset="0"/>
              </a:rPr>
              <a:t>I = Receiving country’s reported flow; E = sending country’s reported flow;</a:t>
            </a:r>
          </a:p>
          <a:p>
            <a:pPr algn="l" eaLnBrk="1" hangingPunct="1"/>
            <a:r>
              <a:rPr lang="en-GB" altLang="en-US" sz="1800" b="1">
                <a:solidFill>
                  <a:srgbClr val="003A39"/>
                </a:solidFill>
                <a:latin typeface="Georgia" pitchFamily="18" charset="0"/>
              </a:rPr>
              <a:t>… </a:t>
            </a:r>
            <a:r>
              <a:rPr lang="en-GB" altLang="en-US" sz="1800">
                <a:solidFill>
                  <a:srgbClr val="003A39"/>
                </a:solidFill>
                <a:latin typeface="Georgia" pitchFamily="18" charset="0"/>
              </a:rPr>
              <a:t>= no reported data available</a:t>
            </a:r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800" y="1179513"/>
            <a:ext cx="8280400" cy="449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>
          <a:xfrm>
            <a:off x="285750" y="285750"/>
            <a:ext cx="8496300" cy="649288"/>
          </a:xfrm>
          <a:noFill/>
        </p:spPr>
        <p:txBody>
          <a:bodyPr/>
          <a:lstStyle/>
          <a:p>
            <a:pPr eaLnBrk="1" hangingPunct="1"/>
            <a:r>
              <a:rPr lang="en-GB" altLang="en-US" sz="2500" b="1" smtClean="0"/>
              <a:t>Double-entry matrix for selected countries, 2003</a:t>
            </a: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6011863" y="2781300"/>
            <a:ext cx="647700" cy="4318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3924300" y="4005263"/>
            <a:ext cx="647700" cy="4318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5367" name="Oval 7"/>
          <p:cNvSpPr>
            <a:spLocks noChangeArrowheads="1"/>
          </p:cNvSpPr>
          <p:nvPr/>
        </p:nvSpPr>
        <p:spPr bwMode="auto">
          <a:xfrm>
            <a:off x="1908175" y="4005263"/>
            <a:ext cx="503238" cy="503237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5368" name="Oval 8"/>
          <p:cNvSpPr>
            <a:spLocks noChangeArrowheads="1"/>
          </p:cNvSpPr>
          <p:nvPr/>
        </p:nvSpPr>
        <p:spPr bwMode="auto">
          <a:xfrm>
            <a:off x="6084888" y="4365625"/>
            <a:ext cx="503237" cy="503238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9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0856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r>
              <a:rPr lang="en-GB" sz="4000" dirty="0" smtClean="0"/>
              <a:t>Introduction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72608"/>
          </a:xfrm>
        </p:spPr>
        <p:txBody>
          <a:bodyPr>
            <a:normAutofit/>
          </a:bodyPr>
          <a:lstStyle/>
          <a:p>
            <a:r>
              <a:rPr lang="en-GB" sz="2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Since 2007, there have been two international and interdisciplinary projects on estimating international migration flows in Europe</a:t>
            </a:r>
          </a:p>
          <a:p>
            <a:pPr lvl="1"/>
            <a:r>
              <a:rPr lang="en-GB" sz="2000" dirty="0" smtClean="0">
                <a:solidFill>
                  <a:schemeClr val="tx2">
                    <a:lumMod val="50000"/>
                  </a:schemeClr>
                </a:solidFill>
              </a:rPr>
              <a:t>MIMOSA funded by Eurostat, 2007-2009</a:t>
            </a:r>
          </a:p>
          <a:p>
            <a:pPr lvl="1"/>
            <a:r>
              <a:rPr lang="en-GB" sz="2000" dirty="0" smtClean="0">
                <a:solidFill>
                  <a:schemeClr val="tx2">
                    <a:lumMod val="50000"/>
                  </a:schemeClr>
                </a:solidFill>
              </a:rPr>
              <a:t>IMEM funded </a:t>
            </a:r>
            <a:r>
              <a:rPr lang="en-GB" sz="2000" dirty="0">
                <a:solidFill>
                  <a:schemeClr val="tx2">
                    <a:lumMod val="50000"/>
                  </a:schemeClr>
                </a:solidFill>
              </a:rPr>
              <a:t>by New Opportunities for Research Funding Agency Co-operation in Europe (</a:t>
            </a:r>
            <a:r>
              <a:rPr lang="en-GB" sz="2000" dirty="0" smtClean="0">
                <a:solidFill>
                  <a:schemeClr val="tx2">
                    <a:lumMod val="50000"/>
                  </a:schemeClr>
                </a:solidFill>
              </a:rPr>
              <a:t>NORFACE), 2009-2012</a:t>
            </a:r>
            <a:endParaRPr lang="en-GB" sz="2000" dirty="0" smtClean="0"/>
          </a:p>
          <a:p>
            <a:endParaRPr lang="en-GB" sz="18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4502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>
            <a:noAutofit/>
          </a:bodyPr>
          <a:lstStyle/>
          <a:p>
            <a:r>
              <a:rPr lang="en-GB" sz="4000" dirty="0" smtClean="0"/>
              <a:t>IMEM project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256584"/>
          </a:xfrm>
        </p:spPr>
        <p:txBody>
          <a:bodyPr>
            <a:normAutofit/>
          </a:bodyPr>
          <a:lstStyle/>
          <a:p>
            <a:r>
              <a:rPr lang="en-GB" sz="2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 project brought together expertise in modelling, data and uncertainty</a:t>
            </a:r>
          </a:p>
          <a:p>
            <a:pPr lvl="1"/>
            <a:r>
              <a:rPr lang="en-GB" sz="2000" dirty="0" smtClean="0">
                <a:solidFill>
                  <a:schemeClr val="tx2">
                    <a:lumMod val="50000"/>
                  </a:schemeClr>
                </a:solidFill>
              </a:rPr>
              <a:t>Southampton Statistical Sciences Research Institute</a:t>
            </a:r>
          </a:p>
          <a:p>
            <a:pPr lvl="2"/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James Raymer (PI), Jon Forster, Peter Smith, </a:t>
            </a:r>
            <a:r>
              <a:rPr lang="en-GB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Jakub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Bijak and Arkadiusz Wiśniowski</a:t>
            </a:r>
          </a:p>
          <a:p>
            <a:pPr lvl="1"/>
            <a:r>
              <a:rPr lang="en-GB" sz="2000" dirty="0" smtClean="0">
                <a:solidFill>
                  <a:schemeClr val="tx2">
                    <a:lumMod val="50000"/>
                  </a:schemeClr>
                </a:solidFill>
              </a:rPr>
              <a:t>Netherlands Interdisciplinary Demographic Institute</a:t>
            </a:r>
          </a:p>
          <a:p>
            <a:pPr lvl="2"/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Rob van der Erf, Janette </a:t>
            </a:r>
            <a:r>
              <a:rPr lang="en-GB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Schoorl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and Joop de Beer</a:t>
            </a:r>
          </a:p>
          <a:p>
            <a:pPr lvl="1"/>
            <a:r>
              <a:rPr lang="en-GB" sz="2000" dirty="0" smtClean="0">
                <a:solidFill>
                  <a:schemeClr val="tx2">
                    <a:lumMod val="50000"/>
                  </a:schemeClr>
                </a:solidFill>
              </a:rPr>
              <a:t>University of Oslo </a:t>
            </a:r>
          </a:p>
          <a:p>
            <a:pPr lvl="2"/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Nico Keilman and Solveig Christiansen</a:t>
            </a: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9344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>
            <a:normAutofit/>
          </a:bodyPr>
          <a:lstStyle/>
          <a:p>
            <a:r>
              <a:rPr lang="en-GB" sz="4000" dirty="0" smtClean="0"/>
              <a:t>IMEM design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84576"/>
          </a:xfrm>
        </p:spPr>
        <p:txBody>
          <a:bodyPr>
            <a:normAutofit/>
          </a:bodyPr>
          <a:lstStyle/>
          <a:p>
            <a:r>
              <a:rPr lang="en-GB" sz="2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Bayesian </a:t>
            </a:r>
            <a:r>
              <a:rPr lang="en-GB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model </a:t>
            </a:r>
            <a:r>
              <a:rPr lang="en-GB" sz="2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for </a:t>
            </a:r>
            <a:r>
              <a:rPr lang="en-GB" sz="2600" dirty="0" smtClean="0">
                <a:solidFill>
                  <a:srgbClr val="0070C0"/>
                </a:solidFill>
              </a:rPr>
              <a:t>harmonising </a:t>
            </a:r>
            <a:r>
              <a:rPr lang="en-GB" sz="2600" dirty="0">
                <a:solidFill>
                  <a:srgbClr val="0070C0"/>
                </a:solidFill>
              </a:rPr>
              <a:t>and correcting </a:t>
            </a:r>
            <a:r>
              <a:rPr lang="en-GB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inadequacies in the available data </a:t>
            </a:r>
            <a:r>
              <a:rPr lang="en-GB" sz="2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and for </a:t>
            </a:r>
            <a:r>
              <a:rPr lang="en-GB" sz="2600" dirty="0">
                <a:solidFill>
                  <a:srgbClr val="0070C0"/>
                </a:solidFill>
              </a:rPr>
              <a:t>estimating</a:t>
            </a:r>
            <a:r>
              <a:rPr lang="en-GB" sz="2600" dirty="0"/>
              <a:t> </a:t>
            </a:r>
            <a:r>
              <a:rPr lang="en-GB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completely missing </a:t>
            </a:r>
            <a:r>
              <a:rPr lang="en-GB" sz="2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flows</a:t>
            </a:r>
            <a:endParaRPr lang="en-GB" sz="2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GB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methodology is integrated and capable of providing </a:t>
            </a:r>
            <a:r>
              <a:rPr lang="en-GB" sz="2600" dirty="0" smtClean="0">
                <a:solidFill>
                  <a:srgbClr val="0070C0"/>
                </a:solidFill>
              </a:rPr>
              <a:t>measures </a:t>
            </a:r>
            <a:r>
              <a:rPr lang="en-GB" sz="2600" dirty="0">
                <a:solidFill>
                  <a:srgbClr val="0070C0"/>
                </a:solidFill>
              </a:rPr>
              <a:t>of </a:t>
            </a:r>
            <a:r>
              <a:rPr lang="en-GB" sz="2600" dirty="0" smtClean="0">
                <a:solidFill>
                  <a:srgbClr val="0070C0"/>
                </a:solidFill>
              </a:rPr>
              <a:t>uncertainty</a:t>
            </a:r>
            <a:endParaRPr lang="en-GB" sz="2600" dirty="0"/>
          </a:p>
          <a:p>
            <a:r>
              <a:rPr lang="en-GB" sz="2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Key aspects </a:t>
            </a:r>
            <a:r>
              <a:rPr lang="en-GB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of our methodology:</a:t>
            </a:r>
          </a:p>
          <a:p>
            <a:pPr lvl="1"/>
            <a:r>
              <a:rPr lang="en-GB" sz="2000" dirty="0" smtClean="0">
                <a:solidFill>
                  <a:schemeClr val="tx2">
                    <a:lumMod val="50000"/>
                  </a:schemeClr>
                </a:solidFill>
              </a:rPr>
              <a:t>Development </a:t>
            </a:r>
            <a:r>
              <a:rPr lang="en-GB" sz="2000" dirty="0">
                <a:solidFill>
                  <a:schemeClr val="tx2">
                    <a:lumMod val="50000"/>
                  </a:schemeClr>
                </a:solidFill>
              </a:rPr>
              <a:t>of the underlying </a:t>
            </a:r>
            <a:r>
              <a:rPr lang="en-GB" sz="2000" u="sng" dirty="0">
                <a:solidFill>
                  <a:schemeClr val="tx2">
                    <a:lumMod val="50000"/>
                  </a:schemeClr>
                </a:solidFill>
              </a:rPr>
              <a:t>statistical framework</a:t>
            </a:r>
          </a:p>
          <a:p>
            <a:pPr lvl="1"/>
            <a:r>
              <a:rPr lang="en-GB" sz="2000" dirty="0" smtClean="0">
                <a:solidFill>
                  <a:schemeClr val="tx2">
                    <a:lumMod val="50000"/>
                  </a:schemeClr>
                </a:solidFill>
              </a:rPr>
              <a:t>Elicitation and inclusion of </a:t>
            </a:r>
            <a:r>
              <a:rPr lang="en-GB" sz="2000" dirty="0">
                <a:solidFill>
                  <a:schemeClr val="tx2">
                    <a:lumMod val="50000"/>
                  </a:schemeClr>
                </a:solidFill>
              </a:rPr>
              <a:t>relevant </a:t>
            </a:r>
            <a:r>
              <a:rPr lang="en-GB" sz="2000" u="sng" dirty="0">
                <a:solidFill>
                  <a:schemeClr val="tx2">
                    <a:lumMod val="50000"/>
                  </a:schemeClr>
                </a:solidFill>
              </a:rPr>
              <a:t>expert prior information</a:t>
            </a:r>
          </a:p>
          <a:p>
            <a:r>
              <a:rPr lang="en-GB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Scope: f</a:t>
            </a:r>
            <a:r>
              <a:rPr lang="en-GB" sz="2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lows amongst </a:t>
            </a:r>
            <a:r>
              <a:rPr lang="en-GB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31 European </a:t>
            </a:r>
            <a:r>
              <a:rPr lang="en-GB" sz="2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countries by age and sex, 2002-2008</a:t>
            </a:r>
            <a:endParaRPr lang="en-GB" sz="2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GB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Adopted </a:t>
            </a:r>
            <a:r>
              <a:rPr lang="en-GB" sz="2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definition according </a:t>
            </a:r>
            <a:r>
              <a:rPr lang="en-GB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to United Nations 1998 recommendation</a:t>
            </a:r>
          </a:p>
        </p:txBody>
      </p:sp>
    </p:spTree>
    <p:extLst>
      <p:ext uri="{BB962C8B-B14F-4D97-AF65-F5344CB8AC3E}">
        <p14:creationId xmlns:p14="http://schemas.microsoft.com/office/powerpoint/2010/main" val="1128061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>
            <a:normAutofit/>
          </a:bodyPr>
          <a:lstStyle/>
          <a:p>
            <a:r>
              <a:rPr lang="en-GB" sz="4000" dirty="0" smtClean="0"/>
              <a:t>Origin-destination (OD) model</a:t>
            </a:r>
            <a:endParaRPr lang="en-GB" sz="40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1268760"/>
            <a:ext cx="8240613" cy="4938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3725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2212</TotalTime>
  <Words>892</Words>
  <Application>Microsoft Office PowerPoint</Application>
  <PresentationFormat>On-screen Show (4:3)</PresentationFormat>
  <Paragraphs>108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Executive</vt:lpstr>
      <vt:lpstr>Information exchange and modelling: Solutions to imperfect data on population movements</vt:lpstr>
      <vt:lpstr>Double-entry matrix for selected countries, 2003</vt:lpstr>
      <vt:lpstr>Double-entry matrix for selected countries, 2003</vt:lpstr>
      <vt:lpstr>Double-entry matrix for selected countries, 2003</vt:lpstr>
      <vt:lpstr>Double-entry matrix for selected countries, 2003</vt:lpstr>
      <vt:lpstr>Introduction</vt:lpstr>
      <vt:lpstr>IMEM project</vt:lpstr>
      <vt:lpstr>IMEM design</vt:lpstr>
      <vt:lpstr>Origin-destination (OD) model</vt:lpstr>
      <vt:lpstr>Origin-destination (OD) model</vt:lpstr>
      <vt:lpstr>Posterior densities of the estimated true migration flows for selected countries, 2006</vt:lpstr>
      <vt:lpstr>Posterior densities of selected migration flows, 2006</vt:lpstr>
      <vt:lpstr>Median estimates of selected true flows (solid), reported emigration (cross) and reported immigration (circle), 2002-2008</vt:lpstr>
      <vt:lpstr>Top ten median flows from Poland, 2002</vt:lpstr>
      <vt:lpstr>PowerPoint Presentation</vt:lpstr>
      <vt:lpstr>Top ten median flows from Poland, 2004</vt:lpstr>
      <vt:lpstr>PowerPoint Presentation</vt:lpstr>
      <vt:lpstr>Top ten median flows from Poland, 2006</vt:lpstr>
      <vt:lpstr>Top ten median flows from Poland, 2007</vt:lpstr>
      <vt:lpstr>Top ten median flows from Poland, 2008</vt:lpstr>
      <vt:lpstr>Top ten median flows from Poland, 2008</vt:lpstr>
      <vt:lpstr>Net migration for the EU / EFTA</vt:lpstr>
      <vt:lpstr>Estimated age-sex flows for Sweden</vt:lpstr>
      <vt:lpstr>Estimated age-sex flows for Germany</vt:lpstr>
      <vt:lpstr>Estimated age-sex flows for Poland</vt:lpstr>
      <vt:lpstr>Estimated Finland to Germany migration by age and sex, 2006</vt:lpstr>
      <vt:lpstr>Summary</vt:lpstr>
      <vt:lpstr>Contributions of the IMEM project</vt:lpstr>
      <vt:lpstr>Usefulness of an integrated migration estimation system</vt:lpstr>
      <vt:lpstr>Main conclusions</vt:lpstr>
      <vt:lpstr>Forecasting: Argument for origin-destination migration flow tables</vt:lpstr>
    </vt:vector>
  </TitlesOfParts>
  <Company>University of Southampton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Integrated modelling of european migration</dc:title>
  <dc:creator>Raymer J.</dc:creator>
  <cp:lastModifiedBy>Christian Eigen-Zucchi</cp:lastModifiedBy>
  <cp:revision>106</cp:revision>
  <cp:lastPrinted>2014-05-01T14:09:21Z</cp:lastPrinted>
  <dcterms:created xsi:type="dcterms:W3CDTF">2012-05-04T14:08:55Z</dcterms:created>
  <dcterms:modified xsi:type="dcterms:W3CDTF">2014-05-01T14:11:43Z</dcterms:modified>
</cp:coreProperties>
</file>