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sldIdLst>
    <p:sldId id="258" r:id="rId2"/>
    <p:sldId id="349" r:id="rId3"/>
    <p:sldId id="350" r:id="rId4"/>
    <p:sldId id="351" r:id="rId5"/>
    <p:sldId id="308" r:id="rId6"/>
    <p:sldId id="309" r:id="rId7"/>
    <p:sldId id="311" r:id="rId8"/>
    <p:sldId id="310" r:id="rId9"/>
    <p:sldId id="266" r:id="rId10"/>
    <p:sldId id="268" r:id="rId11"/>
    <p:sldId id="297" r:id="rId12"/>
    <p:sldId id="298" r:id="rId13"/>
    <p:sldId id="299" r:id="rId14"/>
    <p:sldId id="300" r:id="rId15"/>
    <p:sldId id="269" r:id="rId16"/>
    <p:sldId id="301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8" r:id="rId25"/>
    <p:sldId id="279" r:id="rId26"/>
    <p:sldId id="281" r:id="rId27"/>
    <p:sldId id="282" r:id="rId28"/>
    <p:sldId id="284" r:id="rId29"/>
    <p:sldId id="314" r:id="rId30"/>
    <p:sldId id="286" r:id="rId31"/>
    <p:sldId id="287" r:id="rId32"/>
    <p:sldId id="288" r:id="rId33"/>
    <p:sldId id="289" r:id="rId34"/>
    <p:sldId id="315" r:id="rId35"/>
    <p:sldId id="316" r:id="rId36"/>
    <p:sldId id="317" r:id="rId37"/>
    <p:sldId id="318" r:id="rId38"/>
    <p:sldId id="319" r:id="rId39"/>
    <p:sldId id="321" r:id="rId40"/>
    <p:sldId id="325" r:id="rId41"/>
    <p:sldId id="326" r:id="rId42"/>
    <p:sldId id="327" r:id="rId43"/>
    <p:sldId id="290" r:id="rId44"/>
    <p:sldId id="324" r:id="rId45"/>
    <p:sldId id="328" r:id="rId46"/>
    <p:sldId id="329" r:id="rId47"/>
    <p:sldId id="291" r:id="rId48"/>
    <p:sldId id="303" r:id="rId49"/>
    <p:sldId id="304" r:id="rId50"/>
    <p:sldId id="331" r:id="rId51"/>
    <p:sldId id="333" r:id="rId52"/>
    <p:sldId id="332" r:id="rId53"/>
    <p:sldId id="334" r:id="rId54"/>
    <p:sldId id="335" r:id="rId55"/>
    <p:sldId id="336" r:id="rId56"/>
    <p:sldId id="337" r:id="rId57"/>
    <p:sldId id="353" r:id="rId58"/>
    <p:sldId id="338" r:id="rId59"/>
    <p:sldId id="339" r:id="rId60"/>
    <p:sldId id="340" r:id="rId61"/>
    <p:sldId id="352" r:id="rId62"/>
    <p:sldId id="341" r:id="rId63"/>
    <p:sldId id="342" r:id="rId64"/>
    <p:sldId id="343" r:id="rId65"/>
    <p:sldId id="344" r:id="rId66"/>
    <p:sldId id="345" r:id="rId67"/>
    <p:sldId id="346" r:id="rId68"/>
    <p:sldId id="347" r:id="rId69"/>
    <p:sldId id="307" r:id="rId70"/>
    <p:sldId id="348" r:id="rId71"/>
    <p:sldId id="302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81"/>
    <p:restoredTop sz="88138"/>
  </p:normalViewPr>
  <p:slideViewPr>
    <p:cSldViewPr snapToGrid="0" snapToObjects="1">
      <p:cViewPr varScale="1">
        <p:scale>
          <a:sx n="70" d="100"/>
          <a:sy n="70" d="100"/>
        </p:scale>
        <p:origin x="78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D2DC0-68FB-2F48-BA72-332D71BA4E8A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FB4D5-9C59-0D48-9E7E-0D2DD6185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9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B4D5-9C59-0D48-9E7E-0D2DD61857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56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B4D5-9C59-0D48-9E7E-0D2DD61857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96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5A2D-C3DA-D844-9EA0-F5615A3299E0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4A15-414B-CD45-B638-101460376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7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5A2D-C3DA-D844-9EA0-F5615A3299E0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4A15-414B-CD45-B638-101460376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2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5A2D-C3DA-D844-9EA0-F5615A3299E0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4A15-414B-CD45-B638-101460376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15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5A2D-C3DA-D844-9EA0-F5615A3299E0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4A15-414B-CD45-B638-101460376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7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5A2D-C3DA-D844-9EA0-F5615A3299E0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4A15-414B-CD45-B638-101460376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22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5A2D-C3DA-D844-9EA0-F5615A3299E0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4A15-414B-CD45-B638-101460376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64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5A2D-C3DA-D844-9EA0-F5615A3299E0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4A15-414B-CD45-B638-101460376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31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5A2D-C3DA-D844-9EA0-F5615A3299E0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4A15-414B-CD45-B638-101460376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5A2D-C3DA-D844-9EA0-F5615A3299E0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4A15-414B-CD45-B638-101460376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96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5A2D-C3DA-D844-9EA0-F5615A3299E0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4A15-414B-CD45-B638-101460376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5A2D-C3DA-D844-9EA0-F5615A3299E0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4A15-414B-CD45-B638-101460376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0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B5A2D-C3DA-D844-9EA0-F5615A3299E0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E4A15-414B-CD45-B638-101460376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8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302346" y="-57152"/>
            <a:ext cx="12721354" cy="7000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82" y="993780"/>
            <a:ext cx="11272836" cy="2387600"/>
          </a:xfrm>
        </p:spPr>
        <p:txBody>
          <a:bodyPr>
            <a:noAutofit/>
          </a:bodyPr>
          <a:lstStyle/>
          <a:p>
            <a:r>
              <a:rPr lang="en-US" sz="6600" b="1" dirty="0"/>
              <a:t>Diversification and development: </a:t>
            </a:r>
            <a:r>
              <a:rPr lang="en-US" sz="6600" b="1" dirty="0" smtClean="0"/>
              <a:t>the role </a:t>
            </a:r>
            <a:r>
              <a:rPr lang="en-US" sz="6600" b="1" dirty="0"/>
              <a:t>of </a:t>
            </a:r>
            <a:r>
              <a:rPr lang="en-US" sz="6600" b="1" dirty="0" smtClean="0"/>
              <a:t>migrants</a:t>
            </a:r>
            <a:endParaRPr lang="en-US" sz="6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559174"/>
            <a:ext cx="9144000" cy="1655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Dany Bahar, PhD</a:t>
            </a:r>
          </a:p>
          <a:p>
            <a:r>
              <a:rPr lang="en-US" sz="2800" dirty="0" smtClean="0"/>
              <a:t>The Brookings Institution</a:t>
            </a:r>
          </a:p>
          <a:p>
            <a:r>
              <a:rPr lang="en-US" sz="2800" dirty="0" smtClean="0"/>
              <a:t>Harvard Center for International Development</a:t>
            </a:r>
          </a:p>
          <a:p>
            <a:endParaRPr lang="en-US" sz="2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14" name="Rectangle 13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153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59000"/>
          </a:blip>
          <a:stretch>
            <a:fillRect/>
          </a:stretch>
        </p:blipFill>
        <p:spPr>
          <a:xfrm>
            <a:off x="0" y="171275"/>
            <a:ext cx="12192000" cy="67313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3999" y="2783792"/>
            <a:ext cx="91440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Arial Black"/>
                <a:cs typeface="Arial Black"/>
              </a:rPr>
              <a:t>Knowledge is </a:t>
            </a:r>
            <a:r>
              <a:rPr lang="en-US" sz="6600" dirty="0" smtClean="0">
                <a:latin typeface="Arial Black"/>
                <a:cs typeface="Arial Black"/>
              </a:rPr>
              <a:t>difficult to </a:t>
            </a:r>
            <a:r>
              <a:rPr lang="en-US" sz="6600" dirty="0">
                <a:solidFill>
                  <a:srgbClr val="FF0000"/>
                </a:solidFill>
                <a:latin typeface="Arial Black"/>
                <a:cs typeface="Arial Black"/>
              </a:rPr>
              <a:t>transfer</a:t>
            </a:r>
            <a:r>
              <a:rPr lang="en-US" sz="6600" dirty="0">
                <a:latin typeface="Arial Black"/>
                <a:cs typeface="Arial Black"/>
              </a:rPr>
              <a:t> and </a:t>
            </a:r>
            <a:r>
              <a:rPr lang="en-US" sz="6600" dirty="0" smtClean="0">
                <a:latin typeface="Arial Black"/>
                <a:cs typeface="Arial Black"/>
              </a:rPr>
              <a:t>to </a:t>
            </a:r>
            <a:r>
              <a:rPr lang="en-US" sz="6600" dirty="0">
                <a:solidFill>
                  <a:srgbClr val="FF0000"/>
                </a:solidFill>
                <a:latin typeface="Arial Black"/>
                <a:cs typeface="Arial Black"/>
              </a:rPr>
              <a:t>acquire</a:t>
            </a:r>
            <a:endParaRPr lang="en-US" sz="54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10" name="Rectangle 9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71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345" y="1047903"/>
            <a:ext cx="9144000" cy="53746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8" name="Group 7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9" name="Rectangle 8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004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1" y="-489348"/>
            <a:ext cx="10791825" cy="8093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9" name="Rectangle 8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70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0063"/>
            <a:ext cx="12306300" cy="820419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11" name="Rectangle 10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953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330113" cy="694897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10" name="Rectangle 9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334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1567"/>
          <a:stretch/>
        </p:blipFill>
        <p:spPr>
          <a:xfrm>
            <a:off x="0" y="1566665"/>
            <a:ext cx="6174043" cy="53957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745" y="120115"/>
            <a:ext cx="54739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Black"/>
                <a:cs typeface="Arial Black"/>
              </a:rPr>
              <a:t>Knowledge has a large </a:t>
            </a:r>
            <a:r>
              <a:rPr lang="en-US" sz="3200" dirty="0">
                <a:solidFill>
                  <a:srgbClr val="800000"/>
                </a:solidFill>
                <a:latin typeface="Arial Black"/>
                <a:cs typeface="Arial Black"/>
              </a:rPr>
              <a:t>tacit </a:t>
            </a:r>
            <a:r>
              <a:rPr lang="en-US" sz="3200" dirty="0">
                <a:latin typeface="Arial Black"/>
                <a:cs typeface="Arial Black"/>
              </a:rPr>
              <a:t>component.</a:t>
            </a:r>
          </a:p>
          <a:p>
            <a:r>
              <a:rPr lang="en-US" sz="2400" dirty="0">
                <a:latin typeface="Arial Black"/>
                <a:cs typeface="Arial Black"/>
              </a:rPr>
              <a:t>Michael Polanyi (1966)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87434" y="4995922"/>
            <a:ext cx="50958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 Black"/>
                <a:cs typeface="Arial Black"/>
              </a:rPr>
              <a:t>Channels for knowledge transmission are </a:t>
            </a:r>
            <a:r>
              <a:rPr lang="en-US" sz="2600" dirty="0">
                <a:solidFill>
                  <a:srgbClr val="800000"/>
                </a:solidFill>
                <a:latin typeface="Arial Black"/>
                <a:cs typeface="Arial Black"/>
              </a:rPr>
              <a:t>limited</a:t>
            </a:r>
            <a:r>
              <a:rPr lang="en-US" sz="2600" dirty="0">
                <a:latin typeface="Arial Black"/>
                <a:cs typeface="Arial Black"/>
              </a:rPr>
              <a:t> to human interaction </a:t>
            </a:r>
            <a:br>
              <a:rPr lang="en-US" sz="2600" dirty="0">
                <a:latin typeface="Arial Black"/>
                <a:cs typeface="Arial Black"/>
              </a:rPr>
            </a:br>
            <a:r>
              <a:rPr lang="en-US" sz="2000" dirty="0">
                <a:latin typeface="Arial Black"/>
                <a:cs typeface="Arial Black"/>
              </a:rPr>
              <a:t>Kenneth Arrow (1969)</a:t>
            </a:r>
            <a:endParaRPr lang="en-US" sz="2600" dirty="0">
              <a:latin typeface="Arial Black"/>
              <a:cs typeface="Arial Blac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493" y="-474035"/>
            <a:ext cx="5732207" cy="540918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17" name="Rectangle 16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56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5423"/>
            <a:ext cx="12192000" cy="74323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00129" y="5532193"/>
            <a:ext cx="80152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Arial Black"/>
                <a:cs typeface="Arial Black"/>
              </a:rPr>
              <a:t>Productive</a:t>
            </a:r>
            <a:r>
              <a:rPr lang="en-US" sz="4000" dirty="0" smtClean="0">
                <a:latin typeface="Arial Black"/>
                <a:cs typeface="Arial Black"/>
              </a:rPr>
              <a:t> knowledge is </a:t>
            </a:r>
            <a:r>
              <a:rPr lang="en-US" sz="4000" dirty="0">
                <a:latin typeface="Arial Black"/>
                <a:cs typeface="Arial Black"/>
              </a:rPr>
              <a:t>also </a:t>
            </a:r>
            <a:r>
              <a:rPr lang="en-US" sz="4800" i="1" dirty="0" smtClean="0">
                <a:latin typeface="Arial Black"/>
                <a:cs typeface="Arial Black"/>
              </a:rPr>
              <a:t>tacit</a:t>
            </a:r>
            <a:endParaRPr lang="en-US" sz="4000" i="1" dirty="0">
              <a:latin typeface="Arial Black"/>
              <a:cs typeface="Arial Blac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10" name="Rectangle 9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696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6988" y="4800077"/>
            <a:ext cx="86810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Tacit </a:t>
            </a:r>
            <a:r>
              <a:rPr lang="en-US" sz="3200" b="1" dirty="0">
                <a:solidFill>
                  <a:schemeClr val="bg1"/>
                </a:solidFill>
              </a:rPr>
              <a:t>knowledge that </a:t>
            </a:r>
            <a:r>
              <a:rPr lang="en-US" sz="3200" b="1" dirty="0" smtClean="0">
                <a:solidFill>
                  <a:schemeClr val="bg1"/>
                </a:solidFill>
              </a:rPr>
              <a:t>travels </a:t>
            </a:r>
            <a:r>
              <a:rPr lang="en-US" sz="3200" b="1" dirty="0">
                <a:solidFill>
                  <a:schemeClr val="bg1"/>
                </a:solidFill>
              </a:rPr>
              <a:t>through </a:t>
            </a:r>
            <a:r>
              <a:rPr lang="en-US" sz="4000" b="1" dirty="0">
                <a:solidFill>
                  <a:srgbClr val="FF0000"/>
                </a:solidFill>
              </a:rPr>
              <a:t>narrow </a:t>
            </a:r>
            <a:r>
              <a:rPr lang="en-US" sz="4000" b="1" dirty="0" smtClean="0">
                <a:solidFill>
                  <a:srgbClr val="FF0000"/>
                </a:solidFill>
              </a:rPr>
              <a:t>channels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and </a:t>
            </a:r>
            <a:r>
              <a:rPr lang="en-US" sz="3200" b="1" dirty="0">
                <a:solidFill>
                  <a:schemeClr val="bg1"/>
                </a:solidFill>
              </a:rPr>
              <a:t>its diffusion is </a:t>
            </a:r>
            <a:r>
              <a:rPr lang="en-US" sz="4000" b="1" dirty="0">
                <a:solidFill>
                  <a:srgbClr val="FF0000"/>
                </a:solidFill>
              </a:rPr>
              <a:t>geographically localized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10" name="Rectangle 9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31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91" t="11263" r="9440" b="14148"/>
          <a:stretch/>
        </p:blipFill>
        <p:spPr>
          <a:xfrm>
            <a:off x="1391719" y="304285"/>
            <a:ext cx="9688251" cy="5530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4557058"/>
            <a:ext cx="91440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 Black"/>
                <a:cs typeface="Arial Black"/>
              </a:rPr>
              <a:t>Patents citations are predominantly local </a:t>
            </a:r>
          </a:p>
          <a:p>
            <a:pPr algn="ctr"/>
            <a:r>
              <a:rPr lang="en-US" sz="3200" dirty="0">
                <a:latin typeface="Arial Black"/>
                <a:cs typeface="Arial Black"/>
              </a:rPr>
              <a:t>(Jaffe, </a:t>
            </a:r>
            <a:r>
              <a:rPr lang="en-US" sz="3200" dirty="0" err="1">
                <a:latin typeface="Arial Black"/>
                <a:cs typeface="Arial Black"/>
              </a:rPr>
              <a:t>Trajtenberg</a:t>
            </a:r>
            <a:r>
              <a:rPr lang="en-US" sz="3200" dirty="0">
                <a:latin typeface="Arial Black"/>
                <a:cs typeface="Arial Black"/>
              </a:rPr>
              <a:t> and Henderson)</a:t>
            </a:r>
            <a:endParaRPr lang="en-US" sz="24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19" name="Rectangle 18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25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627" y="82085"/>
            <a:ext cx="7053942" cy="65906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8487" y="19235"/>
            <a:ext cx="72093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 Black"/>
                <a:cs typeface="Arial Black"/>
              </a:rPr>
              <a:t>Industrial R&amp;D has geographically “bounded” spillovers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7" name="Rectangle 6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171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2369"/>
            <a:ext cx="12192000" cy="8131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1323" y="199291"/>
            <a:ext cx="62366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Founded by David Tran in 1980, </a:t>
            </a:r>
            <a:r>
              <a:rPr lang="en-US" sz="2800" dirty="0" err="1">
                <a:solidFill>
                  <a:schemeClr val="bg1"/>
                </a:solidFill>
              </a:rPr>
              <a:t>Huy</a:t>
            </a:r>
            <a:r>
              <a:rPr lang="en-US" sz="2800" dirty="0">
                <a:solidFill>
                  <a:schemeClr val="bg1"/>
                </a:solidFill>
              </a:rPr>
              <a:t> Fong Foods today </a:t>
            </a:r>
            <a:r>
              <a:rPr lang="en-US" sz="2800" b="1" dirty="0">
                <a:solidFill>
                  <a:srgbClr val="C00000"/>
                </a:solidFill>
              </a:rPr>
              <a:t>employs close to 200 workers </a:t>
            </a:r>
            <a:r>
              <a:rPr lang="en-US" sz="2800" dirty="0">
                <a:solidFill>
                  <a:schemeClr val="bg1"/>
                </a:solidFill>
              </a:rPr>
              <a:t>in Irwindale, California and its </a:t>
            </a:r>
            <a:r>
              <a:rPr lang="en-US" sz="2800" b="1" dirty="0">
                <a:solidFill>
                  <a:srgbClr val="C00000"/>
                </a:solidFill>
              </a:rPr>
              <a:t>sales exceed $60 million </a:t>
            </a:r>
            <a:r>
              <a:rPr lang="en-US" sz="2800" dirty="0">
                <a:solidFill>
                  <a:schemeClr val="bg1"/>
                </a:solidFill>
              </a:rPr>
              <a:t>per year. 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The company is named after </a:t>
            </a:r>
            <a:r>
              <a:rPr lang="en-US" sz="2800" dirty="0">
                <a:solidFill>
                  <a:schemeClr val="bg1"/>
                </a:solidFill>
              </a:rPr>
              <a:t>the freighter Huey Fong that carried him and over 3,000 other refugees out of Vietnam </a:t>
            </a:r>
            <a:r>
              <a:rPr lang="en-US" sz="2800" dirty="0" smtClean="0">
                <a:solidFill>
                  <a:schemeClr val="bg1"/>
                </a:solidFill>
              </a:rPr>
              <a:t>to </a:t>
            </a:r>
            <a:r>
              <a:rPr lang="en-US" sz="2800" dirty="0">
                <a:solidFill>
                  <a:schemeClr val="bg1"/>
                </a:solidFill>
              </a:rPr>
              <a:t>the coast of California in December 1978.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12" name="Rectangle 11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199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7" name="Rectangle 6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036" y="1219565"/>
            <a:ext cx="8551401" cy="5690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0" y="19236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 Black"/>
                <a:cs typeface="Arial Black"/>
              </a:rPr>
              <a:t>Does the emergence of a new export sector is consistent with local diffusion of knowledge?</a:t>
            </a:r>
            <a:endParaRPr lang="en-US" sz="36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52364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863" y="0"/>
            <a:ext cx="548827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54727" y="4511363"/>
            <a:ext cx="5488276" cy="410124"/>
          </a:xfrm>
          <a:prstGeom prst="rect">
            <a:avLst/>
          </a:prstGeom>
          <a:noFill/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21400" y="1349063"/>
            <a:ext cx="5488276" cy="410124"/>
          </a:xfrm>
          <a:prstGeom prst="rect">
            <a:avLst/>
          </a:prstGeom>
          <a:noFill/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339570" y="334885"/>
            <a:ext cx="5629429" cy="5892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smtClean="0"/>
              <a:t>Bahar, </a:t>
            </a:r>
            <a:r>
              <a:rPr lang="en-US" sz="4000" dirty="0" err="1" smtClean="0"/>
              <a:t>Hausmann</a:t>
            </a:r>
            <a:r>
              <a:rPr lang="en-US" sz="4000" dirty="0" smtClean="0"/>
              <a:t> and Hidalgo (2014 JIE)</a:t>
            </a:r>
          </a:p>
          <a:p>
            <a:pPr lvl="1">
              <a:buFont typeface="Arial" charset="0"/>
              <a:buChar char="•"/>
            </a:pPr>
            <a:r>
              <a:rPr lang="en-US" sz="3600" dirty="0" smtClean="0"/>
              <a:t>Uses </a:t>
            </a:r>
            <a:r>
              <a:rPr lang="en-US" sz="3600" b="1" dirty="0" smtClean="0">
                <a:solidFill>
                  <a:srgbClr val="FF0000"/>
                </a:solidFill>
              </a:rPr>
              <a:t>new export as a measure of knowledge acquisition </a:t>
            </a:r>
            <a:r>
              <a:rPr lang="en-US" sz="3600" dirty="0" smtClean="0"/>
              <a:t>(control for global demand)</a:t>
            </a:r>
          </a:p>
          <a:p>
            <a:pPr lvl="1">
              <a:buFont typeface="Arial" charset="0"/>
              <a:buChar char="•"/>
            </a:pPr>
            <a:r>
              <a:rPr lang="en-US" sz="3600" dirty="0" smtClean="0"/>
              <a:t>Emergence of </a:t>
            </a:r>
            <a:r>
              <a:rPr lang="en-US" sz="3600" b="1" dirty="0" smtClean="0">
                <a:solidFill>
                  <a:srgbClr val="FF0000"/>
                </a:solidFill>
              </a:rPr>
              <a:t>new export product </a:t>
            </a:r>
            <a:r>
              <a:rPr lang="en-US" sz="3600" dirty="0" smtClean="0"/>
              <a:t>explained to existence of such product in a </a:t>
            </a:r>
            <a:r>
              <a:rPr lang="en-US" sz="3600" b="1" dirty="0" smtClean="0">
                <a:solidFill>
                  <a:srgbClr val="FF0000"/>
                </a:solidFill>
              </a:rPr>
              <a:t>neighbors’</a:t>
            </a:r>
            <a:r>
              <a:rPr lang="en-US" sz="3600" dirty="0" smtClean="0"/>
              <a:t> export basket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9" name="Rectangle 8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778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740" y="-142875"/>
            <a:ext cx="9105385" cy="6858000"/>
          </a:xfrm>
          <a:prstGeom prst="rect">
            <a:avLst/>
          </a:prstGeom>
        </p:spPr>
      </p:pic>
      <p:sp>
        <p:nvSpPr>
          <p:cNvPr id="3" name="Content Placeholder 4"/>
          <p:cNvSpPr txBox="1">
            <a:spLocks/>
          </p:cNvSpPr>
          <p:nvPr/>
        </p:nvSpPr>
        <p:spPr>
          <a:xfrm>
            <a:off x="339570" y="965046"/>
            <a:ext cx="2747045" cy="5892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smtClean="0"/>
              <a:t>Export similarity is stronger among neighbors and strongly decays with distance</a:t>
            </a:r>
            <a:endParaRPr lang="en-US" sz="3600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10" name="Rectangle 9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746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0" r="22189"/>
          <a:stretch/>
        </p:blipFill>
        <p:spPr>
          <a:xfrm>
            <a:off x="1719590" y="1"/>
            <a:ext cx="8433520" cy="63449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69510" y="6344905"/>
            <a:ext cx="8483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Bahar, Dany, Ricardo </a:t>
            </a:r>
            <a:r>
              <a:rPr lang="en-US" sz="1200" dirty="0" err="1"/>
              <a:t>Hausmann</a:t>
            </a:r>
            <a:r>
              <a:rPr lang="en-US" sz="1200" dirty="0"/>
              <a:t>, and César A Hidalgo. 2014. Neighbors and the Evolution of the Comparative Advantage of Nations: Evidence of International Knowledge Diffusion?. Journal of International Economics 92, no. 1: 111-123.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6" name="Rectangle 5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005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6486"/>
            <a:ext cx="12192000" cy="73194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5095" y="289128"/>
            <a:ext cx="87334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/>
                <a:cs typeface="Arial Black"/>
              </a:rPr>
              <a:t>Geographic limits to diffusion of knowledge is present even within firms</a:t>
            </a:r>
            <a:r>
              <a:rPr lang="is-IS" sz="4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/>
                <a:cs typeface="Arial Black"/>
              </a:rPr>
              <a:t>…</a:t>
            </a:r>
            <a:endParaRPr lang="en-US" sz="3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6" name="Picture 5" descr="louisvill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7" b="4978"/>
          <a:stretch/>
        </p:blipFill>
        <p:spPr>
          <a:xfrm>
            <a:off x="3500438" y="2525317"/>
            <a:ext cx="5686425" cy="419805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8" name="Rectangle 7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508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mpleLocationsMapping_Trim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64" y="1213934"/>
            <a:ext cx="6465328" cy="325805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94059" y="0"/>
            <a:ext cx="116038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/>
              <a:t>Bahar (2016)</a:t>
            </a:r>
            <a:endParaRPr lang="en-US" sz="5400" b="1" dirty="0"/>
          </a:p>
        </p:txBody>
      </p:sp>
      <p:pic>
        <p:nvPicPr>
          <p:cNvPr id="4" name="Picture 3" descr="GM_trimm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82" y="3686175"/>
            <a:ext cx="6473429" cy="2834400"/>
          </a:xfrm>
          <a:prstGeom prst="rect">
            <a:avLst/>
          </a:prstGeo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380612" y="1213934"/>
            <a:ext cx="4709103" cy="5892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dirty="0" smtClean="0"/>
              <a:t>Using Dun and Bradstreet data, test whether MNC are less likely to expand abroad in knowledge intensive activities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7110411" y="4471988"/>
            <a:ext cx="4709103" cy="5892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dirty="0" smtClean="0"/>
              <a:t>Able to geo-locate each headquarters and its branches throughout the globe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9" name="Rectangle 8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8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dist_cumexpWag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973" y="1100138"/>
            <a:ext cx="7642027" cy="5557838"/>
          </a:xfrm>
          <a:prstGeom prst="rect">
            <a:avLst/>
          </a:prstGeom>
        </p:spPr>
      </p:pic>
      <p:sp>
        <p:nvSpPr>
          <p:cNvPr id="3" name="Content Placeholder 4"/>
          <p:cNvSpPr txBox="1">
            <a:spLocks/>
          </p:cNvSpPr>
          <p:nvPr/>
        </p:nvSpPr>
        <p:spPr>
          <a:xfrm>
            <a:off x="191328" y="1325563"/>
            <a:ext cx="3534163" cy="5892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94059" y="0"/>
            <a:ext cx="116038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/>
              <a:t>Bahar (2016)</a:t>
            </a:r>
            <a:endParaRPr lang="en-US" sz="5400" b="1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91327" y="1325563"/>
            <a:ext cx="4709285" cy="5892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MNCs are </a:t>
            </a:r>
            <a:r>
              <a:rPr lang="en-US" sz="2800" dirty="0"/>
              <a:t>15% less likely to </a:t>
            </a:r>
            <a:r>
              <a:rPr lang="en-US" sz="2800" dirty="0" smtClean="0"/>
              <a:t>horizontally </a:t>
            </a:r>
            <a:r>
              <a:rPr lang="en-US" sz="2800" dirty="0"/>
              <a:t>expand a sector that is </a:t>
            </a:r>
            <a:r>
              <a:rPr lang="en-US" sz="2800" dirty="0" smtClean="0"/>
              <a:t>2X average knowledge intensity</a:t>
            </a:r>
          </a:p>
          <a:p>
            <a:r>
              <a:rPr lang="en-US" sz="2800" dirty="0" smtClean="0"/>
              <a:t>There exists a </a:t>
            </a:r>
            <a:r>
              <a:rPr lang="en-US" sz="2800" b="1" dirty="0" smtClean="0">
                <a:solidFill>
                  <a:srgbClr val="FF0000"/>
                </a:solidFill>
              </a:rPr>
              <a:t>tradeoff between </a:t>
            </a:r>
            <a:r>
              <a:rPr lang="en-US" sz="2800" b="1" dirty="0">
                <a:solidFill>
                  <a:srgbClr val="FF0000"/>
                </a:solidFill>
              </a:rPr>
              <a:t>knowledge intensity and </a:t>
            </a:r>
            <a:r>
              <a:rPr lang="en-US" sz="2800" b="1" dirty="0" smtClean="0">
                <a:solidFill>
                  <a:srgbClr val="FF0000"/>
                </a:solidFill>
              </a:rPr>
              <a:t>distance</a:t>
            </a:r>
            <a:r>
              <a:rPr lang="en-US" sz="2800" dirty="0" smtClean="0"/>
              <a:t> between HQ &amp; </a:t>
            </a:r>
            <a:r>
              <a:rPr lang="en-US" sz="2800" dirty="0"/>
              <a:t>foreign </a:t>
            </a:r>
            <a:r>
              <a:rPr lang="en-US" sz="2800" dirty="0" smtClean="0"/>
              <a:t>subsidiaries </a:t>
            </a:r>
            <a:r>
              <a:rPr lang="en-US" sz="2800" i="1" dirty="0" smtClean="0"/>
              <a:t>within MNCs</a:t>
            </a:r>
          </a:p>
          <a:p>
            <a:pPr lvl="1"/>
            <a:r>
              <a:rPr lang="en-US" sz="2400" dirty="0" smtClean="0"/>
              <a:t>A MNC in Houston TX </a:t>
            </a:r>
            <a:r>
              <a:rPr lang="en-US" sz="2400" dirty="0"/>
              <a:t>would locate a meat packing subsidiary in Kabul in Afghanistan </a:t>
            </a:r>
            <a:r>
              <a:rPr lang="en-US" sz="2400" dirty="0" smtClean="0"/>
              <a:t>and </a:t>
            </a:r>
            <a:r>
              <a:rPr lang="en-US" sz="2400" dirty="0"/>
              <a:t>a semiconductor plant in </a:t>
            </a:r>
            <a:r>
              <a:rPr lang="en-US" sz="2400" dirty="0" smtClean="0"/>
              <a:t>Ireland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8" name="Rectangle 7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66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dist_cumexpWage_Eof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216" y="1234274"/>
            <a:ext cx="7319339" cy="532315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94059" y="0"/>
            <a:ext cx="116038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/>
              <a:t>Bahar (2016)</a:t>
            </a:r>
            <a:endParaRPr lang="en-US" sz="5400" b="1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191327" y="1325563"/>
            <a:ext cx="4709285" cy="5892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The trade-off weakens when controlling for the ease of communication</a:t>
            </a:r>
          </a:p>
          <a:p>
            <a:pPr lvl="1"/>
            <a:r>
              <a:rPr lang="en-US" sz="2400" dirty="0" smtClean="0"/>
              <a:t>Ability </a:t>
            </a:r>
            <a:r>
              <a:rPr lang="en-US" sz="2400" dirty="0"/>
              <a:t>to communicate in real-time, as measured by </a:t>
            </a:r>
            <a:r>
              <a:rPr lang="en-US" sz="2400" dirty="0" smtClean="0"/>
              <a:t>time zone closeness effectively “reduces” distance </a:t>
            </a:r>
            <a:r>
              <a:rPr lang="en-US" sz="2400" dirty="0"/>
              <a:t>between headquarters and subsidiary by about </a:t>
            </a:r>
            <a:r>
              <a:rPr lang="en-US" sz="2400" dirty="0" smtClean="0"/>
              <a:t>1/3, or 2000km on average.</a:t>
            </a:r>
          </a:p>
          <a:p>
            <a:pPr lvl="1"/>
            <a:r>
              <a:rPr lang="en-US" sz="2400" dirty="0" smtClean="0"/>
              <a:t>Cost </a:t>
            </a:r>
            <a:r>
              <a:rPr lang="en-US" sz="2400" dirty="0"/>
              <a:t>of shipping intermediate </a:t>
            </a:r>
            <a:r>
              <a:rPr lang="en-US" sz="2400" dirty="0" smtClean="0"/>
              <a:t>goods can’t explain the tradeoff (Keller and </a:t>
            </a:r>
            <a:r>
              <a:rPr lang="en-US" sz="2400" dirty="0" err="1" smtClean="0"/>
              <a:t>Yeaple</a:t>
            </a:r>
            <a:r>
              <a:rPr lang="en-US" sz="2400" dirty="0" smtClean="0"/>
              <a:t> 2013)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7" name="Rectangle 6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845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9605" y="-457200"/>
            <a:ext cx="12491605" cy="82444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1" y="336752"/>
            <a:ext cx="9144001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 Black"/>
                <a:cs typeface="Arial Black"/>
              </a:rPr>
              <a:t>If knowledge </a:t>
            </a:r>
            <a:r>
              <a:rPr lang="en-US" sz="4400" dirty="0" smtClean="0">
                <a:latin typeface="Arial Black"/>
                <a:cs typeface="Arial Black"/>
              </a:rPr>
              <a:t>transmission requires human interaction</a:t>
            </a:r>
            <a:r>
              <a:rPr lang="is-IS" sz="4400" dirty="0" smtClean="0">
                <a:latin typeface="Arial Black"/>
                <a:cs typeface="Arial Black"/>
              </a:rPr>
              <a:t>…</a:t>
            </a:r>
          </a:p>
          <a:p>
            <a:pPr algn="ctr"/>
            <a:endParaRPr lang="is-IS" sz="4400" dirty="0" smtClean="0">
              <a:solidFill>
                <a:srgbClr val="FF0000"/>
              </a:solidFill>
              <a:latin typeface="Arial Black"/>
              <a:cs typeface="Arial Black"/>
            </a:endParaRPr>
          </a:p>
          <a:p>
            <a:pPr algn="ctr"/>
            <a:endParaRPr lang="is-IS" sz="4400" dirty="0">
              <a:solidFill>
                <a:srgbClr val="FF0000"/>
              </a:solidFill>
              <a:latin typeface="Arial Black"/>
              <a:cs typeface="Arial Black"/>
            </a:endParaRPr>
          </a:p>
          <a:p>
            <a:pPr algn="ctr"/>
            <a:endParaRPr lang="is-IS" sz="4400" dirty="0" smtClean="0">
              <a:solidFill>
                <a:srgbClr val="FF0000"/>
              </a:solidFill>
              <a:latin typeface="Arial Black"/>
              <a:cs typeface="Arial Black"/>
            </a:endParaRPr>
          </a:p>
          <a:p>
            <a:pPr algn="ctr"/>
            <a:endParaRPr lang="is-IS" sz="4400" dirty="0">
              <a:solidFill>
                <a:srgbClr val="FF0000"/>
              </a:solidFill>
              <a:latin typeface="Arial Black"/>
              <a:cs typeface="Arial Black"/>
            </a:endParaRPr>
          </a:p>
          <a:p>
            <a:pPr algn="ctr"/>
            <a:r>
              <a:rPr lang="is-IS" sz="3600" dirty="0" smtClean="0">
                <a:solidFill>
                  <a:srgbClr val="FF0000"/>
                </a:solidFill>
                <a:latin typeface="Arial Black"/>
                <a:cs typeface="Arial Black"/>
              </a:rPr>
              <a:t>…t</a:t>
            </a:r>
            <a:r>
              <a:rPr lang="en-US" sz="3600" dirty="0" smtClean="0">
                <a:solidFill>
                  <a:srgbClr val="FF0000"/>
                </a:solidFill>
                <a:latin typeface="Arial Black"/>
                <a:cs typeface="Arial Black"/>
              </a:rPr>
              <a:t>hen the patterns of international knowledge diffusion should follow the patterns of migration </a:t>
            </a:r>
            <a:endParaRPr lang="is-IS" sz="4400" dirty="0" smtClean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7" name="Rectangle 6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83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ranschoek.eps"/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5" t="27057" r="25510" b="2478"/>
          <a:stretch/>
        </p:blipFill>
        <p:spPr>
          <a:xfrm>
            <a:off x="0" y="-1262130"/>
            <a:ext cx="12569780" cy="1045870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152400" y="4122670"/>
            <a:ext cx="12344400" cy="2387600"/>
          </a:xfrm>
        </p:spPr>
        <p:txBody>
          <a:bodyPr>
            <a:no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Migration, knowledge diffusion and the comparative advantage of 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nations</a:t>
            </a:r>
            <a:b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Bahar and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Rapoport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(The Economic Journal, forthcoming)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935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219" y="381235"/>
            <a:ext cx="9279481" cy="61244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286" y="381235"/>
            <a:ext cx="227904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Migrants are 15% of US population, but are </a:t>
            </a:r>
            <a:r>
              <a:rPr lang="en-US" sz="3200" b="1" dirty="0" smtClean="0">
                <a:solidFill>
                  <a:srgbClr val="FF0000"/>
                </a:solidFill>
              </a:rPr>
              <a:t>over represented </a:t>
            </a:r>
            <a:r>
              <a:rPr lang="en-US" sz="2800" b="1" dirty="0" smtClean="0"/>
              <a:t>in new ventures and among inventors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11" name="Rectangle 10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71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263" y="1906704"/>
            <a:ext cx="2820649" cy="313822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26052" y="1526242"/>
            <a:ext cx="4028006" cy="3951784"/>
            <a:chOff x="5115994" y="297642"/>
            <a:chExt cx="4028006" cy="395178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5994" y="297642"/>
              <a:ext cx="4028006" cy="395178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7506" y="1300276"/>
              <a:ext cx="1090244" cy="1090244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229360" y="1269056"/>
            <a:ext cx="9763760" cy="43180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08" y="3336319"/>
            <a:ext cx="1016673" cy="101667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/>
              <a:t>Two countries, </a:t>
            </a:r>
            <a:r>
              <a:rPr lang="en-US" sz="5400" b="1" smtClean="0"/>
              <a:t>two products</a:t>
            </a:r>
            <a:endParaRPr lang="en-US" sz="54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12" name="Rectangle 11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174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211" y="1908963"/>
            <a:ext cx="2820649" cy="3138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528501"/>
            <a:ext cx="4028006" cy="3951784"/>
          </a:xfrm>
          <a:prstGeom prst="rect">
            <a:avLst/>
          </a:prstGeom>
        </p:spPr>
      </p:pic>
      <p:sp>
        <p:nvSpPr>
          <p:cNvPr id="10" name="Curved Up Arrow 9"/>
          <p:cNvSpPr/>
          <p:nvPr/>
        </p:nvSpPr>
        <p:spPr>
          <a:xfrm>
            <a:off x="5137192" y="4172639"/>
            <a:ext cx="2589019" cy="718064"/>
          </a:xfrm>
          <a:prstGeom prst="curved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512" y="2531135"/>
            <a:ext cx="1090244" cy="10902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801" y="3621380"/>
            <a:ext cx="1315719" cy="96310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29360" y="1269056"/>
            <a:ext cx="9763760" cy="43180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908" y="3336319"/>
            <a:ext cx="1016673" cy="101667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15" name="Rectangle 14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/>
              <a:t>Two countries, </a:t>
            </a:r>
            <a:r>
              <a:rPr lang="en-US" sz="5400" b="1" smtClean="0"/>
              <a:t>two products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10293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211" y="1908963"/>
            <a:ext cx="2820649" cy="3138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528501"/>
            <a:ext cx="4028006" cy="3951784"/>
          </a:xfrm>
          <a:prstGeom prst="rect">
            <a:avLst/>
          </a:prstGeom>
        </p:spPr>
      </p:pic>
      <p:sp>
        <p:nvSpPr>
          <p:cNvPr id="10" name="Curved Up Arrow 9"/>
          <p:cNvSpPr/>
          <p:nvPr/>
        </p:nvSpPr>
        <p:spPr>
          <a:xfrm>
            <a:off x="5137192" y="4172639"/>
            <a:ext cx="2589019" cy="718064"/>
          </a:xfrm>
          <a:prstGeom prst="curved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512" y="2531135"/>
            <a:ext cx="1090244" cy="10902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801" y="3621380"/>
            <a:ext cx="1315719" cy="96310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29360" y="1269056"/>
            <a:ext cx="9763760" cy="43180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908" y="3336319"/>
            <a:ext cx="1016673" cy="10166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9862" y="2766454"/>
            <a:ext cx="584601" cy="584601"/>
          </a:xfrm>
          <a:prstGeom prst="rect">
            <a:avLst/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softEdge rad="50800"/>
          </a:effectLst>
        </p:spPr>
      </p:pic>
      <p:grpSp>
        <p:nvGrpSpPr>
          <p:cNvPr id="15" name="Group 14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17" name="Rectangle 16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/>
              <a:t>Two countries, </a:t>
            </a:r>
            <a:r>
              <a:rPr lang="en-US" sz="5400" b="1" smtClean="0"/>
              <a:t>two products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69318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211" y="1908963"/>
            <a:ext cx="2820649" cy="3138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528501"/>
            <a:ext cx="4028006" cy="3951784"/>
          </a:xfrm>
          <a:prstGeom prst="rect">
            <a:avLst/>
          </a:prstGeom>
        </p:spPr>
      </p:pic>
      <p:sp>
        <p:nvSpPr>
          <p:cNvPr id="10" name="Curved Up Arrow 9"/>
          <p:cNvSpPr/>
          <p:nvPr/>
        </p:nvSpPr>
        <p:spPr>
          <a:xfrm>
            <a:off x="5137192" y="4172639"/>
            <a:ext cx="2589019" cy="718064"/>
          </a:xfrm>
          <a:prstGeom prst="curved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512" y="2531135"/>
            <a:ext cx="1090244" cy="10902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801" y="3621380"/>
            <a:ext cx="1315719" cy="96310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29360" y="1269056"/>
            <a:ext cx="9763760" cy="43180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549" y="3806834"/>
            <a:ext cx="731611" cy="731611"/>
          </a:xfrm>
          <a:prstGeom prst="rect">
            <a:avLst/>
          </a:prstGeom>
          <a:ln>
            <a:noFill/>
          </a:ln>
          <a:effectLst>
            <a:glow rad="139700">
              <a:srgbClr val="FFFF00">
                <a:alpha val="40000"/>
              </a:srgbClr>
            </a:glow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908" y="3336319"/>
            <a:ext cx="1016673" cy="10166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9862" y="2766454"/>
            <a:ext cx="584601" cy="584601"/>
          </a:xfrm>
          <a:prstGeom prst="rect">
            <a:avLst/>
          </a:prstGeom>
          <a:ln>
            <a:noFill/>
          </a:ln>
          <a:effectLst>
            <a:glow rad="139700">
              <a:srgbClr val="FFFF00">
                <a:alpha val="40000"/>
              </a:srgbClr>
            </a:glow>
            <a:softEdge rad="50800"/>
          </a:effectLst>
        </p:spPr>
      </p:pic>
      <p:grpSp>
        <p:nvGrpSpPr>
          <p:cNvPr id="16" name="Group 15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19" name="Rectangle 18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/>
              <a:t>Two countries, </a:t>
            </a:r>
            <a:r>
              <a:rPr lang="en-US" sz="5400" b="1" smtClean="0"/>
              <a:t>two products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793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Main Findings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• A 10% increase in the stock of immigrants from countries exporters of product </a:t>
            </a:r>
            <a:r>
              <a:rPr lang="en-US" i="1" dirty="0"/>
              <a:t>p</a:t>
            </a:r>
            <a:r>
              <a:rPr lang="en-US" dirty="0"/>
              <a:t> is associated with a 2% increase in the likelihood of the receiving country exporting </a:t>
            </a:r>
            <a:r>
              <a:rPr lang="en-US" i="1" dirty="0"/>
              <a:t>p,</a:t>
            </a:r>
            <a:r>
              <a:rPr lang="en-US" dirty="0"/>
              <a:t> </a:t>
            </a:r>
            <a:r>
              <a:rPr lang="en-US" i="1" dirty="0"/>
              <a:t>competitively and from scratch </a:t>
            </a:r>
            <a:endParaRPr lang="en-US" i="1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results are being driven by instances where the exporter country is a developing one (</a:t>
            </a:r>
            <a:r>
              <a:rPr lang="en-US" dirty="0" smtClean="0"/>
              <a:t>non-OECD)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skilled immigrant is up to 10 times “more effective” than an unskilled one in this setting</a:t>
            </a:r>
          </a:p>
          <a:p>
            <a:r>
              <a:rPr lang="en-US" dirty="0" smtClean="0"/>
              <a:t>The </a:t>
            </a:r>
            <a:r>
              <a:rPr lang="en-US" dirty="0"/>
              <a:t>results are not driven by global demand, or bilateral trade to the countries where the migrants are in/from. An IV approach inspired by Frankel and </a:t>
            </a:r>
            <a:r>
              <a:rPr lang="en-US" dirty="0" err="1"/>
              <a:t>Romer</a:t>
            </a:r>
            <a:r>
              <a:rPr lang="en-US" dirty="0"/>
              <a:t> (1999) suggests results are not driven by endogeneity.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5" name="Rectangle 4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166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/>
              <a:t>Alternative Explanations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Increased </a:t>
            </a:r>
            <a:r>
              <a:rPr lang="en-US" dirty="0"/>
              <a:t>migration → preferences shift for home/destination products → demand rise in exports for particular good </a:t>
            </a:r>
          </a:p>
          <a:p>
            <a:pPr lvl="1"/>
            <a:r>
              <a:rPr lang="en-US" dirty="0" smtClean="0"/>
              <a:t>We </a:t>
            </a:r>
            <a:r>
              <a:rPr lang="en-US" dirty="0"/>
              <a:t>control for global demand by adding product-year FE; and for aggregate openness shocks by adding country-year FE</a:t>
            </a:r>
          </a:p>
          <a:p>
            <a:r>
              <a:rPr lang="en-US" dirty="0" smtClean="0"/>
              <a:t>Migrant </a:t>
            </a:r>
            <a:r>
              <a:rPr lang="en-US" dirty="0"/>
              <a:t>networks → lower transaction costs for bilateral trade → increase in bilateral exports (Rauch, 2002; </a:t>
            </a:r>
            <a:r>
              <a:rPr lang="en-US" dirty="0" err="1"/>
              <a:t>Aubry</a:t>
            </a:r>
            <a:r>
              <a:rPr lang="en-US" dirty="0"/>
              <a:t>, </a:t>
            </a:r>
            <a:r>
              <a:rPr lang="en-US" dirty="0" err="1"/>
              <a:t>Kugler</a:t>
            </a:r>
            <a:r>
              <a:rPr lang="en-US" dirty="0"/>
              <a:t> &amp; </a:t>
            </a:r>
            <a:r>
              <a:rPr lang="en-US" dirty="0" err="1"/>
              <a:t>Rapoport</a:t>
            </a:r>
            <a:r>
              <a:rPr lang="en-US" dirty="0"/>
              <a:t>, 2014) </a:t>
            </a:r>
          </a:p>
          <a:p>
            <a:pPr lvl="1"/>
            <a:r>
              <a:rPr lang="en-US" dirty="0" smtClean="0"/>
              <a:t>We </a:t>
            </a:r>
            <a:r>
              <a:rPr lang="en-US" dirty="0"/>
              <a:t>exclude flows to countries where migrants are in or from</a:t>
            </a:r>
          </a:p>
          <a:p>
            <a:r>
              <a:rPr lang="en-US" dirty="0" smtClean="0"/>
              <a:t>Endogeneity </a:t>
            </a:r>
            <a:r>
              <a:rPr lang="en-US" dirty="0"/>
              <a:t>→ OVB for omission of other flows, or migrants forecast future exports ex-ante </a:t>
            </a:r>
          </a:p>
          <a:p>
            <a:pPr lvl="1"/>
            <a:r>
              <a:rPr lang="en-US" dirty="0" smtClean="0"/>
              <a:t>We </a:t>
            </a:r>
            <a:r>
              <a:rPr lang="en-US" dirty="0"/>
              <a:t>add controls for FDI and trade, and instrument for migration using a gravity model estimated figures (Frankel &amp; </a:t>
            </a:r>
            <a:r>
              <a:rPr lang="en-US" dirty="0" err="1"/>
              <a:t>Romer</a:t>
            </a:r>
            <a:r>
              <a:rPr lang="en-US" dirty="0"/>
              <a:t> 1999). 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5" name="Rectangle 4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84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Data and sample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Bilateral </a:t>
            </a:r>
            <a:r>
              <a:rPr lang="en-US" dirty="0"/>
              <a:t>migration data from </a:t>
            </a:r>
            <a:r>
              <a:rPr lang="en-US" dirty="0" err="1"/>
              <a:t>Artuc</a:t>
            </a:r>
            <a:r>
              <a:rPr lang="en-US" dirty="0"/>
              <a:t>, </a:t>
            </a:r>
            <a:r>
              <a:rPr lang="en-US" dirty="0" err="1"/>
              <a:t>Docquier</a:t>
            </a:r>
            <a:r>
              <a:rPr lang="en-US" dirty="0"/>
              <a:t>, </a:t>
            </a:r>
            <a:r>
              <a:rPr lang="en-US" dirty="0" err="1"/>
              <a:t>Ozden</a:t>
            </a:r>
            <a:r>
              <a:rPr lang="en-US" dirty="0"/>
              <a:t> and Parsons (2015): Total bilateral 25+ foreign born individuals in 1990 and 2000, w/ skill levels</a:t>
            </a:r>
          </a:p>
          <a:p>
            <a:r>
              <a:rPr lang="en-US" dirty="0" smtClean="0"/>
              <a:t>Bilateral </a:t>
            </a:r>
            <a:r>
              <a:rPr lang="en-US" dirty="0"/>
              <a:t>FDI positions from the OECD: Tracks FDI from and to OECD members during 1985-2009</a:t>
            </a:r>
          </a:p>
          <a:p>
            <a:r>
              <a:rPr lang="en-US" dirty="0" smtClean="0"/>
              <a:t>Bilateral </a:t>
            </a:r>
            <a:r>
              <a:rPr lang="en-US" dirty="0"/>
              <a:t>trade from </a:t>
            </a:r>
            <a:r>
              <a:rPr lang="en-US" dirty="0" err="1"/>
              <a:t>Feenstra</a:t>
            </a:r>
            <a:r>
              <a:rPr lang="en-US" dirty="0"/>
              <a:t> in SITC-4 categorization from 1984 to 2010, with corrections by </a:t>
            </a:r>
            <a:r>
              <a:rPr lang="en-US" dirty="0" err="1"/>
              <a:t>Hausmann</a:t>
            </a:r>
            <a:r>
              <a:rPr lang="en-US" dirty="0"/>
              <a:t> et al. (2011) </a:t>
            </a:r>
          </a:p>
          <a:p>
            <a:r>
              <a:rPr lang="en-US" dirty="0" smtClean="0"/>
              <a:t>The </a:t>
            </a:r>
            <a:r>
              <a:rPr lang="en-US" dirty="0"/>
              <a:t>final sample consists of 136 countries (no FSU) and 781 products, with two defined time periods: 1990-2000 and 2000-2010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5" name="Rectangle 4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851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b="1" dirty="0" smtClean="0"/>
              <a:t>Revealed Comparative Advantage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</a:t>
            </a:r>
            <a:r>
              <a:rPr lang="en-US" dirty="0"/>
              <a:t>use RCA in the left-hand-side and right-hand-side of the specification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dirty="0" smtClean="0"/>
              <a:t>For </a:t>
            </a:r>
            <a:r>
              <a:rPr lang="en-US" dirty="0"/>
              <a:t>example, in the year 2000, soybeans represented 4% of Brazil’s exports, but accounted only for 0.2% of total world trade. Hence, Brazil’s RCA in soybeans for that year was </a:t>
            </a:r>
            <a:r>
              <a:rPr lang="en-US" dirty="0" smtClean="0"/>
              <a:t>4/0.2 </a:t>
            </a:r>
            <a:r>
              <a:rPr lang="en-US" dirty="0"/>
              <a:t>= 20, indicating that soybeans are 20 times more prevalent in Brazil’s export basket than in that of the world. 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2213314"/>
            <a:ext cx="3898900" cy="205388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6" name="Rectangle 5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74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smtClean="0"/>
              <a:t>Main Empirical Specification</a:t>
            </a:r>
            <a:endParaRPr lang="en-US" sz="60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567731"/>
            <a:ext cx="9569450" cy="486712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6" name="Rectangle 5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78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smtClean="0"/>
              <a:t>Main Empirical Specification</a:t>
            </a:r>
            <a:endParaRPr lang="en-US" sz="60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1473994"/>
            <a:ext cx="9855200" cy="5054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7" name="Rectangle 6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88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1286" y="553430"/>
            <a:ext cx="22790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Young firms have </a:t>
            </a:r>
            <a:r>
              <a:rPr lang="en-US" sz="3600" b="1" dirty="0" smtClean="0"/>
              <a:t>created ~1.5 million jobs a year </a:t>
            </a:r>
            <a:r>
              <a:rPr lang="en-US" sz="3600" dirty="0" smtClean="0"/>
              <a:t>in the US during the past decades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6" y="381235"/>
            <a:ext cx="9591674" cy="59767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00326" y="5988606"/>
            <a:ext cx="825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Source: Kaufmann Foundation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13" name="Rectangle 12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205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 smtClean="0"/>
              <a:t>Endogeneity: </a:t>
            </a:r>
            <a:r>
              <a:rPr lang="en-US" sz="5400" b="1" smtClean="0"/>
              <a:t>Instrumental Variable</a:t>
            </a:r>
            <a:endParaRPr lang="en-US" sz="54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follow the methodology devised by Frankel and </a:t>
            </a:r>
            <a:r>
              <a:rPr lang="en-US" dirty="0" err="1"/>
              <a:t>Romer</a:t>
            </a:r>
            <a:r>
              <a:rPr lang="en-US" dirty="0"/>
              <a:t> (1999) and employ a gravity model to create estimates of bilateral migration using only bilateral cultural and historic ties: </a:t>
            </a:r>
          </a:p>
          <a:p>
            <a:pPr lvl="1"/>
            <a:r>
              <a:rPr lang="en-US" dirty="0"/>
              <a:t>colony/colonizer </a:t>
            </a:r>
            <a:r>
              <a:rPr lang="en-US" dirty="0" smtClean="0"/>
              <a:t>relationship; </a:t>
            </a:r>
            <a:r>
              <a:rPr lang="en-US" dirty="0"/>
              <a:t>same </a:t>
            </a:r>
            <a:r>
              <a:rPr lang="en-US" dirty="0" smtClean="0"/>
              <a:t>colonizer; same language; same </a:t>
            </a:r>
            <a:r>
              <a:rPr lang="en-US" dirty="0"/>
              <a:t>religion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4001294"/>
            <a:ext cx="9855200" cy="16002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6" name="Rectangle 5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542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5887504" cy="14605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/>
              <a:t>Stage zero: PPML Estimation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825625"/>
            <a:ext cx="577320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 use the predicted value based only in these cultural and historic relationships to instrument for actual migration.</a:t>
            </a:r>
          </a:p>
          <a:p>
            <a:r>
              <a:rPr lang="en-US" dirty="0" smtClean="0"/>
              <a:t>Exclusion restrictions: </a:t>
            </a:r>
          </a:p>
          <a:p>
            <a:pPr lvl="1"/>
            <a:r>
              <a:rPr lang="en-US" dirty="0" smtClean="0"/>
              <a:t>Product-specific </a:t>
            </a:r>
            <a:r>
              <a:rPr lang="en-US" dirty="0"/>
              <a:t>exports to the the whole world </a:t>
            </a:r>
            <a:r>
              <a:rPr lang="en-US" b="1" dirty="0"/>
              <a:t>are </a:t>
            </a:r>
            <a:r>
              <a:rPr lang="en-US" b="1" dirty="0" smtClean="0"/>
              <a:t>not correlated </a:t>
            </a:r>
            <a:r>
              <a:rPr lang="en-US" dirty="0"/>
              <a:t>with common bilateral cultural and historic ties with migrants’ countries, </a:t>
            </a:r>
            <a:r>
              <a:rPr lang="en-US" b="1" dirty="0"/>
              <a:t>in particular after controlling for country-year fixed effects </a:t>
            </a:r>
            <a:endParaRPr lang="en-US" b="1" dirty="0" smtClean="0"/>
          </a:p>
          <a:p>
            <a:pPr lvl="1"/>
            <a:r>
              <a:rPr lang="en-US" dirty="0" smtClean="0"/>
              <a:t>Countries </a:t>
            </a:r>
            <a:r>
              <a:rPr lang="en-US" dirty="0"/>
              <a:t>do not engage into product specific export-inducing agreements based on their cultural or historical ties which are not captured via FDI or trade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504" y="436563"/>
            <a:ext cx="6100499" cy="57404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6" name="Rectangle 5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0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910" y="977900"/>
            <a:ext cx="6717090" cy="48641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5887504" cy="14605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/>
              <a:t>Instrumental variable construction</a:t>
            </a:r>
            <a:endParaRPr lang="en-US" sz="4800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4300" y="1825625"/>
            <a:ext cx="5773204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We construct the IV using the same form as the RHS: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Note </a:t>
            </a:r>
            <a:r>
              <a:rPr lang="en-US" dirty="0"/>
              <a:t>that predicted values are symmetric for sending and receiving countries, so we can only instrument for one endogenous </a:t>
            </a:r>
            <a:r>
              <a:rPr lang="en-US" dirty="0" err="1"/>
              <a:t>regressor</a:t>
            </a:r>
            <a:r>
              <a:rPr lang="en-US" dirty="0"/>
              <a:t> at a time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23" y="2673350"/>
            <a:ext cx="4625352" cy="137151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10" name="Rectangle 9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0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138" y="1058770"/>
            <a:ext cx="7662862" cy="5672230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191327" y="1325563"/>
            <a:ext cx="4337809" cy="5089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Migration can explain the emergence of new sectors: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10% increase in the immigrants or emigrants stock coming from countries exporters of product p, is associated with a ~2% increase in the likelihood country c will export product p with RCA ≥ 1 in 10 years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/>
              <a:t>Results: Extensive Margin</a:t>
            </a:r>
            <a:endParaRPr lang="en-US" sz="60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8" name="Rectangle 7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851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695700" cy="4351338"/>
          </a:xfrm>
        </p:spPr>
        <p:txBody>
          <a:bodyPr/>
          <a:lstStyle/>
          <a:p>
            <a:r>
              <a:rPr lang="en-US" dirty="0"/>
              <a:t>A 10% increase in the immigrant/emigrant stock (from p exporters) is associated with higher annual CAGR of 0.06pp/0.07pp in the next 10 year period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1" y="1068592"/>
            <a:ext cx="7124700" cy="534716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/>
              <a:t>Results: Intensive Margin</a:t>
            </a:r>
            <a:endParaRPr lang="en-US" sz="60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8" name="Rectangle 7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106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smtClean="0"/>
              <a:t>Main results</a:t>
            </a:r>
            <a:endParaRPr lang="en-US" sz="60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 10% increase in the immigrants or emigrants stock coming from countries exporters of product p, is associated with a ~2% increase in the likelihood country c will export product p with RCA ≥ 1 in 10 years </a:t>
            </a:r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A </a:t>
            </a:r>
            <a:r>
              <a:rPr lang="en-US" sz="3200" dirty="0"/>
              <a:t>10% increase in the immigrant/emigrant stock (from p exporters) is associated with higher annual CAGR of 0.06pp/0.07pp in the next 10 year period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5" name="Rectangle 4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59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Diminishing returns to RCA</a:t>
            </a:r>
            <a:endParaRPr lang="en-US" sz="6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745" y="1513688"/>
            <a:ext cx="7016510" cy="534431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6" name="Rectangle 5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9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 txBox="1">
            <a:spLocks/>
          </p:cNvSpPr>
          <p:nvPr/>
        </p:nvSpPr>
        <p:spPr>
          <a:xfrm>
            <a:off x="191328" y="1325563"/>
            <a:ext cx="4066348" cy="5089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28" y="1325563"/>
            <a:ext cx="11417300" cy="51308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/>
              <a:t>Different cuts of </a:t>
            </a:r>
            <a:r>
              <a:rPr lang="en-US" sz="6000" b="1" smtClean="0"/>
              <a:t>the dataset</a:t>
            </a:r>
            <a:endParaRPr lang="en-US" sz="60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8" name="Rectangle 7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747000" y="1744351"/>
            <a:ext cx="825500" cy="4072250"/>
          </a:xfrm>
          <a:prstGeom prst="rect">
            <a:avLst/>
          </a:prstGeom>
          <a:noFill/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3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-254000"/>
            <a:ext cx="12192000" cy="8172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2216" y="1134969"/>
            <a:ext cx="1058756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Diasporas, return migration and comparative advantage: a natural experiment 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of Yugoslavian refugees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 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Germany</a:t>
            </a:r>
          </a:p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Bahar et al. (in progress)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7" name="Rectangle 6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187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5100" y="169426"/>
            <a:ext cx="37973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The former Yugoslavia started to disintegrate in 1991, fueling the largest migration flow in Europe since WWII.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~735K migrated out of the country.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Over 350K refugees from the former Yugoslavia (mostly Bosnia) fled to Germany and received temporary protection, allowing them to work.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38611" b="18889"/>
          <a:stretch/>
        </p:blipFill>
        <p:spPr>
          <a:xfrm>
            <a:off x="4193539" y="169426"/>
            <a:ext cx="7712033" cy="636853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11" name="Rectangle 10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40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2927146"/>
            <a:ext cx="3745230" cy="393085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8" name="Rectangle 7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094" t="10633" r="8379" b="8543"/>
          <a:stretch/>
        </p:blipFill>
        <p:spPr>
          <a:xfrm>
            <a:off x="4436088" y="2148239"/>
            <a:ext cx="3961152" cy="39136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12245"/>
          <a:stretch/>
        </p:blipFill>
        <p:spPr>
          <a:xfrm>
            <a:off x="8024037" y="0"/>
            <a:ext cx="4167963" cy="2743200"/>
          </a:xfrm>
          <a:prstGeom prst="rect">
            <a:avLst/>
          </a:prstGeom>
        </p:spPr>
      </p:pic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-1158240" y="411338"/>
            <a:ext cx="9616440" cy="1325563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 smtClean="0">
                <a:ln>
                  <a:solidFill>
                    <a:schemeClr val="tx1"/>
                  </a:solidFill>
                </a:ln>
              </a:rPr>
              <a:t>Migrants and </a:t>
            </a:r>
            <a:r>
              <a:rPr lang="en-US" sz="8000" b="1" smtClean="0">
                <a:ln>
                  <a:solidFill>
                    <a:schemeClr val="tx1"/>
                  </a:solidFill>
                </a:ln>
              </a:rPr>
              <a:t>the Global Economy</a:t>
            </a:r>
            <a:r>
              <a:rPr lang="is-IS" sz="8000" b="1" dirty="0" smtClean="0">
                <a:ln>
                  <a:solidFill>
                    <a:schemeClr val="tx1"/>
                  </a:solidFill>
                </a:ln>
              </a:rPr>
              <a:t>…</a:t>
            </a:r>
            <a:endParaRPr lang="en-US" sz="80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64693" y="2927146"/>
            <a:ext cx="3019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/>
              <a:t>Networks</a:t>
            </a:r>
            <a:endParaRPr lang="en-US" sz="3200"/>
          </a:p>
        </p:txBody>
      </p:sp>
      <p:sp>
        <p:nvSpPr>
          <p:cNvPr id="13" name="TextBox 12"/>
          <p:cNvSpPr txBox="1"/>
          <p:nvPr/>
        </p:nvSpPr>
        <p:spPr>
          <a:xfrm>
            <a:off x="2249994" y="6179850"/>
            <a:ext cx="4372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Diffusion of Knowledge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565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9" name="Rectangle 8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A short stay</a:t>
            </a:r>
            <a:r>
              <a:rPr lang="is-IS" sz="6000" b="1" dirty="0" smtClean="0"/>
              <a:t>…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094" y="1825625"/>
            <a:ext cx="4340180" cy="4351338"/>
          </a:xfrm>
        </p:spPr>
        <p:txBody>
          <a:bodyPr>
            <a:noAutofit/>
          </a:bodyPr>
          <a:lstStyle/>
          <a:p>
            <a:r>
              <a:rPr lang="en-US" sz="3200" dirty="0"/>
              <a:t>Following </a:t>
            </a:r>
            <a:r>
              <a:rPr lang="en-US" sz="3200" dirty="0" smtClean="0"/>
              <a:t>the Dayton </a:t>
            </a:r>
            <a:r>
              <a:rPr lang="en-US" sz="3200" dirty="0"/>
              <a:t>peace treaty, Germany enacted a repatriation program for Yugoslavians (1996) </a:t>
            </a:r>
          </a:p>
          <a:p>
            <a:pPr lvl="1"/>
            <a:r>
              <a:rPr lang="en-US" sz="2800" dirty="0"/>
              <a:t>By autumn 1998, ~70% had left Germany, most of them to their home countries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312" y="1878203"/>
            <a:ext cx="6363488" cy="4246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68036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6934" y="656823"/>
            <a:ext cx="9007067" cy="57310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7978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Data and sample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Migrant worker data in Germany from Institute of Employment Research (IAB) of the German Federal </a:t>
            </a:r>
            <a:r>
              <a:rPr lang="en-US" dirty="0" err="1"/>
              <a:t>Emplyoment</a:t>
            </a:r>
            <a:r>
              <a:rPr lang="en-US" dirty="0"/>
              <a:t> Agency </a:t>
            </a:r>
          </a:p>
          <a:p>
            <a:pPr lvl="1"/>
            <a:r>
              <a:rPr lang="en-US" dirty="0"/>
              <a:t>It covers about 80% of workforce. We pull a 40% random draw of foreign nationals. </a:t>
            </a:r>
          </a:p>
          <a:p>
            <a:r>
              <a:rPr lang="en-US" dirty="0"/>
              <a:t>Bilateral trade data compiled from UN </a:t>
            </a:r>
            <a:r>
              <a:rPr lang="en-US" dirty="0" err="1"/>
              <a:t>Comtrade</a:t>
            </a:r>
            <a:r>
              <a:rPr lang="en-US" dirty="0"/>
              <a:t> by </a:t>
            </a:r>
            <a:r>
              <a:rPr lang="en-US" dirty="0" err="1"/>
              <a:t>Feenstra</a:t>
            </a:r>
            <a:r>
              <a:rPr lang="en-US" dirty="0"/>
              <a:t> et al. (2005) with extensions and corrections suggested by </a:t>
            </a:r>
            <a:r>
              <a:rPr lang="en-US" dirty="0" err="1"/>
              <a:t>Hausmann</a:t>
            </a:r>
            <a:r>
              <a:rPr lang="en-US" dirty="0"/>
              <a:t> et al. (2014). </a:t>
            </a:r>
          </a:p>
          <a:p>
            <a:pPr lvl="1"/>
            <a:r>
              <a:rPr lang="en-US" dirty="0"/>
              <a:t>We match number of migrant workers in Germany in each SITC 4-digit category by year </a:t>
            </a:r>
          </a:p>
          <a:p>
            <a:r>
              <a:rPr lang="en-US" dirty="0"/>
              <a:t>Final sample of 123 countries &amp; 4-digit 786 products from 1984 to </a:t>
            </a:r>
            <a:r>
              <a:rPr lang="en-US" dirty="0" smtClean="0"/>
              <a:t>2014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5" name="Rectangle 4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43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997" y="1171978"/>
            <a:ext cx="6277971" cy="4971244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-1" y="-303458"/>
            <a:ext cx="12088969" cy="16002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The </a:t>
            </a:r>
            <a:r>
              <a:rPr lang="en-US" sz="4800" b="1" smtClean="0"/>
              <a:t>natural experiment: Yugoslavian refugees</a:t>
            </a:r>
            <a:endParaRPr lang="en-US" sz="4800" b="1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103032" y="1421505"/>
            <a:ext cx="5707965" cy="4472189"/>
          </a:xfrm>
        </p:spPr>
        <p:txBody>
          <a:bodyPr>
            <a:no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We use a difference-in-difference </a:t>
            </a:r>
            <a:r>
              <a:rPr lang="en-US" sz="2400" dirty="0" smtClean="0"/>
              <a:t>approach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Main </a:t>
            </a:r>
            <a:r>
              <a:rPr lang="en-US" sz="2000" dirty="0"/>
              <a:t>assumption: </a:t>
            </a:r>
            <a:r>
              <a:rPr lang="en-US" sz="2000" dirty="0" err="1"/>
              <a:t>exogeneity</a:t>
            </a:r>
            <a:r>
              <a:rPr lang="en-US" sz="2000" dirty="0"/>
              <a:t> of arrival and exit of refugees in labor force in particular industries </a:t>
            </a:r>
            <a:r>
              <a:rPr lang="en-US" sz="2000" dirty="0" err="1"/>
              <a:t>wrt</a:t>
            </a:r>
            <a:r>
              <a:rPr lang="en-US" sz="2000" dirty="0"/>
              <a:t> export trends back home </a:t>
            </a:r>
            <a:endParaRPr lang="en-US" sz="2000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Peak </a:t>
            </a:r>
            <a:r>
              <a:rPr lang="en-US" sz="2000" dirty="0"/>
              <a:t>of migrant stock in 1995 and starts declining since, and all industries "lost" Yugoslavian workers between 1995 and 2000 (our treatment)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We exploit exit of Yugoslavians from German labor force on the export basket of former Yugoslavian countries post 2000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We aggregate exports of pre-1991 Yugoslavia with post-1991 the republics that emerged from </a:t>
            </a:r>
            <a:r>
              <a:rPr lang="en-US" sz="2000" dirty="0" smtClean="0"/>
              <a:t>them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Return </a:t>
            </a:r>
            <a:r>
              <a:rPr lang="en-US" sz="2000" dirty="0"/>
              <a:t>migration is one possible reason behind drop, others work against us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13" name="Rectangle 12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790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16977" cy="49841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665" y="1398208"/>
            <a:ext cx="7903335" cy="545979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11" name="Rectangle 10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72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Empirical strategy</a:t>
            </a:r>
            <a:endParaRPr lang="en-US" sz="6000" b="1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employ a difference-in-difference strategy and estimate: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Our LHS alternates between several monotonic </a:t>
            </a:r>
            <a:r>
              <a:rPr lang="en-US" dirty="0" smtClean="0"/>
              <a:t>transformations</a:t>
            </a:r>
          </a:p>
          <a:p>
            <a:r>
              <a:rPr lang="en-US" dirty="0" smtClean="0"/>
              <a:t>Standard errors </a:t>
            </a:r>
            <a:r>
              <a:rPr lang="en-US" dirty="0"/>
              <a:t>clustered at the product level (Bertrand et al. 2004) 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654" y="2433759"/>
            <a:ext cx="6538173" cy="271419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13" name="Rectangle 12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04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880481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157639" y="734508"/>
            <a:ext cx="6934845" cy="4455678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7" name="Rectangle 6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60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55" y="0"/>
            <a:ext cx="10560289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6" name="Rectangle 5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881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51" y="-92766"/>
            <a:ext cx="9984410" cy="683218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6" name="Rectangle 5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83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546" y="0"/>
            <a:ext cx="8834907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6" name="Rectangle 5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051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039" y="0"/>
            <a:ext cx="8653921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6" name="Rectangle 5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873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12245"/>
          <a:stretch/>
        </p:blipFill>
        <p:spPr>
          <a:xfrm>
            <a:off x="1" y="1981200"/>
            <a:ext cx="6019800" cy="487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704" y="-60223"/>
            <a:ext cx="6857689" cy="6918223"/>
          </a:xfrm>
          <a:prstGeom prst="rect">
            <a:avLst/>
          </a:prstGeom>
        </p:spPr>
      </p:pic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1118710" y="65563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11500" b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Global Networks</a:t>
            </a:r>
            <a:endParaRPr lang="en-US" sz="115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12" name="Rectangle 11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539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Two more questions</a:t>
            </a:r>
            <a:r>
              <a:rPr lang="is-IS" sz="6000" b="1" dirty="0" smtClean="0"/>
              <a:t>…</a:t>
            </a:r>
            <a:endParaRPr lang="en-US" sz="6000" b="1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Are these results externally valid?</a:t>
            </a:r>
          </a:p>
          <a:p>
            <a:r>
              <a:rPr lang="en-US" dirty="0" smtClean="0"/>
              <a:t>Can we attribute this to knowledge diffusion?</a:t>
            </a:r>
          </a:p>
          <a:p>
            <a:endParaRPr lang="en-US" dirty="0"/>
          </a:p>
          <a:p>
            <a:r>
              <a:rPr lang="en-US" dirty="0" smtClean="0"/>
              <a:t>To answer, we </a:t>
            </a:r>
            <a:r>
              <a:rPr lang="en-US" dirty="0"/>
              <a:t>expand globally and look at differential effects based on occupations of the </a:t>
            </a:r>
            <a:r>
              <a:rPr lang="en-US" dirty="0" smtClean="0"/>
              <a:t>migrants. </a:t>
            </a:r>
            <a:r>
              <a:rPr lang="en-US" dirty="0"/>
              <a:t>Following </a:t>
            </a:r>
            <a:r>
              <a:rPr lang="en-US" dirty="0" err="1"/>
              <a:t>Besley</a:t>
            </a:r>
            <a:r>
              <a:rPr lang="en-US" dirty="0"/>
              <a:t> and Burgees (2004) estimate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 </a:t>
            </a:r>
            <a:r>
              <a:rPr lang="en-US" dirty="0"/>
              <a:t>stands for </a:t>
            </a:r>
            <a:r>
              <a:rPr lang="en-US" dirty="0" smtClean="0"/>
              <a:t>country; includes </a:t>
            </a:r>
            <a:r>
              <a:rPr lang="en-US" dirty="0"/>
              <a:t>country-product FE and country-year FE, as well as total global exports per product as </a:t>
            </a:r>
            <a:r>
              <a:rPr lang="en-US" dirty="0" smtClean="0"/>
              <a:t>control</a:t>
            </a:r>
          </a:p>
          <a:p>
            <a:pPr lvl="1"/>
            <a:r>
              <a:rPr lang="en-US" dirty="0" smtClean="0"/>
              <a:t>Estimated </a:t>
            </a:r>
            <a:r>
              <a:rPr lang="en-US" dirty="0"/>
              <a:t>for periods 1990-2000 and 2000-2010 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4153" b="18580"/>
          <a:stretch/>
        </p:blipFill>
        <p:spPr>
          <a:xfrm>
            <a:off x="552450" y="4323266"/>
            <a:ext cx="11087100" cy="70833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7" name="Rectangle 6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237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451"/>
            <a:ext cx="12192000" cy="637109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6" name="Rectangle 5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773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847" y="0"/>
            <a:ext cx="7564306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6" name="Rectangle 5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247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b="1" smtClean="0"/>
              <a:t>Skills and occupations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IAB’s dataset allows us to see the occupation of the migrant. Is the effect stronger for occupations that are more "suitable" for the transmission of knowledge? </a:t>
            </a:r>
          </a:p>
          <a:p>
            <a:pPr lvl="1"/>
            <a:r>
              <a:rPr lang="en-US" dirty="0"/>
              <a:t>We group migrants by skill levels (diploma or college degree vs. high-school degree or </a:t>
            </a:r>
            <a:r>
              <a:rPr lang="en-US" dirty="0" smtClean="0"/>
              <a:t>less)</a:t>
            </a:r>
          </a:p>
          <a:p>
            <a:pPr lvl="1"/>
            <a:r>
              <a:rPr lang="en-US" dirty="0" smtClean="0"/>
              <a:t>We </a:t>
            </a:r>
            <a:r>
              <a:rPr lang="en-US" dirty="0"/>
              <a:t>group migrant workers by whether their occupation is defined as "white-collar" or not, </a:t>
            </a:r>
            <a:endParaRPr lang="en-US" dirty="0" smtClean="0"/>
          </a:p>
          <a:p>
            <a:pPr lvl="1"/>
            <a:r>
              <a:rPr lang="en-US" dirty="0" smtClean="0"/>
              <a:t>We </a:t>
            </a:r>
            <a:r>
              <a:rPr lang="en-US" dirty="0"/>
              <a:t>distinguish migrants with occupations intensive in analytical and cognitive tasks vs. occupations intensive in manual </a:t>
            </a:r>
            <a:r>
              <a:rPr lang="en-US" dirty="0" smtClean="0"/>
              <a:t>tasks</a:t>
            </a:r>
          </a:p>
          <a:p>
            <a:pPr lvl="1"/>
            <a:r>
              <a:rPr lang="en-US" dirty="0" smtClean="0"/>
              <a:t>We </a:t>
            </a:r>
            <a:r>
              <a:rPr lang="en-US" dirty="0"/>
              <a:t>distinguish migrants by the problem-solving content of their occupations (above and below median, given it is a continuous variable). 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5" name="Rectangle 4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14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893"/>
            <a:ext cx="12192000" cy="672621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6" name="Rectangle 5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96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215"/>
            <a:ext cx="12192000" cy="630357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6" name="Rectangle 5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131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977"/>
            <a:ext cx="12192000" cy="602204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6" name="Rectangle 5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46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867"/>
            <a:ext cx="12192000" cy="660026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6" name="Rectangle 5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994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988" y="0"/>
            <a:ext cx="8568023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7" name="Rectangle 6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63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Insights on the role of policy</a:t>
            </a:r>
            <a:endParaRPr lang="en-US" sz="6000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1443038"/>
            <a:ext cx="7005614" cy="4351338"/>
          </a:xfrm>
        </p:spPr>
        <p:txBody>
          <a:bodyPr>
            <a:noAutofit/>
          </a:bodyPr>
          <a:lstStyle/>
          <a:p>
            <a:pPr algn="just"/>
            <a:r>
              <a:rPr lang="en-US" dirty="0" smtClean="0"/>
              <a:t>There is </a:t>
            </a:r>
            <a:r>
              <a:rPr lang="en-US" sz="3600" b="1" dirty="0" smtClean="0">
                <a:solidFill>
                  <a:srgbClr val="FF0000"/>
                </a:solidFill>
              </a:rPr>
              <a:t>vast</a:t>
            </a:r>
            <a:r>
              <a:rPr lang="en-US" sz="3600" b="1" dirty="0"/>
              <a:t> </a:t>
            </a:r>
            <a:r>
              <a:rPr lang="en-US" dirty="0" smtClean="0"/>
              <a:t>evidence on positive role of migrants in the economy.</a:t>
            </a:r>
          </a:p>
          <a:p>
            <a:pPr algn="just"/>
            <a:r>
              <a:rPr lang="en-US" dirty="0" smtClean="0"/>
              <a:t>In the era of productivity slowdown, knowledge </a:t>
            </a:r>
            <a:r>
              <a:rPr lang="en-US" dirty="0"/>
              <a:t>diffusion </a:t>
            </a:r>
            <a:r>
              <a:rPr lang="en-US" dirty="0" smtClean="0"/>
              <a:t>is the </a:t>
            </a:r>
            <a:r>
              <a:rPr lang="en-US" dirty="0"/>
              <a:t>biggest challenge our economies </a:t>
            </a:r>
            <a:r>
              <a:rPr lang="en-US" dirty="0" smtClean="0"/>
              <a:t>face</a:t>
            </a:r>
          </a:p>
          <a:p>
            <a:pPr lvl="1" algn="just"/>
            <a:r>
              <a:rPr lang="en-US" dirty="0" smtClean="0"/>
              <a:t>Its easier to move brains than the knowledge</a:t>
            </a:r>
          </a:p>
          <a:p>
            <a:pPr algn="just"/>
            <a:r>
              <a:rPr lang="en-US" dirty="0" smtClean="0"/>
              <a:t>If temporary migration is good, why firms don</a:t>
            </a:r>
            <a:r>
              <a:rPr lang="uk-UA" dirty="0" smtClean="0"/>
              <a:t>’</a:t>
            </a:r>
            <a:r>
              <a:rPr lang="en-US" dirty="0" smtClean="0"/>
              <a:t>t do it? Externalities! </a:t>
            </a:r>
          </a:p>
          <a:p>
            <a:pPr lvl="1" algn="just"/>
            <a:r>
              <a:rPr lang="en-US" dirty="0" smtClean="0"/>
              <a:t>It justifies government policy: subsidies for workers’ training abroad</a:t>
            </a:r>
          </a:p>
          <a:p>
            <a:pPr lvl="1" algn="just"/>
            <a:r>
              <a:rPr lang="en-US" dirty="0" smtClean="0"/>
              <a:t>Diasporas can be activated to assist with placement for trainees </a:t>
            </a:r>
            <a:endParaRPr lang="en-US" dirty="0"/>
          </a:p>
          <a:p>
            <a:pPr lvl="1" algn="just"/>
            <a:endParaRPr lang="en-US" dirty="0"/>
          </a:p>
          <a:p>
            <a:pPr algn="just"/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156" y="1443038"/>
            <a:ext cx="5176844" cy="541496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8" name="Rectangle 7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98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745" y="799957"/>
            <a:ext cx="9106793" cy="52400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31510"/>
            <a:ext cx="598867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4000" dirty="0" smtClean="0"/>
              <a:t>Local firms struggle to export and to invest in foreign countries</a:t>
            </a:r>
          </a:p>
          <a:p>
            <a:pPr marL="571500" indent="-571500">
              <a:buFont typeface="Arial" charset="0"/>
              <a:buChar char="•"/>
            </a:pPr>
            <a:endParaRPr lang="en-US" sz="4000" dirty="0" smtClean="0"/>
          </a:p>
          <a:p>
            <a:pPr marL="571500" indent="-571500">
              <a:buFont typeface="Arial" charset="0"/>
              <a:buChar char="•"/>
            </a:pPr>
            <a:r>
              <a:rPr lang="en-US" sz="4000" dirty="0" smtClean="0"/>
              <a:t>Migrants reduce the costs of ”doing business” between two nations, fostering trade and foreign investment</a:t>
            </a:r>
          </a:p>
          <a:p>
            <a:pPr marL="571500" indent="-571500">
              <a:buFont typeface="Arial" charset="0"/>
              <a:buChar char="•"/>
            </a:pPr>
            <a:endParaRPr lang="en-US" sz="40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7" name="Rectangle 6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99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889000"/>
            <a:ext cx="10795000" cy="5080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7" name="Rectangle 6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52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4812" y="-903289"/>
            <a:ext cx="13071291" cy="871855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04812" y="-646114"/>
            <a:ext cx="13071291" cy="4351338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atin typeface="Courier New" charset="0"/>
                <a:ea typeface="Courier New" charset="0"/>
                <a:cs typeface="Courier New" charset="0"/>
              </a:rPr>
              <a:t>Thank you!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atin typeface="Courier New" charset="0"/>
                <a:ea typeface="Courier New" charset="0"/>
                <a:cs typeface="Courier New" charset="0"/>
              </a:rPr>
              <a:t>Email: </a:t>
            </a:r>
            <a:r>
              <a:rPr lang="en-US" sz="3600" b="1" dirty="0" err="1" smtClean="0">
                <a:latin typeface="Courier New" charset="0"/>
                <a:ea typeface="Courier New" charset="0"/>
                <a:cs typeface="Courier New" charset="0"/>
              </a:rPr>
              <a:t>dbahar@brookings.edu</a:t>
            </a:r>
            <a:endParaRPr lang="en-US" sz="36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atin typeface="Courier New" charset="0"/>
                <a:ea typeface="Courier New" charset="0"/>
                <a:cs typeface="Courier New" charset="0"/>
              </a:rPr>
              <a:t>Twitter: @</a:t>
            </a:r>
            <a:r>
              <a:rPr lang="en-US" sz="3600" b="1" dirty="0" err="1" smtClean="0">
                <a:latin typeface="Courier New" charset="0"/>
                <a:ea typeface="Courier New" charset="0"/>
                <a:cs typeface="Courier New" charset="0"/>
              </a:rPr>
              <a:t>dany_bahar</a:t>
            </a:r>
            <a:endParaRPr lang="en-US" sz="3600" b="1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83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478" y="913130"/>
            <a:ext cx="7264642" cy="53505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5310"/>
            <a:ext cx="474447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2800" dirty="0" smtClean="0"/>
              <a:t>US states that randomly received more </a:t>
            </a:r>
            <a:r>
              <a:rPr lang="en-US" sz="2800" dirty="0"/>
              <a:t>V</a:t>
            </a:r>
            <a:r>
              <a:rPr lang="en-US" sz="2800" dirty="0" smtClean="0"/>
              <a:t>ietnamese refugees in the late 1970s are larger exporters of goods and services to Vietnam today (Parsons and </a:t>
            </a:r>
            <a:r>
              <a:rPr lang="en-US" sz="2800" dirty="0" err="1" smtClean="0"/>
              <a:t>Vezina</a:t>
            </a:r>
            <a:r>
              <a:rPr lang="en-US" sz="2800" dirty="0" smtClean="0"/>
              <a:t>, 2017)</a:t>
            </a:r>
          </a:p>
          <a:p>
            <a:pPr marL="571500" indent="-571500">
              <a:buFont typeface="Arial" charset="0"/>
              <a:buChar char="•"/>
            </a:pPr>
            <a:endParaRPr lang="en-US" sz="2800" dirty="0" smtClean="0"/>
          </a:p>
          <a:p>
            <a:pPr marL="571500" indent="-571500">
              <a:buFont typeface="Arial" charset="0"/>
              <a:buChar char="•"/>
            </a:pPr>
            <a:r>
              <a:rPr lang="en-US" sz="2800" dirty="0" smtClean="0"/>
              <a:t>This is applicable to all countries and particularly for goods that are differentiated. Also applicable to investment </a:t>
            </a:r>
            <a:r>
              <a:rPr lang="en-US" sz="2400" dirty="0" smtClean="0"/>
              <a:t>(</a:t>
            </a:r>
            <a:r>
              <a:rPr lang="en-US" sz="2400" dirty="0" err="1" smtClean="0"/>
              <a:t>Kugler</a:t>
            </a:r>
            <a:r>
              <a:rPr lang="en-US" sz="2400" dirty="0" smtClean="0"/>
              <a:t>, </a:t>
            </a:r>
            <a:r>
              <a:rPr lang="en-US" sz="2400" dirty="0" err="1" smtClean="0"/>
              <a:t>Rapoport</a:t>
            </a:r>
            <a:r>
              <a:rPr lang="en-US" sz="2400" dirty="0" smtClean="0"/>
              <a:t> and Leventhal, 2017)</a:t>
            </a:r>
          </a:p>
          <a:p>
            <a:pPr marL="571500" indent="-571500">
              <a:buFont typeface="Arial" charset="0"/>
              <a:buChar char="•"/>
            </a:pPr>
            <a:endParaRPr lang="en-US" sz="28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7" name="Rectangle 6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478" y="1054336"/>
            <a:ext cx="7103877" cy="506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3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840" y="0"/>
            <a:ext cx="679799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34150" cy="6858000"/>
          </a:xfrm>
          <a:prstGeom prst="rect">
            <a:avLst/>
          </a:prstGeom>
        </p:spPr>
      </p:pic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844390" y="173752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115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International diffusion of knowledge</a:t>
            </a:r>
            <a:endParaRPr lang="en-US" sz="115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044132" y="6300787"/>
            <a:ext cx="2157410" cy="428626"/>
            <a:chOff x="1921305" y="1700212"/>
            <a:chExt cx="2793570" cy="461665"/>
          </a:xfrm>
        </p:grpSpPr>
        <p:sp>
          <p:nvSpPr>
            <p:cNvPr id="12" name="Rectangle 11"/>
            <p:cNvSpPr/>
            <p:nvPr/>
          </p:nvSpPr>
          <p:spPr>
            <a:xfrm>
              <a:off x="1921305" y="1700212"/>
              <a:ext cx="2586038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4805" y="1789262"/>
              <a:ext cx="329045" cy="26693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314574" y="1700213"/>
              <a:ext cx="240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Rounded MT Bold" charset="0"/>
                  <a:ea typeface="Arial Rounded MT Bold" charset="0"/>
                  <a:cs typeface="Arial Rounded MT Bold" charset="0"/>
                </a:rPr>
                <a:t>@</a:t>
              </a:r>
              <a:r>
                <a:rPr lang="en-US" dirty="0" err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dany_bahar</a:t>
              </a:r>
              <a:endParaRPr lang="en-US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9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9185</TotalTime>
  <Words>2108</Words>
  <Application>Microsoft Office PowerPoint</Application>
  <PresentationFormat>Widescreen</PresentationFormat>
  <Paragraphs>240</Paragraphs>
  <Slides>71</Slides>
  <Notes>2</Notes>
  <HiddenSlides>7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Arial</vt:lpstr>
      <vt:lpstr>Arial Black</vt:lpstr>
      <vt:lpstr>Arial Rounded MT Bold</vt:lpstr>
      <vt:lpstr>Calibri</vt:lpstr>
      <vt:lpstr>Calibri Light</vt:lpstr>
      <vt:lpstr>Courier New</vt:lpstr>
      <vt:lpstr>Office Theme</vt:lpstr>
      <vt:lpstr>Diversification and development: the role of migrants</vt:lpstr>
      <vt:lpstr>PowerPoint Presentation</vt:lpstr>
      <vt:lpstr>PowerPoint Presentation</vt:lpstr>
      <vt:lpstr>PowerPoint Presentation</vt:lpstr>
      <vt:lpstr>Migrants and the Global Economy…</vt:lpstr>
      <vt:lpstr>Global Networks</vt:lpstr>
      <vt:lpstr>PowerPoint Presentation</vt:lpstr>
      <vt:lpstr>PowerPoint Presentation</vt:lpstr>
      <vt:lpstr>International diffusion of knowledge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Migration, knowledge diffusion and the comparative advantage of nations   Bahar and Rapoport (The Economic Journal, forthcoming)</vt:lpstr>
      <vt:lpstr>PowerPoint Presentation</vt:lpstr>
      <vt:lpstr>PowerPoint Presentation</vt:lpstr>
      <vt:lpstr>PowerPoint Presentation</vt:lpstr>
      <vt:lpstr>PowerPoint Presentation</vt:lpstr>
      <vt:lpstr>Main Findings</vt:lpstr>
      <vt:lpstr>Alternative Explanations</vt:lpstr>
      <vt:lpstr>Data and sample</vt:lpstr>
      <vt:lpstr>Revealed Comparative Advantage</vt:lpstr>
      <vt:lpstr>Main Empirical Specification</vt:lpstr>
      <vt:lpstr>Main Empirical Specification</vt:lpstr>
      <vt:lpstr>Endogeneity: Instrumental Variable</vt:lpstr>
      <vt:lpstr>Stage zero: PPML Estimation</vt:lpstr>
      <vt:lpstr>Instrumental variable construction</vt:lpstr>
      <vt:lpstr>PowerPoint Presentation</vt:lpstr>
      <vt:lpstr>PowerPoint Presentation</vt:lpstr>
      <vt:lpstr>Main results</vt:lpstr>
      <vt:lpstr>Diminishing returns to RCA</vt:lpstr>
      <vt:lpstr>PowerPoint Presentation</vt:lpstr>
      <vt:lpstr>PowerPoint Presentation</vt:lpstr>
      <vt:lpstr>PowerPoint Presentation</vt:lpstr>
      <vt:lpstr>A short stay…</vt:lpstr>
      <vt:lpstr>Data and sample</vt:lpstr>
      <vt:lpstr>The natural experiment: Yugoslavian refugees</vt:lpstr>
      <vt:lpstr>PowerPoint Presentation</vt:lpstr>
      <vt:lpstr>Empirical strategy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more questions…</vt:lpstr>
      <vt:lpstr>PowerPoint Presentation</vt:lpstr>
      <vt:lpstr>PowerPoint Presentation</vt:lpstr>
      <vt:lpstr>Skills and occupations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Insights on the role of policy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Migrants: diffusing knowhow and creating jobs</dc:title>
  <dc:creator>Dany Bahar</dc:creator>
  <cp:lastModifiedBy>Kirsten Schuettler</cp:lastModifiedBy>
  <cp:revision>52</cp:revision>
  <dcterms:created xsi:type="dcterms:W3CDTF">2017-03-29T16:31:52Z</dcterms:created>
  <dcterms:modified xsi:type="dcterms:W3CDTF">2017-06-29T21:00:18Z</dcterms:modified>
</cp:coreProperties>
</file>