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4"/>
  </p:notesMasterIdLst>
  <p:sldIdLst>
    <p:sldId id="302" r:id="rId2"/>
    <p:sldId id="303" r:id="rId3"/>
    <p:sldId id="275" r:id="rId4"/>
    <p:sldId id="258" r:id="rId5"/>
    <p:sldId id="278" r:id="rId6"/>
    <p:sldId id="272" r:id="rId7"/>
    <p:sldId id="276" r:id="rId8"/>
    <p:sldId id="307" r:id="rId9"/>
    <p:sldId id="259" r:id="rId10"/>
    <p:sldId id="261" r:id="rId11"/>
    <p:sldId id="279" r:id="rId12"/>
    <p:sldId id="286" r:id="rId13"/>
    <p:sldId id="295" r:id="rId14"/>
    <p:sldId id="294" r:id="rId15"/>
    <p:sldId id="287" r:id="rId16"/>
    <p:sldId id="289" r:id="rId17"/>
    <p:sldId id="298" r:id="rId18"/>
    <p:sldId id="304" r:id="rId19"/>
    <p:sldId id="300" r:id="rId20"/>
    <p:sldId id="301" r:id="rId21"/>
    <p:sldId id="305" r:id="rId22"/>
    <p:sldId id="306" r:id="rId23"/>
  </p:sldIdLst>
  <p:sldSz cx="12192000" cy="6858000"/>
  <p:notesSz cx="6980238"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DADA"/>
    <a:srgbClr val="EAFB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4615" autoAdjust="0"/>
  </p:normalViewPr>
  <p:slideViewPr>
    <p:cSldViewPr snapToGrid="0">
      <p:cViewPr varScale="1">
        <p:scale>
          <a:sx n="78" d="100"/>
          <a:sy n="78" d="100"/>
        </p:scale>
        <p:origin x="100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Prices in Non-Tradable Sectors (Baseline)</a:t>
            </a:r>
          </a:p>
        </c:rich>
      </c:tx>
      <c:layout>
        <c:manualLayout>
          <c:xMode val="edge"/>
          <c:yMode val="edge"/>
          <c:x val="0.19278452172645086"/>
          <c:y val="5.7870370370370371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239100320793234"/>
          <c:y val="0.17171296296296298"/>
          <c:w val="0.83332174103237089"/>
          <c:h val="0.65512357830271217"/>
        </c:manualLayout>
      </c:layout>
      <c:lineChart>
        <c:grouping val="standard"/>
        <c:varyColors val="0"/>
        <c:ser>
          <c:idx val="0"/>
          <c:order val="0"/>
          <c:tx>
            <c:strRef>
              <c:f>Prices!$A$4</c:f>
              <c:strCache>
                <c:ptCount val="1"/>
                <c:pt idx="0">
                  <c:v>Turkana</c:v>
                </c:pt>
              </c:strCache>
            </c:strRef>
          </c:tx>
          <c:spPr>
            <a:ln w="38100" cap="rnd">
              <a:solidFill>
                <a:schemeClr val="accent1"/>
              </a:solidFill>
              <a:round/>
            </a:ln>
            <a:effectLst/>
          </c:spPr>
          <c:marker>
            <c:symbol val="none"/>
          </c:marker>
          <c:cat>
            <c:numRef>
              <c:f>Prices!$G$2:$AF$2</c:f>
              <c:numCache>
                <c:formatCode>General</c:formatCode>
                <c:ptCount val="2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numCache>
            </c:numRef>
          </c:cat>
          <c:val>
            <c:numRef>
              <c:f>Prices!$G$4:$AF$4</c:f>
              <c:numCache>
                <c:formatCode>General</c:formatCode>
                <c:ptCount val="26"/>
                <c:pt idx="0">
                  <c:v>1</c:v>
                </c:pt>
                <c:pt idx="1">
                  <c:v>1</c:v>
                </c:pt>
                <c:pt idx="2">
                  <c:v>1</c:v>
                </c:pt>
                <c:pt idx="3">
                  <c:v>1</c:v>
                </c:pt>
                <c:pt idx="4">
                  <c:v>1</c:v>
                </c:pt>
                <c:pt idx="5">
                  <c:v>1.1197949</c:v>
                </c:pt>
                <c:pt idx="6">
                  <c:v>1.0967212</c:v>
                </c:pt>
                <c:pt idx="7">
                  <c:v>1.0847348000000001</c:v>
                </c:pt>
                <c:pt idx="8">
                  <c:v>1.0782668</c:v>
                </c:pt>
                <c:pt idx="9">
                  <c:v>1.0746756</c:v>
                </c:pt>
                <c:pt idx="10">
                  <c:v>1.0726317000000001</c:v>
                </c:pt>
                <c:pt idx="11">
                  <c:v>1.0714406000000001</c:v>
                </c:pt>
                <c:pt idx="12">
                  <c:v>1.0707291000000001</c:v>
                </c:pt>
                <c:pt idx="13">
                  <c:v>1.0702929000000001</c:v>
                </c:pt>
                <c:pt idx="14">
                  <c:v>1.0700175000000001</c:v>
                </c:pt>
                <c:pt idx="15">
                  <c:v>1.0698379</c:v>
                </c:pt>
                <c:pt idx="16">
                  <c:v>1.0697166</c:v>
                </c:pt>
                <c:pt idx="17">
                  <c:v>1.0696314</c:v>
                </c:pt>
                <c:pt idx="18">
                  <c:v>1.0695692000000001</c:v>
                </c:pt>
                <c:pt idx="19">
                  <c:v>1.0695220000000001</c:v>
                </c:pt>
                <c:pt idx="20">
                  <c:v>1.069485</c:v>
                </c:pt>
                <c:pt idx="21">
                  <c:v>1.069455</c:v>
                </c:pt>
                <c:pt idx="22">
                  <c:v>1.0694300999999999</c:v>
                </c:pt>
                <c:pt idx="23">
                  <c:v>1.0694090000000001</c:v>
                </c:pt>
                <c:pt idx="24">
                  <c:v>1.0693908000000001</c:v>
                </c:pt>
                <c:pt idx="25">
                  <c:v>1.069375</c:v>
                </c:pt>
              </c:numCache>
            </c:numRef>
          </c:val>
          <c:smooth val="0"/>
        </c:ser>
        <c:ser>
          <c:idx val="1"/>
          <c:order val="1"/>
          <c:tx>
            <c:strRef>
              <c:f>Prices!$A$5</c:f>
              <c:strCache>
                <c:ptCount val="1"/>
                <c:pt idx="0">
                  <c:v>Other Regions</c:v>
                </c:pt>
              </c:strCache>
            </c:strRef>
          </c:tx>
          <c:spPr>
            <a:ln w="38100" cap="rnd">
              <a:solidFill>
                <a:schemeClr val="accent2"/>
              </a:solidFill>
              <a:round/>
            </a:ln>
            <a:effectLst/>
          </c:spPr>
          <c:marker>
            <c:symbol val="none"/>
          </c:marker>
          <c:cat>
            <c:numRef>
              <c:f>Prices!$G$2:$AF$2</c:f>
              <c:numCache>
                <c:formatCode>General</c:formatCode>
                <c:ptCount val="2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numCache>
            </c:numRef>
          </c:cat>
          <c:val>
            <c:numRef>
              <c:f>Prices!$G$5:$AF$5</c:f>
              <c:numCache>
                <c:formatCode>General</c:formatCode>
                <c:ptCount val="26"/>
                <c:pt idx="0">
                  <c:v>1</c:v>
                </c:pt>
                <c:pt idx="1">
                  <c:v>1</c:v>
                </c:pt>
                <c:pt idx="2">
                  <c:v>1</c:v>
                </c:pt>
                <c:pt idx="3">
                  <c:v>1</c:v>
                </c:pt>
                <c:pt idx="4">
                  <c:v>1</c:v>
                </c:pt>
                <c:pt idx="5">
                  <c:v>1</c:v>
                </c:pt>
                <c:pt idx="6">
                  <c:v>1.0003442</c:v>
                </c:pt>
                <c:pt idx="7">
                  <c:v>1.0004854000000001</c:v>
                </c:pt>
                <c:pt idx="8">
                  <c:v>1.0005242999999999</c:v>
                </c:pt>
                <c:pt idx="9">
                  <c:v>1.0005124000000001</c:v>
                </c:pt>
                <c:pt idx="10">
                  <c:v>1.0004769</c:v>
                </c:pt>
                <c:pt idx="11">
                  <c:v>1.0004316</c:v>
                </c:pt>
                <c:pt idx="12">
                  <c:v>1.0003837</c:v>
                </c:pt>
                <c:pt idx="13">
                  <c:v>1.0003367999999999</c:v>
                </c:pt>
                <c:pt idx="14">
                  <c:v>1.0002926999999999</c:v>
                </c:pt>
                <c:pt idx="15">
                  <c:v>1.0002521</c:v>
                </c:pt>
                <c:pt idx="16">
                  <c:v>1.0002150999999999</c:v>
                </c:pt>
                <c:pt idx="17">
                  <c:v>1.0001815999999999</c:v>
                </c:pt>
                <c:pt idx="18">
                  <c:v>1.0001515999999999</c:v>
                </c:pt>
                <c:pt idx="19">
                  <c:v>1.0001245999999999</c:v>
                </c:pt>
                <c:pt idx="20">
                  <c:v>1.0001004</c:v>
                </c:pt>
                <c:pt idx="21">
                  <c:v>1.0000787</c:v>
                </c:pt>
                <c:pt idx="22">
                  <c:v>1.0000593</c:v>
                </c:pt>
                <c:pt idx="23">
                  <c:v>1.0000420000000001</c:v>
                </c:pt>
                <c:pt idx="24">
                  <c:v>1.0000264000000001</c:v>
                </c:pt>
                <c:pt idx="25">
                  <c:v>1.0000123999999999</c:v>
                </c:pt>
              </c:numCache>
            </c:numRef>
          </c:val>
          <c:smooth val="0"/>
        </c:ser>
        <c:dLbls>
          <c:showLegendKey val="0"/>
          <c:showVal val="0"/>
          <c:showCatName val="0"/>
          <c:showSerName val="0"/>
          <c:showPercent val="0"/>
          <c:showBubbleSize val="0"/>
        </c:dLbls>
        <c:smooth val="0"/>
        <c:axId val="276692072"/>
        <c:axId val="276692464"/>
      </c:lineChart>
      <c:catAx>
        <c:axId val="276692072"/>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Years</a:t>
                </a:r>
              </a:p>
            </c:rich>
          </c:tx>
          <c:layout>
            <c:manualLayout>
              <c:xMode val="edge"/>
              <c:yMode val="edge"/>
              <c:x val="0.5124571303587051"/>
              <c:y val="0.9296062992125984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76692464"/>
        <c:crosses val="autoZero"/>
        <c:auto val="1"/>
        <c:lblAlgn val="ctr"/>
        <c:lblOffset val="100"/>
        <c:tickLblSkip val="5"/>
        <c:noMultiLvlLbl val="0"/>
      </c:catAx>
      <c:valAx>
        <c:axId val="276692464"/>
        <c:scaling>
          <c:orientation val="minMax"/>
          <c:max val="1.1500000000000001"/>
          <c:min val="0.95000000000000007"/>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Price</a:t>
                </a:r>
              </a:p>
            </c:rich>
          </c:tx>
          <c:layout>
            <c:manualLayout>
              <c:xMode val="edge"/>
              <c:yMode val="edge"/>
              <c:x val="2.7777777777777779E-3"/>
              <c:y val="0.42253864100320793"/>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76692072"/>
        <c:crosses val="autoZero"/>
        <c:crossBetween val="between"/>
      </c:valAx>
      <c:spPr>
        <a:noFill/>
        <a:ln>
          <a:solidFill>
            <a:schemeClr val="bg1">
              <a:lumMod val="65000"/>
            </a:schemeClr>
          </a:solidFill>
        </a:ln>
        <a:effectLst/>
      </c:spPr>
    </c:plotArea>
    <c:legend>
      <c:legendPos val="b"/>
      <c:layout>
        <c:manualLayout>
          <c:xMode val="edge"/>
          <c:yMode val="edge"/>
          <c:x val="0.3032524059492564"/>
          <c:y val="0.73205963837853605"/>
          <c:w val="0.43238407699037618"/>
          <c:h val="7.812554680664918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Wages of Unskilled Workers (Baseline)</a:t>
            </a:r>
          </a:p>
        </c:rich>
      </c:tx>
      <c:layout>
        <c:manualLayout>
          <c:xMode val="edge"/>
          <c:yMode val="edge"/>
          <c:x val="0.22843266987459895"/>
          <c:y val="4.8611111111111112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79746281714786"/>
          <c:y val="0.14162037037037037"/>
          <c:w val="0.83332174103237089"/>
          <c:h val="0.71993839311752694"/>
        </c:manualLayout>
      </c:layout>
      <c:lineChart>
        <c:grouping val="standard"/>
        <c:varyColors val="0"/>
        <c:ser>
          <c:idx val="0"/>
          <c:order val="0"/>
          <c:tx>
            <c:strRef>
              <c:f>'Wage Income'!$A$4</c:f>
              <c:strCache>
                <c:ptCount val="1"/>
                <c:pt idx="0">
                  <c:v>Tradable- Turkana</c:v>
                </c:pt>
              </c:strCache>
            </c:strRef>
          </c:tx>
          <c:spPr>
            <a:ln w="38100" cap="rnd">
              <a:solidFill>
                <a:schemeClr val="accent1"/>
              </a:solidFill>
              <a:round/>
            </a:ln>
            <a:effectLst/>
          </c:spPr>
          <c:marker>
            <c:symbol val="none"/>
          </c:marker>
          <c:cat>
            <c:numRef>
              <c:f>'Wage Income'!$G$2:$AF$2</c:f>
              <c:numCache>
                <c:formatCode>General</c:formatCode>
                <c:ptCount val="2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numCache>
            </c:numRef>
          </c:cat>
          <c:val>
            <c:numRef>
              <c:f>'Wage Income'!$G$10:$AF$10</c:f>
              <c:numCache>
                <c:formatCode>General</c:formatCode>
                <c:ptCount val="26"/>
                <c:pt idx="0">
                  <c:v>0.51407020000000003</c:v>
                </c:pt>
                <c:pt idx="1">
                  <c:v>0.51407020000000003</c:v>
                </c:pt>
                <c:pt idx="2">
                  <c:v>0.51407020000000003</c:v>
                </c:pt>
                <c:pt idx="3">
                  <c:v>0.51407020000000003</c:v>
                </c:pt>
                <c:pt idx="4">
                  <c:v>0.51407020000000003</c:v>
                </c:pt>
                <c:pt idx="5">
                  <c:v>0.48501880000000003</c:v>
                </c:pt>
                <c:pt idx="6">
                  <c:v>0.49496294000000002</c:v>
                </c:pt>
                <c:pt idx="7">
                  <c:v>0.50073257999999998</c:v>
                </c:pt>
                <c:pt idx="8">
                  <c:v>0.50413037999999999</c:v>
                </c:pt>
                <c:pt idx="9">
                  <c:v>0.50615516999999999</c:v>
                </c:pt>
                <c:pt idx="10">
                  <c:v>0.50737549999999998</c:v>
                </c:pt>
                <c:pt idx="11">
                  <c:v>0.50812002000000001</c:v>
                </c:pt>
                <c:pt idx="12">
                  <c:v>0.50858068000000001</c:v>
                </c:pt>
                <c:pt idx="13">
                  <c:v>0.50887061</c:v>
                </c:pt>
                <c:pt idx="14">
                  <c:v>0.50905697999999999</c:v>
                </c:pt>
                <c:pt idx="15">
                  <c:v>0.50917995000000005</c:v>
                </c:pt>
                <c:pt idx="16">
                  <c:v>0.50926368</c:v>
                </c:pt>
                <c:pt idx="17">
                  <c:v>0.50932281999999995</c:v>
                </c:pt>
                <c:pt idx="18">
                  <c:v>0.50936627999999995</c:v>
                </c:pt>
                <c:pt idx="19">
                  <c:v>0.50939953000000004</c:v>
                </c:pt>
                <c:pt idx="20">
                  <c:v>0.50942595999999996</c:v>
                </c:pt>
                <c:pt idx="21">
                  <c:v>0.50944767999999996</c:v>
                </c:pt>
                <c:pt idx="22">
                  <c:v>0.50946601999999996</c:v>
                </c:pt>
                <c:pt idx="23">
                  <c:v>0.50948185999999995</c:v>
                </c:pt>
                <c:pt idx="24">
                  <c:v>0.50949575000000003</c:v>
                </c:pt>
                <c:pt idx="25">
                  <c:v>0.50950808000000003</c:v>
                </c:pt>
              </c:numCache>
            </c:numRef>
          </c:val>
          <c:smooth val="0"/>
        </c:ser>
        <c:ser>
          <c:idx val="1"/>
          <c:order val="1"/>
          <c:tx>
            <c:strRef>
              <c:f>'Wage Income'!$A$5</c:f>
              <c:strCache>
                <c:ptCount val="1"/>
                <c:pt idx="0">
                  <c:v>Tradable- Other Regions</c:v>
                </c:pt>
              </c:strCache>
            </c:strRef>
          </c:tx>
          <c:spPr>
            <a:ln w="38100" cap="rnd">
              <a:solidFill>
                <a:schemeClr val="accent2"/>
              </a:solidFill>
              <a:round/>
            </a:ln>
            <a:effectLst/>
          </c:spPr>
          <c:marker>
            <c:symbol val="none"/>
          </c:marker>
          <c:cat>
            <c:numRef>
              <c:f>'Wage Income'!$G$2:$AF$2</c:f>
              <c:numCache>
                <c:formatCode>General</c:formatCode>
                <c:ptCount val="2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numCache>
            </c:numRef>
          </c:cat>
          <c:val>
            <c:numRef>
              <c:f>'Wage Income'!$G$11:$AF$11</c:f>
              <c:numCache>
                <c:formatCode>General</c:formatCode>
                <c:ptCount val="26"/>
                <c:pt idx="0">
                  <c:v>0.51407024000000001</c:v>
                </c:pt>
                <c:pt idx="1">
                  <c:v>0.51407024000000001</c:v>
                </c:pt>
                <c:pt idx="2">
                  <c:v>0.51407024000000001</c:v>
                </c:pt>
                <c:pt idx="3">
                  <c:v>0.51407024000000001</c:v>
                </c:pt>
                <c:pt idx="4">
                  <c:v>0.51407024000000001</c:v>
                </c:pt>
                <c:pt idx="5">
                  <c:v>0.51407024000000001</c:v>
                </c:pt>
                <c:pt idx="6">
                  <c:v>0.51390802999999996</c:v>
                </c:pt>
                <c:pt idx="7">
                  <c:v>0.51383992000000001</c:v>
                </c:pt>
                <c:pt idx="8">
                  <c:v>0.51382256999999998</c:v>
                </c:pt>
                <c:pt idx="9">
                  <c:v>0.51383217999999997</c:v>
                </c:pt>
                <c:pt idx="10">
                  <c:v>0.51385550000000002</c:v>
                </c:pt>
                <c:pt idx="11">
                  <c:v>0.51388515999999995</c:v>
                </c:pt>
                <c:pt idx="12">
                  <c:v>0.51391704000000005</c:v>
                </c:pt>
                <c:pt idx="13">
                  <c:v>0.51394888999999999</c:v>
                </c:pt>
                <c:pt idx="14">
                  <c:v>0.51397952999999996</c:v>
                </c:pt>
                <c:pt idx="15">
                  <c:v>0.51400836000000005</c:v>
                </c:pt>
                <c:pt idx="16">
                  <c:v>0.51403513999999995</c:v>
                </c:pt>
                <c:pt idx="17">
                  <c:v>0.51405981000000001</c:v>
                </c:pt>
                <c:pt idx="18">
                  <c:v>0.51408242999999998</c:v>
                </c:pt>
                <c:pt idx="19">
                  <c:v>0.51410308999999998</c:v>
                </c:pt>
                <c:pt idx="20">
                  <c:v>0.51412194</c:v>
                </c:pt>
                <c:pt idx="21">
                  <c:v>0.51413911999999995</c:v>
                </c:pt>
                <c:pt idx="22">
                  <c:v>0.51415476000000004</c:v>
                </c:pt>
                <c:pt idx="23">
                  <c:v>0.51416899000000005</c:v>
                </c:pt>
                <c:pt idx="24">
                  <c:v>0.51418195</c:v>
                </c:pt>
                <c:pt idx="25">
                  <c:v>0.51419373999999995</c:v>
                </c:pt>
              </c:numCache>
            </c:numRef>
          </c:val>
          <c:smooth val="0"/>
        </c:ser>
        <c:ser>
          <c:idx val="2"/>
          <c:order val="2"/>
          <c:tx>
            <c:strRef>
              <c:f>'Wage Income'!$A$6</c:f>
              <c:strCache>
                <c:ptCount val="1"/>
                <c:pt idx="0">
                  <c:v>Non-tradable Turkana</c:v>
                </c:pt>
              </c:strCache>
            </c:strRef>
          </c:tx>
          <c:spPr>
            <a:ln w="28575" cap="rnd">
              <a:solidFill>
                <a:schemeClr val="accent3"/>
              </a:solidFill>
              <a:round/>
            </a:ln>
            <a:effectLst/>
          </c:spPr>
          <c:marker>
            <c:symbol val="none"/>
          </c:marker>
          <c:cat>
            <c:numRef>
              <c:f>'Wage Income'!$G$2:$AF$2</c:f>
              <c:numCache>
                <c:formatCode>General</c:formatCode>
                <c:ptCount val="2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numCache>
            </c:numRef>
          </c:cat>
          <c:val>
            <c:numRef>
              <c:f>'Wage Income'!$G$12:$AF$12</c:f>
              <c:numCache>
                <c:formatCode>General</c:formatCode>
                <c:ptCount val="26"/>
                <c:pt idx="0">
                  <c:v>0.53077492000000004</c:v>
                </c:pt>
                <c:pt idx="1">
                  <c:v>0.53077492000000004</c:v>
                </c:pt>
                <c:pt idx="2">
                  <c:v>0.53077492000000004</c:v>
                </c:pt>
                <c:pt idx="3">
                  <c:v>0.53077492000000004</c:v>
                </c:pt>
                <c:pt idx="4">
                  <c:v>0.53077492000000004</c:v>
                </c:pt>
                <c:pt idx="5">
                  <c:v>0.56077034999999997</c:v>
                </c:pt>
                <c:pt idx="6">
                  <c:v>0.55018349</c:v>
                </c:pt>
                <c:pt idx="7">
                  <c:v>0.54421699000000001</c:v>
                </c:pt>
                <c:pt idx="8">
                  <c:v>0.54075324999999996</c:v>
                </c:pt>
                <c:pt idx="9">
                  <c:v>0.53869789000000001</c:v>
                </c:pt>
                <c:pt idx="10">
                  <c:v>0.53745644000000004</c:v>
                </c:pt>
                <c:pt idx="11">
                  <c:v>0.53669487999999999</c:v>
                </c:pt>
                <c:pt idx="12">
                  <c:v>0.53622080999999999</c:v>
                </c:pt>
                <c:pt idx="13">
                  <c:v>0.53592125999999995</c:v>
                </c:pt>
                <c:pt idx="14">
                  <c:v>0.53572892000000005</c:v>
                </c:pt>
                <c:pt idx="15">
                  <c:v>0.53560311000000005</c:v>
                </c:pt>
                <c:pt idx="16">
                  <c:v>0.53551906999999999</c:v>
                </c:pt>
                <c:pt idx="17">
                  <c:v>0.53546150999999997</c:v>
                </c:pt>
                <c:pt idx="18">
                  <c:v>0.53542095999999995</c:v>
                </c:pt>
                <c:pt idx="19">
                  <c:v>0.53539148999999997</c:v>
                </c:pt>
                <c:pt idx="20">
                  <c:v>0.53536936000000002</c:v>
                </c:pt>
                <c:pt idx="21">
                  <c:v>0.53535219999999994</c:v>
                </c:pt>
                <c:pt idx="22">
                  <c:v>0.53533847000000001</c:v>
                </c:pt>
                <c:pt idx="23">
                  <c:v>0.53532718999999995</c:v>
                </c:pt>
                <c:pt idx="24">
                  <c:v>0.53531770999999995</c:v>
                </c:pt>
                <c:pt idx="25">
                  <c:v>0.53530957999999995</c:v>
                </c:pt>
              </c:numCache>
            </c:numRef>
          </c:val>
          <c:smooth val="0"/>
        </c:ser>
        <c:ser>
          <c:idx val="3"/>
          <c:order val="3"/>
          <c:tx>
            <c:strRef>
              <c:f>'Wage Income'!$A$7</c:f>
              <c:strCache>
                <c:ptCount val="1"/>
                <c:pt idx="0">
                  <c:v>Non-tradable- Other Regions</c:v>
                </c:pt>
              </c:strCache>
            </c:strRef>
          </c:tx>
          <c:spPr>
            <a:ln w="28575" cap="rnd">
              <a:solidFill>
                <a:schemeClr val="accent4"/>
              </a:solidFill>
              <a:round/>
            </a:ln>
            <a:effectLst/>
          </c:spPr>
          <c:marker>
            <c:symbol val="none"/>
          </c:marker>
          <c:cat>
            <c:numRef>
              <c:f>'Wage Income'!$G$2:$AF$2</c:f>
              <c:numCache>
                <c:formatCode>General</c:formatCode>
                <c:ptCount val="2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numCache>
            </c:numRef>
          </c:cat>
          <c:val>
            <c:numRef>
              <c:f>'Wage Income'!$G$13:$AF$13</c:f>
              <c:numCache>
                <c:formatCode>General</c:formatCode>
                <c:ptCount val="26"/>
                <c:pt idx="0">
                  <c:v>0.53077492999999998</c:v>
                </c:pt>
                <c:pt idx="1">
                  <c:v>0.53077492999999998</c:v>
                </c:pt>
                <c:pt idx="2">
                  <c:v>0.53077492999999998</c:v>
                </c:pt>
                <c:pt idx="3">
                  <c:v>0.53077492999999998</c:v>
                </c:pt>
                <c:pt idx="4">
                  <c:v>0.53077492999999998</c:v>
                </c:pt>
                <c:pt idx="5">
                  <c:v>0.53077492999999998</c:v>
                </c:pt>
                <c:pt idx="6">
                  <c:v>0.53097125000000001</c:v>
                </c:pt>
                <c:pt idx="7">
                  <c:v>0.53106925999999999</c:v>
                </c:pt>
                <c:pt idx="8">
                  <c:v>0.53111288999999995</c:v>
                </c:pt>
                <c:pt idx="9">
                  <c:v>0.53112647000000002</c:v>
                </c:pt>
                <c:pt idx="10">
                  <c:v>0.53112369999999998</c:v>
                </c:pt>
                <c:pt idx="11">
                  <c:v>0.53111233999999996</c:v>
                </c:pt>
                <c:pt idx="12">
                  <c:v>0.53109682000000002</c:v>
                </c:pt>
                <c:pt idx="13">
                  <c:v>0.53107965999999995</c:v>
                </c:pt>
                <c:pt idx="14">
                  <c:v>0.53106226999999995</c:v>
                </c:pt>
                <c:pt idx="15">
                  <c:v>0.53104541999999999</c:v>
                </c:pt>
                <c:pt idx="16">
                  <c:v>0.53102950999999998</c:v>
                </c:pt>
                <c:pt idx="17">
                  <c:v>0.53101471</c:v>
                </c:pt>
                <c:pt idx="18">
                  <c:v>0.53100108000000001</c:v>
                </c:pt>
                <c:pt idx="19">
                  <c:v>0.53098860999999997</c:v>
                </c:pt>
                <c:pt idx="20">
                  <c:v>0.53097724000000002</c:v>
                </c:pt>
                <c:pt idx="21">
                  <c:v>0.53096690999999996</c:v>
                </c:pt>
                <c:pt idx="22">
                  <c:v>0.53095751999999996</c:v>
                </c:pt>
                <c:pt idx="23">
                  <c:v>0.53094901000000005</c:v>
                </c:pt>
                <c:pt idx="24">
                  <c:v>0.53094129000000001</c:v>
                </c:pt>
                <c:pt idx="25">
                  <c:v>0.53093429000000003</c:v>
                </c:pt>
              </c:numCache>
            </c:numRef>
          </c:val>
          <c:smooth val="0"/>
        </c:ser>
        <c:dLbls>
          <c:showLegendKey val="0"/>
          <c:showVal val="0"/>
          <c:showCatName val="0"/>
          <c:showSerName val="0"/>
          <c:showPercent val="0"/>
          <c:showBubbleSize val="0"/>
        </c:dLbls>
        <c:smooth val="0"/>
        <c:axId val="276694032"/>
        <c:axId val="276692856"/>
      </c:lineChart>
      <c:catAx>
        <c:axId val="276694032"/>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Years</a:t>
                </a:r>
              </a:p>
            </c:rich>
          </c:tx>
          <c:layout>
            <c:manualLayout>
              <c:xMode val="edge"/>
              <c:yMode val="edge"/>
              <c:x val="0.47912379702537183"/>
              <c:y val="0.9296062992125984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76692856"/>
        <c:crosses val="autoZero"/>
        <c:auto val="1"/>
        <c:lblAlgn val="ctr"/>
        <c:lblOffset val="100"/>
        <c:tickLblSkip val="5"/>
        <c:tickMarkSkip val="4"/>
        <c:noMultiLvlLbl val="0"/>
      </c:catAx>
      <c:valAx>
        <c:axId val="276692856"/>
        <c:scaling>
          <c:orientation val="minMax"/>
          <c:max val="0.57000000000000006"/>
          <c:min val="0.48000000000000004"/>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smtClean="0"/>
                  <a:t>Wages</a:t>
                </a:r>
                <a:endParaRPr lang="en-US" dirty="0"/>
              </a:p>
            </c:rich>
          </c:tx>
          <c:layout>
            <c:manualLayout>
              <c:xMode val="edge"/>
              <c:yMode val="edge"/>
              <c:x val="0"/>
              <c:y val="0.42253864100320793"/>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76694032"/>
        <c:crosses val="autoZero"/>
        <c:crossBetween val="between"/>
      </c:valAx>
      <c:spPr>
        <a:noFill/>
        <a:ln>
          <a:solidFill>
            <a:schemeClr val="bg1">
              <a:lumMod val="65000"/>
            </a:schemeClr>
          </a:solidFill>
        </a:ln>
        <a:effectLst/>
      </c:spPr>
    </c:plotArea>
    <c:legend>
      <c:legendPos val="b"/>
      <c:layout>
        <c:manualLayout>
          <c:xMode val="edge"/>
          <c:yMode val="edge"/>
          <c:x val="0.48473388743073781"/>
          <c:y val="0.68807815689705443"/>
          <c:w val="0.49146562408865557"/>
          <c:h val="0.15856590842811316"/>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Wages of Skilled Workers (Baseline)</a:t>
            </a:r>
          </a:p>
        </c:rich>
      </c:tx>
      <c:layout>
        <c:manualLayout>
          <c:xMode val="edge"/>
          <c:yMode val="edge"/>
          <c:x val="0.25158081802274718"/>
          <c:y val="6.0185185185185182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954870224555264"/>
          <c:y val="0.14162037037037037"/>
          <c:w val="0.83332174103237089"/>
          <c:h val="0.71993839311752694"/>
        </c:manualLayout>
      </c:layout>
      <c:lineChart>
        <c:grouping val="standard"/>
        <c:varyColors val="0"/>
        <c:ser>
          <c:idx val="0"/>
          <c:order val="0"/>
          <c:tx>
            <c:strRef>
              <c:f>'Wage Income'!$A$4</c:f>
              <c:strCache>
                <c:ptCount val="1"/>
                <c:pt idx="0">
                  <c:v>Tradable- Turkana</c:v>
                </c:pt>
              </c:strCache>
            </c:strRef>
          </c:tx>
          <c:spPr>
            <a:ln w="38100" cap="rnd">
              <a:solidFill>
                <a:schemeClr val="accent1"/>
              </a:solidFill>
              <a:round/>
            </a:ln>
            <a:effectLst/>
          </c:spPr>
          <c:marker>
            <c:symbol val="none"/>
          </c:marker>
          <c:cat>
            <c:numRef>
              <c:f>'Wage Income'!$G$2:$AF$2</c:f>
              <c:numCache>
                <c:formatCode>General</c:formatCode>
                <c:ptCount val="2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numCache>
            </c:numRef>
          </c:cat>
          <c:val>
            <c:numRef>
              <c:f>'Wage Income'!$G$4:$AF$4</c:f>
              <c:numCache>
                <c:formatCode>General</c:formatCode>
                <c:ptCount val="26"/>
                <c:pt idx="0">
                  <c:v>1.3593093000000001</c:v>
                </c:pt>
                <c:pt idx="1">
                  <c:v>1.3593093000000001</c:v>
                </c:pt>
                <c:pt idx="2">
                  <c:v>1.3593093000000001</c:v>
                </c:pt>
                <c:pt idx="3">
                  <c:v>1.3593093000000001</c:v>
                </c:pt>
                <c:pt idx="4">
                  <c:v>1.3593093000000001</c:v>
                </c:pt>
                <c:pt idx="5">
                  <c:v>1.2824913</c:v>
                </c:pt>
                <c:pt idx="6">
                  <c:v>1.3192096</c:v>
                </c:pt>
                <c:pt idx="7">
                  <c:v>1.3372151999999999</c:v>
                </c:pt>
                <c:pt idx="8">
                  <c:v>1.3459007999999999</c:v>
                </c:pt>
                <c:pt idx="9">
                  <c:v>1.3500612000000001</c:v>
                </c:pt>
                <c:pt idx="10">
                  <c:v>1.3520570999999999</c:v>
                </c:pt>
                <c:pt idx="11">
                  <c:v>1.353027</c:v>
                </c:pt>
                <c:pt idx="12">
                  <c:v>1.3535132000000001</c:v>
                </c:pt>
                <c:pt idx="13">
                  <c:v>1.3537716</c:v>
                </c:pt>
                <c:pt idx="14">
                  <c:v>1.3539220000000001</c:v>
                </c:pt>
                <c:pt idx="15">
                  <c:v>1.3540198000000001</c:v>
                </c:pt>
                <c:pt idx="16">
                  <c:v>1.3540905999999999</c:v>
                </c:pt>
                <c:pt idx="17">
                  <c:v>1.3541460999999999</c:v>
                </c:pt>
                <c:pt idx="18">
                  <c:v>1.3541919</c:v>
                </c:pt>
                <c:pt idx="19">
                  <c:v>1.3542306</c:v>
                </c:pt>
                <c:pt idx="20">
                  <c:v>1.3542635000000001</c:v>
                </c:pt>
                <c:pt idx="21">
                  <c:v>1.3542917000000001</c:v>
                </c:pt>
                <c:pt idx="22">
                  <c:v>1.3543158</c:v>
                </c:pt>
                <c:pt idx="23">
                  <c:v>1.3543362000000001</c:v>
                </c:pt>
                <c:pt idx="24">
                  <c:v>1.3543536</c:v>
                </c:pt>
                <c:pt idx="25">
                  <c:v>1.3543681999999999</c:v>
                </c:pt>
              </c:numCache>
            </c:numRef>
          </c:val>
          <c:smooth val="0"/>
        </c:ser>
        <c:ser>
          <c:idx val="1"/>
          <c:order val="1"/>
          <c:tx>
            <c:strRef>
              <c:f>'Wage Income'!$A$5</c:f>
              <c:strCache>
                <c:ptCount val="1"/>
                <c:pt idx="0">
                  <c:v>Tradable- Other Regions</c:v>
                </c:pt>
              </c:strCache>
            </c:strRef>
          </c:tx>
          <c:spPr>
            <a:ln w="38100" cap="rnd">
              <a:solidFill>
                <a:schemeClr val="accent2"/>
              </a:solidFill>
              <a:round/>
            </a:ln>
            <a:effectLst/>
          </c:spPr>
          <c:marker>
            <c:symbol val="none"/>
          </c:marker>
          <c:cat>
            <c:numRef>
              <c:f>'Wage Income'!$G$2:$AF$2</c:f>
              <c:numCache>
                <c:formatCode>General</c:formatCode>
                <c:ptCount val="2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numCache>
            </c:numRef>
          </c:cat>
          <c:val>
            <c:numRef>
              <c:f>'Wage Income'!$G$5:$AF$5</c:f>
              <c:numCache>
                <c:formatCode>General</c:formatCode>
                <c:ptCount val="26"/>
                <c:pt idx="0">
                  <c:v>1.3593094999999999</c:v>
                </c:pt>
                <c:pt idx="1">
                  <c:v>1.3593094999999999</c:v>
                </c:pt>
                <c:pt idx="2">
                  <c:v>1.3593094999999999</c:v>
                </c:pt>
                <c:pt idx="3">
                  <c:v>1.3593094999999999</c:v>
                </c:pt>
                <c:pt idx="4">
                  <c:v>1.3593094999999999</c:v>
                </c:pt>
                <c:pt idx="5">
                  <c:v>1.3593094999999999</c:v>
                </c:pt>
                <c:pt idx="6">
                  <c:v>1.3587541000000001</c:v>
                </c:pt>
                <c:pt idx="7">
                  <c:v>1.3586198</c:v>
                </c:pt>
                <c:pt idx="8">
                  <c:v>1.3586672</c:v>
                </c:pt>
                <c:pt idx="9">
                  <c:v>1.3587849000000001</c:v>
                </c:pt>
                <c:pt idx="10">
                  <c:v>1.3589222000000001</c:v>
                </c:pt>
                <c:pt idx="11">
                  <c:v>1.3590567</c:v>
                </c:pt>
                <c:pt idx="12">
                  <c:v>1.3591795</c:v>
                </c:pt>
                <c:pt idx="13">
                  <c:v>1.3592880000000001</c:v>
                </c:pt>
                <c:pt idx="14">
                  <c:v>1.3593820999999999</c:v>
                </c:pt>
                <c:pt idx="15">
                  <c:v>1.3594630000000001</c:v>
                </c:pt>
                <c:pt idx="16">
                  <c:v>1.3595321</c:v>
                </c:pt>
                <c:pt idx="17">
                  <c:v>1.3595908999999999</c:v>
                </c:pt>
                <c:pt idx="18">
                  <c:v>1.3596408</c:v>
                </c:pt>
                <c:pt idx="19">
                  <c:v>1.3596831</c:v>
                </c:pt>
                <c:pt idx="20">
                  <c:v>1.3597189000000001</c:v>
                </c:pt>
                <c:pt idx="21">
                  <c:v>1.3597492</c:v>
                </c:pt>
                <c:pt idx="22">
                  <c:v>1.3597745999999999</c:v>
                </c:pt>
                <c:pt idx="23">
                  <c:v>1.3597961000000001</c:v>
                </c:pt>
                <c:pt idx="24">
                  <c:v>1.3598140999999999</c:v>
                </c:pt>
                <c:pt idx="25">
                  <c:v>1.3598291</c:v>
                </c:pt>
              </c:numCache>
            </c:numRef>
          </c:val>
          <c:smooth val="0"/>
        </c:ser>
        <c:ser>
          <c:idx val="2"/>
          <c:order val="2"/>
          <c:tx>
            <c:strRef>
              <c:f>'Wage Income'!$A$6</c:f>
              <c:strCache>
                <c:ptCount val="1"/>
                <c:pt idx="0">
                  <c:v>Non-tradable Turkana</c:v>
                </c:pt>
              </c:strCache>
            </c:strRef>
          </c:tx>
          <c:spPr>
            <a:ln w="28575" cap="rnd">
              <a:solidFill>
                <a:schemeClr val="accent3"/>
              </a:solidFill>
              <a:round/>
            </a:ln>
            <a:effectLst/>
          </c:spPr>
          <c:marker>
            <c:symbol val="none"/>
          </c:marker>
          <c:cat>
            <c:numRef>
              <c:f>'Wage Income'!$G$2:$AF$2</c:f>
              <c:numCache>
                <c:formatCode>General</c:formatCode>
                <c:ptCount val="2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numCache>
            </c:numRef>
          </c:cat>
          <c:val>
            <c:numRef>
              <c:f>'Wage Income'!$G$6:$AF$6</c:f>
              <c:numCache>
                <c:formatCode>General</c:formatCode>
                <c:ptCount val="26"/>
                <c:pt idx="0">
                  <c:v>1.3767094</c:v>
                </c:pt>
                <c:pt idx="1">
                  <c:v>1.3767094</c:v>
                </c:pt>
                <c:pt idx="2">
                  <c:v>1.3767094</c:v>
                </c:pt>
                <c:pt idx="3">
                  <c:v>1.3767094</c:v>
                </c:pt>
                <c:pt idx="4">
                  <c:v>1.3767094</c:v>
                </c:pt>
                <c:pt idx="5">
                  <c:v>1.4545106999999999</c:v>
                </c:pt>
                <c:pt idx="6">
                  <c:v>1.4166665000000001</c:v>
                </c:pt>
                <c:pt idx="7">
                  <c:v>1.3989461000000001</c:v>
                </c:pt>
                <c:pt idx="8">
                  <c:v>1.3904559999999999</c:v>
                </c:pt>
                <c:pt idx="9">
                  <c:v>1.3863483000000001</c:v>
                </c:pt>
                <c:pt idx="10">
                  <c:v>1.3843501</c:v>
                </c:pt>
                <c:pt idx="11">
                  <c:v>1.3833713999999999</c:v>
                </c:pt>
                <c:pt idx="12">
                  <c:v>1.3828851</c:v>
                </c:pt>
                <c:pt idx="13">
                  <c:v>1.382636</c:v>
                </c:pt>
                <c:pt idx="14">
                  <c:v>1.3825011</c:v>
                </c:pt>
                <c:pt idx="15">
                  <c:v>1.3824213999999999</c:v>
                </c:pt>
                <c:pt idx="16">
                  <c:v>1.3823688999999999</c:v>
                </c:pt>
                <c:pt idx="17">
                  <c:v>1.3823304000000001</c:v>
                </c:pt>
                <c:pt idx="18">
                  <c:v>1.3822996999999999</c:v>
                </c:pt>
                <c:pt idx="19">
                  <c:v>1.382274</c:v>
                </c:pt>
                <c:pt idx="20">
                  <c:v>1.3822517999999999</c:v>
                </c:pt>
                <c:pt idx="21">
                  <c:v>1.3822325</c:v>
                </c:pt>
                <c:pt idx="22">
                  <c:v>1.3822155</c:v>
                </c:pt>
                <c:pt idx="23">
                  <c:v>1.3822007000000001</c:v>
                </c:pt>
                <c:pt idx="24">
                  <c:v>1.3821877</c:v>
                </c:pt>
                <c:pt idx="25">
                  <c:v>1.3821763</c:v>
                </c:pt>
              </c:numCache>
            </c:numRef>
          </c:val>
          <c:smooth val="0"/>
        </c:ser>
        <c:ser>
          <c:idx val="3"/>
          <c:order val="3"/>
          <c:tx>
            <c:strRef>
              <c:f>'Wage Income'!$A$7</c:f>
              <c:strCache>
                <c:ptCount val="1"/>
                <c:pt idx="0">
                  <c:v>Non-tradable- Other Regions</c:v>
                </c:pt>
              </c:strCache>
            </c:strRef>
          </c:tx>
          <c:spPr>
            <a:ln w="28575" cap="rnd">
              <a:solidFill>
                <a:schemeClr val="accent4"/>
              </a:solidFill>
              <a:round/>
            </a:ln>
            <a:effectLst/>
          </c:spPr>
          <c:marker>
            <c:symbol val="none"/>
          </c:marker>
          <c:cat>
            <c:numRef>
              <c:f>'Wage Income'!$G$2:$AF$2</c:f>
              <c:numCache>
                <c:formatCode>General</c:formatCode>
                <c:ptCount val="2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numCache>
            </c:numRef>
          </c:cat>
          <c:val>
            <c:numRef>
              <c:f>'Wage Income'!$G$7:$AF$7</c:f>
              <c:numCache>
                <c:formatCode>General</c:formatCode>
                <c:ptCount val="26"/>
                <c:pt idx="0">
                  <c:v>1.3767094</c:v>
                </c:pt>
                <c:pt idx="1">
                  <c:v>1.3767094</c:v>
                </c:pt>
                <c:pt idx="2">
                  <c:v>1.3767094</c:v>
                </c:pt>
                <c:pt idx="3">
                  <c:v>1.3767094</c:v>
                </c:pt>
                <c:pt idx="4">
                  <c:v>1.3767094</c:v>
                </c:pt>
                <c:pt idx="5">
                  <c:v>1.3767094</c:v>
                </c:pt>
                <c:pt idx="6">
                  <c:v>1.3774293</c:v>
                </c:pt>
                <c:pt idx="7">
                  <c:v>1.3777107</c:v>
                </c:pt>
                <c:pt idx="8">
                  <c:v>1.3777866999999999</c:v>
                </c:pt>
                <c:pt idx="9">
                  <c:v>1.3777705</c:v>
                </c:pt>
                <c:pt idx="10">
                  <c:v>1.3777165</c:v>
                </c:pt>
                <c:pt idx="11">
                  <c:v>1.3776504999999999</c:v>
                </c:pt>
                <c:pt idx="12">
                  <c:v>1.3775842</c:v>
                </c:pt>
                <c:pt idx="13">
                  <c:v>1.3775223999999999</c:v>
                </c:pt>
                <c:pt idx="14">
                  <c:v>1.377467</c:v>
                </c:pt>
                <c:pt idx="15">
                  <c:v>1.3774181000000001</c:v>
                </c:pt>
                <c:pt idx="16">
                  <c:v>1.3773754</c:v>
                </c:pt>
                <c:pt idx="17">
                  <c:v>1.3773382999999999</c:v>
                </c:pt>
                <c:pt idx="18">
                  <c:v>1.3773062</c:v>
                </c:pt>
                <c:pt idx="19">
                  <c:v>1.3772784</c:v>
                </c:pt>
                <c:pt idx="20">
                  <c:v>1.3772542999999999</c:v>
                </c:pt>
                <c:pt idx="21">
                  <c:v>1.3772335</c:v>
                </c:pt>
                <c:pt idx="22">
                  <c:v>1.3772154999999999</c:v>
                </c:pt>
                <c:pt idx="23">
                  <c:v>1.3771998999999999</c:v>
                </c:pt>
                <c:pt idx="24">
                  <c:v>1.3771864</c:v>
                </c:pt>
                <c:pt idx="25">
                  <c:v>1.3771747000000001</c:v>
                </c:pt>
              </c:numCache>
            </c:numRef>
          </c:val>
          <c:smooth val="0"/>
        </c:ser>
        <c:dLbls>
          <c:showLegendKey val="0"/>
          <c:showVal val="0"/>
          <c:showCatName val="0"/>
          <c:showSerName val="0"/>
          <c:showPercent val="0"/>
          <c:showBubbleSize val="0"/>
        </c:dLbls>
        <c:smooth val="0"/>
        <c:axId val="276695208"/>
        <c:axId val="276693248"/>
      </c:lineChart>
      <c:catAx>
        <c:axId val="276695208"/>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Years</a:t>
                </a:r>
              </a:p>
            </c:rich>
          </c:tx>
          <c:layout>
            <c:manualLayout>
              <c:xMode val="edge"/>
              <c:yMode val="edge"/>
              <c:x val="0.47912379702537183"/>
              <c:y val="0.9296062992125984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76693248"/>
        <c:crosses val="autoZero"/>
        <c:auto val="1"/>
        <c:lblAlgn val="ctr"/>
        <c:lblOffset val="100"/>
        <c:tickLblSkip val="5"/>
        <c:tickMarkSkip val="4"/>
        <c:noMultiLvlLbl val="0"/>
      </c:catAx>
      <c:valAx>
        <c:axId val="276693248"/>
        <c:scaling>
          <c:orientation val="minMax"/>
          <c:max val="1.46"/>
          <c:min val="1.28"/>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smtClean="0"/>
                  <a:t>Wages</a:t>
                </a:r>
                <a:endParaRPr lang="en-US" dirty="0"/>
              </a:p>
            </c:rich>
          </c:tx>
          <c:layout>
            <c:manualLayout>
              <c:xMode val="edge"/>
              <c:yMode val="edge"/>
              <c:x val="2.7777777777777779E-3"/>
              <c:y val="0.42253864100320793"/>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76695208"/>
        <c:crosses val="autoZero"/>
        <c:crossBetween val="between"/>
      </c:valAx>
      <c:spPr>
        <a:noFill/>
        <a:ln>
          <a:solidFill>
            <a:schemeClr val="bg1">
              <a:lumMod val="65000"/>
            </a:schemeClr>
          </a:solidFill>
        </a:ln>
        <a:effectLst/>
      </c:spPr>
    </c:plotArea>
    <c:legend>
      <c:legendPos val="b"/>
      <c:layout>
        <c:manualLayout>
          <c:xMode val="edge"/>
          <c:yMode val="edge"/>
          <c:x val="0.56343759113444158"/>
          <c:y val="0.66955963837853605"/>
          <c:w val="0.40581747594050743"/>
          <c:h val="0.18402887139107613"/>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4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Total Income of Unskilled Workers (Baseline)</a:t>
            </a:r>
          </a:p>
        </c:rich>
      </c:tx>
      <c:layout>
        <c:manualLayout>
          <c:xMode val="edge"/>
          <c:yMode val="edge"/>
          <c:x val="0.16546970691163607"/>
          <c:y val="6.0185185185185182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260425780110819"/>
          <c:y val="0.14162037037037037"/>
          <c:w val="0.83332174103237089"/>
          <c:h val="0.71993839311752694"/>
        </c:manualLayout>
      </c:layout>
      <c:lineChart>
        <c:grouping val="standard"/>
        <c:varyColors val="0"/>
        <c:ser>
          <c:idx val="0"/>
          <c:order val="0"/>
          <c:tx>
            <c:strRef>
              <c:f>'Total Income'!$A$4</c:f>
              <c:strCache>
                <c:ptCount val="1"/>
                <c:pt idx="0">
                  <c:v>Tradable- Turkana</c:v>
                </c:pt>
              </c:strCache>
            </c:strRef>
          </c:tx>
          <c:spPr>
            <a:ln w="38100" cap="rnd">
              <a:solidFill>
                <a:schemeClr val="accent1"/>
              </a:solidFill>
              <a:round/>
            </a:ln>
            <a:effectLst/>
          </c:spPr>
          <c:marker>
            <c:symbol val="none"/>
          </c:marker>
          <c:cat>
            <c:numRef>
              <c:f>'Total Income'!$G$2:$AF$2</c:f>
              <c:numCache>
                <c:formatCode>General</c:formatCode>
                <c:ptCount val="2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numCache>
            </c:numRef>
          </c:cat>
          <c:val>
            <c:numRef>
              <c:f>'Total Income'!$G$10:$AF$10</c:f>
              <c:numCache>
                <c:formatCode>General</c:formatCode>
                <c:ptCount val="26"/>
                <c:pt idx="0">
                  <c:v>0.94937249000000001</c:v>
                </c:pt>
                <c:pt idx="1">
                  <c:v>0.94937249000000001</c:v>
                </c:pt>
                <c:pt idx="2">
                  <c:v>0.94937249000000001</c:v>
                </c:pt>
                <c:pt idx="3">
                  <c:v>0.94937249000000001</c:v>
                </c:pt>
                <c:pt idx="4">
                  <c:v>0.94937249000000001</c:v>
                </c:pt>
                <c:pt idx="5">
                  <c:v>0.91666471000000005</c:v>
                </c:pt>
                <c:pt idx="6">
                  <c:v>0.92981499000000001</c:v>
                </c:pt>
                <c:pt idx="7">
                  <c:v>0.93699113000000001</c:v>
                </c:pt>
                <c:pt idx="8">
                  <c:v>0.94104272</c:v>
                </c:pt>
                <c:pt idx="9">
                  <c:v>0.94338038999999996</c:v>
                </c:pt>
                <c:pt idx="10">
                  <c:v>0.94475209999999998</c:v>
                </c:pt>
                <c:pt idx="11">
                  <c:v>0.94556958000000002</c:v>
                </c:pt>
                <c:pt idx="12">
                  <c:v>0.94606471000000003</c:v>
                </c:pt>
                <c:pt idx="13">
                  <c:v>0.94637011999999998</c:v>
                </c:pt>
                <c:pt idx="14">
                  <c:v>0.94656262000000002</c:v>
                </c:pt>
                <c:pt idx="15">
                  <c:v>0.94668715999999997</c:v>
                </c:pt>
                <c:pt idx="16">
                  <c:v>0.94677031</c:v>
                </c:pt>
                <c:pt idx="17">
                  <c:v>0.94682787999999996</c:v>
                </c:pt>
                <c:pt idx="18">
                  <c:v>0.94686937999999998</c:v>
                </c:pt>
                <c:pt idx="19">
                  <c:v>0.94690057000000005</c:v>
                </c:pt>
                <c:pt idx="20">
                  <c:v>0.94692498000000003</c:v>
                </c:pt>
                <c:pt idx="21">
                  <c:v>0.94694478000000004</c:v>
                </c:pt>
                <c:pt idx="22">
                  <c:v>0.94696133999999998</c:v>
                </c:pt>
                <c:pt idx="23">
                  <c:v>0.94697553000000001</c:v>
                </c:pt>
                <c:pt idx="24">
                  <c:v>0.94698791000000004</c:v>
                </c:pt>
                <c:pt idx="25">
                  <c:v>0.94699886</c:v>
                </c:pt>
              </c:numCache>
            </c:numRef>
          </c:val>
          <c:smooth val="0"/>
        </c:ser>
        <c:ser>
          <c:idx val="1"/>
          <c:order val="1"/>
          <c:tx>
            <c:strRef>
              <c:f>'Total Income'!$A$5</c:f>
              <c:strCache>
                <c:ptCount val="1"/>
                <c:pt idx="0">
                  <c:v>Tradable- Other Regions</c:v>
                </c:pt>
              </c:strCache>
            </c:strRef>
          </c:tx>
          <c:spPr>
            <a:ln w="38100" cap="rnd">
              <a:solidFill>
                <a:schemeClr val="accent2"/>
              </a:solidFill>
              <a:round/>
            </a:ln>
            <a:effectLst/>
          </c:spPr>
          <c:marker>
            <c:symbol val="none"/>
          </c:marker>
          <c:cat>
            <c:numRef>
              <c:f>'Total Income'!$G$2:$AF$2</c:f>
              <c:numCache>
                <c:formatCode>General</c:formatCode>
                <c:ptCount val="2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numCache>
            </c:numRef>
          </c:cat>
          <c:val>
            <c:numRef>
              <c:f>'Total Income'!$G$11:$AF$11</c:f>
              <c:numCache>
                <c:formatCode>General</c:formatCode>
                <c:ptCount val="26"/>
                <c:pt idx="0">
                  <c:v>0.94937196000000001</c:v>
                </c:pt>
                <c:pt idx="1">
                  <c:v>0.94937196000000001</c:v>
                </c:pt>
                <c:pt idx="2">
                  <c:v>0.94937196000000001</c:v>
                </c:pt>
                <c:pt idx="3">
                  <c:v>0.94937196000000001</c:v>
                </c:pt>
                <c:pt idx="4">
                  <c:v>0.94937196000000001</c:v>
                </c:pt>
                <c:pt idx="5">
                  <c:v>0.94971446999999998</c:v>
                </c:pt>
                <c:pt idx="6">
                  <c:v>0.94948036000000002</c:v>
                </c:pt>
                <c:pt idx="7">
                  <c:v>0.94937086000000004</c:v>
                </c:pt>
                <c:pt idx="8">
                  <c:v>0.94932833999999999</c:v>
                </c:pt>
                <c:pt idx="9">
                  <c:v>0.94932152999999997</c:v>
                </c:pt>
                <c:pt idx="10">
                  <c:v>0.94933332000000004</c:v>
                </c:pt>
                <c:pt idx="11">
                  <c:v>0.94935429000000005</c:v>
                </c:pt>
                <c:pt idx="12">
                  <c:v>0.94937925999999995</c:v>
                </c:pt>
                <c:pt idx="13">
                  <c:v>0.94940537999999997</c:v>
                </c:pt>
                <c:pt idx="14">
                  <c:v>0.94943113999999995</c:v>
                </c:pt>
                <c:pt idx="15">
                  <c:v>0.94945573999999999</c:v>
                </c:pt>
                <c:pt idx="16">
                  <c:v>0.94947881999999995</c:v>
                </c:pt>
                <c:pt idx="17">
                  <c:v>0.94950022999999995</c:v>
                </c:pt>
                <c:pt idx="18">
                  <c:v>0.94951996000000005</c:v>
                </c:pt>
                <c:pt idx="19">
                  <c:v>0.94953807000000001</c:v>
                </c:pt>
                <c:pt idx="20">
                  <c:v>0.94955464000000001</c:v>
                </c:pt>
                <c:pt idx="21">
                  <c:v>0.94956978000000003</c:v>
                </c:pt>
                <c:pt idx="22">
                  <c:v>0.94958361000000002</c:v>
                </c:pt>
                <c:pt idx="23">
                  <c:v>0.94959623000000004</c:v>
                </c:pt>
                <c:pt idx="24">
                  <c:v>0.94960774000000003</c:v>
                </c:pt>
                <c:pt idx="25">
                  <c:v>0.94961823999999995</c:v>
                </c:pt>
              </c:numCache>
            </c:numRef>
          </c:val>
          <c:smooth val="0"/>
        </c:ser>
        <c:ser>
          <c:idx val="2"/>
          <c:order val="2"/>
          <c:tx>
            <c:strRef>
              <c:f>'Total Income'!$A$6</c:f>
              <c:strCache>
                <c:ptCount val="1"/>
                <c:pt idx="0">
                  <c:v>Non-tradable Turkana</c:v>
                </c:pt>
              </c:strCache>
            </c:strRef>
          </c:tx>
          <c:spPr>
            <a:ln w="28575" cap="rnd">
              <a:solidFill>
                <a:schemeClr val="accent3"/>
              </a:solidFill>
              <a:round/>
            </a:ln>
            <a:effectLst/>
          </c:spPr>
          <c:marker>
            <c:symbol val="none"/>
          </c:marker>
          <c:cat>
            <c:numRef>
              <c:f>'Total Income'!$G$2:$AF$2</c:f>
              <c:numCache>
                <c:formatCode>General</c:formatCode>
                <c:ptCount val="2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numCache>
            </c:numRef>
          </c:cat>
          <c:val>
            <c:numRef>
              <c:f>'Total Income'!$G$12:$AF$12</c:f>
              <c:numCache>
                <c:formatCode>General</c:formatCode>
                <c:ptCount val="26"/>
                <c:pt idx="0">
                  <c:v>0.96607721000000002</c:v>
                </c:pt>
                <c:pt idx="1">
                  <c:v>0.96607721000000002</c:v>
                </c:pt>
                <c:pt idx="2">
                  <c:v>0.96607721000000002</c:v>
                </c:pt>
                <c:pt idx="3">
                  <c:v>0.96607721000000002</c:v>
                </c:pt>
                <c:pt idx="4">
                  <c:v>0.96607721000000002</c:v>
                </c:pt>
                <c:pt idx="5">
                  <c:v>0.99241625</c:v>
                </c:pt>
                <c:pt idx="6">
                  <c:v>0.98503554000000004</c:v>
                </c:pt>
                <c:pt idx="7">
                  <c:v>0.98047554000000003</c:v>
                </c:pt>
                <c:pt idx="8">
                  <c:v>0.97766558000000003</c:v>
                </c:pt>
                <c:pt idx="9">
                  <c:v>0.97592310999999998</c:v>
                </c:pt>
                <c:pt idx="10">
                  <c:v>0.97483304000000004</c:v>
                </c:pt>
                <c:pt idx="11">
                  <c:v>0.97414445000000005</c:v>
                </c:pt>
                <c:pt idx="12">
                  <c:v>0.97370484000000002</c:v>
                </c:pt>
                <c:pt idx="13">
                  <c:v>0.97342077000000005</c:v>
                </c:pt>
                <c:pt idx="14">
                  <c:v>0.97323455000000003</c:v>
                </c:pt>
                <c:pt idx="15">
                  <c:v>0.97311033000000002</c:v>
                </c:pt>
                <c:pt idx="16">
                  <c:v>0.97302569999999999</c:v>
                </c:pt>
                <c:pt idx="17">
                  <c:v>0.97296656999999998</c:v>
                </c:pt>
                <c:pt idx="18">
                  <c:v>0.97292405999999998</c:v>
                </c:pt>
                <c:pt idx="19">
                  <c:v>0.97289252999999998</c:v>
                </c:pt>
                <c:pt idx="20">
                  <c:v>0.97286837999999998</c:v>
                </c:pt>
                <c:pt idx="21">
                  <c:v>0.97284930000000003</c:v>
                </c:pt>
                <c:pt idx="22">
                  <c:v>0.97283379000000003</c:v>
                </c:pt>
                <c:pt idx="23">
                  <c:v>0.97282086000000001</c:v>
                </c:pt>
                <c:pt idx="24">
                  <c:v>0.97280986999999997</c:v>
                </c:pt>
                <c:pt idx="25">
                  <c:v>0.97280036000000003</c:v>
                </c:pt>
              </c:numCache>
            </c:numRef>
          </c:val>
          <c:smooth val="0"/>
        </c:ser>
        <c:ser>
          <c:idx val="3"/>
          <c:order val="3"/>
          <c:tx>
            <c:strRef>
              <c:f>'Total Income'!$A$7</c:f>
              <c:strCache>
                <c:ptCount val="1"/>
                <c:pt idx="0">
                  <c:v>Non-tradable- Other Regions</c:v>
                </c:pt>
              </c:strCache>
            </c:strRef>
          </c:tx>
          <c:spPr>
            <a:ln w="28575" cap="rnd">
              <a:solidFill>
                <a:schemeClr val="accent4"/>
              </a:solidFill>
              <a:round/>
            </a:ln>
            <a:effectLst/>
          </c:spPr>
          <c:marker>
            <c:symbol val="none"/>
          </c:marker>
          <c:cat>
            <c:numRef>
              <c:f>'Total Income'!$G$2:$AF$2</c:f>
              <c:numCache>
                <c:formatCode>General</c:formatCode>
                <c:ptCount val="2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numCache>
            </c:numRef>
          </c:cat>
          <c:val>
            <c:numRef>
              <c:f>'Total Income'!$G$13:$AF$13</c:f>
              <c:numCache>
                <c:formatCode>General</c:formatCode>
                <c:ptCount val="26"/>
                <c:pt idx="0">
                  <c:v>0.96607666000000003</c:v>
                </c:pt>
                <c:pt idx="1">
                  <c:v>0.96607666000000003</c:v>
                </c:pt>
                <c:pt idx="2">
                  <c:v>0.96607666000000003</c:v>
                </c:pt>
                <c:pt idx="3">
                  <c:v>0.96607666000000003</c:v>
                </c:pt>
                <c:pt idx="4">
                  <c:v>0.96607666000000003</c:v>
                </c:pt>
                <c:pt idx="5">
                  <c:v>0.96641916000000005</c:v>
                </c:pt>
                <c:pt idx="6">
                  <c:v>0.96654357999999996</c:v>
                </c:pt>
                <c:pt idx="7">
                  <c:v>0.96660020999999996</c:v>
                </c:pt>
                <c:pt idx="8">
                  <c:v>0.96661865999999996</c:v>
                </c:pt>
                <c:pt idx="9">
                  <c:v>0.96661582999999995</c:v>
                </c:pt>
                <c:pt idx="10">
                  <c:v>0.96660151999999999</c:v>
                </c:pt>
                <c:pt idx="11">
                  <c:v>0.96658147999999999</c:v>
                </c:pt>
                <c:pt idx="12">
                  <c:v>0.96655904999999998</c:v>
                </c:pt>
                <c:pt idx="13">
                  <c:v>0.96653615000000004</c:v>
                </c:pt>
                <c:pt idx="14">
                  <c:v>0.96651388000000005</c:v>
                </c:pt>
                <c:pt idx="15">
                  <c:v>0.96649280000000004</c:v>
                </c:pt>
                <c:pt idx="16">
                  <c:v>0.96647318999999998</c:v>
                </c:pt>
                <c:pt idx="17">
                  <c:v>0.96645513000000005</c:v>
                </c:pt>
                <c:pt idx="18">
                  <c:v>0.96643862000000003</c:v>
                </c:pt>
                <c:pt idx="19">
                  <c:v>0.96642359</c:v>
                </c:pt>
                <c:pt idx="20">
                  <c:v>0.96640994000000002</c:v>
                </c:pt>
                <c:pt idx="21">
                  <c:v>0.96639757000000004</c:v>
                </c:pt>
                <c:pt idx="22">
                  <c:v>0.96638637999999999</c:v>
                </c:pt>
                <c:pt idx="23">
                  <c:v>0.96637625000000005</c:v>
                </c:pt>
                <c:pt idx="24">
                  <c:v>0.96636708000000004</c:v>
                </c:pt>
                <c:pt idx="25">
                  <c:v>0.96635879000000002</c:v>
                </c:pt>
              </c:numCache>
            </c:numRef>
          </c:val>
          <c:smooth val="0"/>
        </c:ser>
        <c:dLbls>
          <c:showLegendKey val="0"/>
          <c:showVal val="0"/>
          <c:showCatName val="0"/>
          <c:showSerName val="0"/>
          <c:showPercent val="0"/>
          <c:showBubbleSize val="0"/>
        </c:dLbls>
        <c:smooth val="0"/>
        <c:axId val="276695600"/>
        <c:axId val="340855664"/>
      </c:lineChart>
      <c:catAx>
        <c:axId val="276695600"/>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Years</a:t>
                </a:r>
              </a:p>
            </c:rich>
          </c:tx>
          <c:layout>
            <c:manualLayout>
              <c:xMode val="edge"/>
              <c:yMode val="edge"/>
              <c:x val="0.47912379702537183"/>
              <c:y val="0.9296062992125984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40855664"/>
        <c:crosses val="autoZero"/>
        <c:auto val="1"/>
        <c:lblAlgn val="ctr"/>
        <c:lblOffset val="100"/>
        <c:tickLblSkip val="5"/>
        <c:tickMarkSkip val="4"/>
        <c:noMultiLvlLbl val="0"/>
      </c:catAx>
      <c:valAx>
        <c:axId val="340855664"/>
        <c:scaling>
          <c:orientation val="minMax"/>
          <c:min val="0.91"/>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smtClean="0"/>
                  <a:t>Income</a:t>
                </a:r>
                <a:endParaRPr lang="en-US" dirty="0"/>
              </a:p>
            </c:rich>
          </c:tx>
          <c:layout>
            <c:manualLayout>
              <c:xMode val="edge"/>
              <c:yMode val="edge"/>
              <c:x val="2.7777777777777779E-3"/>
              <c:y val="0.42253864100320793"/>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76695600"/>
        <c:crosses val="autoZero"/>
        <c:crossBetween val="between"/>
      </c:valAx>
      <c:spPr>
        <a:noFill/>
        <a:ln>
          <a:solidFill>
            <a:schemeClr val="bg1">
              <a:lumMod val="65000"/>
            </a:schemeClr>
          </a:solidFill>
        </a:ln>
        <a:effectLst/>
      </c:spPr>
    </c:plotArea>
    <c:legend>
      <c:legendPos val="b"/>
      <c:layout>
        <c:manualLayout>
          <c:xMode val="edge"/>
          <c:yMode val="edge"/>
          <c:x val="0.46158573928258978"/>
          <c:y val="0.69270778652668419"/>
          <c:w val="0.51924340186643325"/>
          <c:h val="0.16319553805774281"/>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4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Total Income of Skilled Workers (Baseline)</a:t>
            </a:r>
          </a:p>
        </c:rich>
      </c:tx>
      <c:layout>
        <c:manualLayout>
          <c:xMode val="edge"/>
          <c:yMode val="edge"/>
          <c:x val="0.20574748468941381"/>
          <c:y val="5.7870370370370371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186351706036746"/>
          <c:y val="0.14162037037037037"/>
          <c:w val="0.83332174103237089"/>
          <c:h val="0.71993839311752694"/>
        </c:manualLayout>
      </c:layout>
      <c:lineChart>
        <c:grouping val="standard"/>
        <c:varyColors val="0"/>
        <c:ser>
          <c:idx val="0"/>
          <c:order val="0"/>
          <c:tx>
            <c:strRef>
              <c:f>'Total Income'!$A$4</c:f>
              <c:strCache>
                <c:ptCount val="1"/>
                <c:pt idx="0">
                  <c:v>Tradable- Turkana</c:v>
                </c:pt>
              </c:strCache>
            </c:strRef>
          </c:tx>
          <c:spPr>
            <a:ln w="38100" cap="rnd">
              <a:solidFill>
                <a:schemeClr val="accent1"/>
              </a:solidFill>
              <a:round/>
            </a:ln>
            <a:effectLst/>
          </c:spPr>
          <c:marker>
            <c:symbol val="none"/>
          </c:marker>
          <c:cat>
            <c:numRef>
              <c:f>'Total Income'!$G$2:$AF$2</c:f>
              <c:numCache>
                <c:formatCode>General</c:formatCode>
                <c:ptCount val="2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numCache>
            </c:numRef>
          </c:cat>
          <c:val>
            <c:numRef>
              <c:f>'Total Income'!$H$4:$AF$4</c:f>
              <c:numCache>
                <c:formatCode>General</c:formatCode>
                <c:ptCount val="25"/>
                <c:pt idx="0">
                  <c:v>1.7946115</c:v>
                </c:pt>
                <c:pt idx="1">
                  <c:v>1.7946115</c:v>
                </c:pt>
                <c:pt idx="2">
                  <c:v>1.7946115</c:v>
                </c:pt>
                <c:pt idx="3">
                  <c:v>1.7946115</c:v>
                </c:pt>
                <c:pt idx="4">
                  <c:v>1.7141371999999999</c:v>
                </c:pt>
                <c:pt idx="5">
                  <c:v>1.7540616</c:v>
                </c:pt>
                <c:pt idx="6">
                  <c:v>1.7734737</c:v>
                </c:pt>
                <c:pt idx="7">
                  <c:v>1.7828131</c:v>
                </c:pt>
                <c:pt idx="8">
                  <c:v>1.7872865</c:v>
                </c:pt>
                <c:pt idx="9">
                  <c:v>1.7894337</c:v>
                </c:pt>
                <c:pt idx="10">
                  <c:v>1.7904765</c:v>
                </c:pt>
                <c:pt idx="11">
                  <c:v>1.7909972000000001</c:v>
                </c:pt>
                <c:pt idx="12">
                  <c:v>1.7912710999999999</c:v>
                </c:pt>
                <c:pt idx="13">
                  <c:v>1.7914276</c:v>
                </c:pt>
                <c:pt idx="14">
                  <c:v>1.7915270000000001</c:v>
                </c:pt>
                <c:pt idx="15">
                  <c:v>1.7915972</c:v>
                </c:pt>
                <c:pt idx="16">
                  <c:v>1.7916512</c:v>
                </c:pt>
                <c:pt idx="17">
                  <c:v>1.791695</c:v>
                </c:pt>
                <c:pt idx="18">
                  <c:v>1.7917316000000001</c:v>
                </c:pt>
                <c:pt idx="19">
                  <c:v>1.7917626</c:v>
                </c:pt>
                <c:pt idx="20">
                  <c:v>1.7917888</c:v>
                </c:pt>
                <c:pt idx="21">
                  <c:v>1.7918111000000001</c:v>
                </c:pt>
                <c:pt idx="22">
                  <c:v>1.7918299</c:v>
                </c:pt>
                <c:pt idx="23">
                  <c:v>1.7918457000000001</c:v>
                </c:pt>
                <c:pt idx="24">
                  <c:v>1.7918590000000001</c:v>
                </c:pt>
              </c:numCache>
            </c:numRef>
          </c:val>
          <c:smooth val="0"/>
        </c:ser>
        <c:ser>
          <c:idx val="1"/>
          <c:order val="1"/>
          <c:tx>
            <c:strRef>
              <c:f>'Total Income'!$A$5</c:f>
              <c:strCache>
                <c:ptCount val="1"/>
                <c:pt idx="0">
                  <c:v>Tradable- Other Regions</c:v>
                </c:pt>
              </c:strCache>
            </c:strRef>
          </c:tx>
          <c:spPr>
            <a:ln w="38100" cap="rnd">
              <a:solidFill>
                <a:schemeClr val="accent2"/>
              </a:solidFill>
              <a:round/>
            </a:ln>
            <a:effectLst/>
          </c:spPr>
          <c:marker>
            <c:symbol val="none"/>
          </c:marker>
          <c:cat>
            <c:numRef>
              <c:f>'Total Income'!$G$2:$AF$2</c:f>
              <c:numCache>
                <c:formatCode>General</c:formatCode>
                <c:ptCount val="2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numCache>
            </c:numRef>
          </c:cat>
          <c:val>
            <c:numRef>
              <c:f>'Total Income'!$H$5:$AF$5</c:f>
              <c:numCache>
                <c:formatCode>General</c:formatCode>
                <c:ptCount val="25"/>
                <c:pt idx="0">
                  <c:v>1.7946112000000001</c:v>
                </c:pt>
                <c:pt idx="1">
                  <c:v>1.7946112000000001</c:v>
                </c:pt>
                <c:pt idx="2">
                  <c:v>1.7946112000000001</c:v>
                </c:pt>
                <c:pt idx="3">
                  <c:v>1.7946112000000001</c:v>
                </c:pt>
                <c:pt idx="4">
                  <c:v>1.7949537</c:v>
                </c:pt>
                <c:pt idx="5">
                  <c:v>1.7943264000000001</c:v>
                </c:pt>
                <c:pt idx="6">
                  <c:v>1.7941507999999999</c:v>
                </c:pt>
                <c:pt idx="7">
                  <c:v>1.794173</c:v>
                </c:pt>
                <c:pt idx="8">
                  <c:v>1.7942743000000001</c:v>
                </c:pt>
                <c:pt idx="9">
                  <c:v>1.7944</c:v>
                </c:pt>
                <c:pt idx="10">
                  <c:v>1.7945257999999999</c:v>
                </c:pt>
                <c:pt idx="11">
                  <c:v>1.7946416999999999</c:v>
                </c:pt>
                <c:pt idx="12">
                  <c:v>1.7947445</c:v>
                </c:pt>
                <c:pt idx="13">
                  <c:v>1.7948337000000001</c:v>
                </c:pt>
                <c:pt idx="14">
                  <c:v>1.7949104</c:v>
                </c:pt>
                <c:pt idx="15">
                  <c:v>1.7949757</c:v>
                </c:pt>
                <c:pt idx="16">
                  <c:v>1.7950313</c:v>
                </c:pt>
                <c:pt idx="17">
                  <c:v>1.7950782999999999</c:v>
                </c:pt>
                <c:pt idx="18">
                  <c:v>1.7951181</c:v>
                </c:pt>
                <c:pt idx="19">
                  <c:v>1.7951516000000001</c:v>
                </c:pt>
                <c:pt idx="20">
                  <c:v>1.7951798000000001</c:v>
                </c:pt>
                <c:pt idx="21">
                  <c:v>1.7952035</c:v>
                </c:pt>
                <c:pt idx="22">
                  <c:v>1.7952233</c:v>
                </c:pt>
                <c:pt idx="23">
                  <c:v>1.7952399000000001</c:v>
                </c:pt>
                <c:pt idx="24">
                  <c:v>1.7952535999999999</c:v>
                </c:pt>
              </c:numCache>
            </c:numRef>
          </c:val>
          <c:smooth val="0"/>
        </c:ser>
        <c:ser>
          <c:idx val="2"/>
          <c:order val="2"/>
          <c:tx>
            <c:strRef>
              <c:f>'Total Income'!$A$6</c:f>
              <c:strCache>
                <c:ptCount val="1"/>
                <c:pt idx="0">
                  <c:v>Non-tradable Turkana</c:v>
                </c:pt>
              </c:strCache>
            </c:strRef>
          </c:tx>
          <c:spPr>
            <a:ln w="28575" cap="rnd">
              <a:solidFill>
                <a:schemeClr val="accent3"/>
              </a:solidFill>
              <a:round/>
            </a:ln>
            <a:effectLst/>
          </c:spPr>
          <c:marker>
            <c:symbol val="none"/>
          </c:marker>
          <c:cat>
            <c:numRef>
              <c:f>'Total Income'!$G$2:$AF$2</c:f>
              <c:numCache>
                <c:formatCode>General</c:formatCode>
                <c:ptCount val="2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numCache>
            </c:numRef>
          </c:cat>
          <c:val>
            <c:numRef>
              <c:f>'Total Income'!$H$6:$AF$6</c:f>
              <c:numCache>
                <c:formatCode>General</c:formatCode>
                <c:ptCount val="25"/>
                <c:pt idx="0">
                  <c:v>1.8120115999999999</c:v>
                </c:pt>
                <c:pt idx="1">
                  <c:v>1.8120115999999999</c:v>
                </c:pt>
                <c:pt idx="2">
                  <c:v>1.8120115999999999</c:v>
                </c:pt>
                <c:pt idx="3">
                  <c:v>1.8120115999999999</c:v>
                </c:pt>
                <c:pt idx="4">
                  <c:v>1.8861566000000001</c:v>
                </c:pt>
                <c:pt idx="5">
                  <c:v>1.8515185000000001</c:v>
                </c:pt>
                <c:pt idx="6">
                  <c:v>1.8352047</c:v>
                </c:pt>
                <c:pt idx="7">
                  <c:v>1.8273683000000001</c:v>
                </c:pt>
                <c:pt idx="8">
                  <c:v>1.8235735</c:v>
                </c:pt>
                <c:pt idx="9">
                  <c:v>1.8217266999999999</c:v>
                </c:pt>
                <c:pt idx="10">
                  <c:v>1.820821</c:v>
                </c:pt>
                <c:pt idx="11">
                  <c:v>1.8203692</c:v>
                </c:pt>
                <c:pt idx="12">
                  <c:v>1.8201354999999999</c:v>
                </c:pt>
                <c:pt idx="13">
                  <c:v>1.8200068</c:v>
                </c:pt>
                <c:pt idx="14">
                  <c:v>1.8199285999999999</c:v>
                </c:pt>
                <c:pt idx="15">
                  <c:v>1.8198755</c:v>
                </c:pt>
                <c:pt idx="16">
                  <c:v>1.8198354999999999</c:v>
                </c:pt>
                <c:pt idx="17">
                  <c:v>1.8198027999999999</c:v>
                </c:pt>
                <c:pt idx="18">
                  <c:v>1.8197751</c:v>
                </c:pt>
                <c:pt idx="19">
                  <c:v>1.8197509000000001</c:v>
                </c:pt>
                <c:pt idx="20">
                  <c:v>1.8197296000000001</c:v>
                </c:pt>
                <c:pt idx="21">
                  <c:v>1.8197109</c:v>
                </c:pt>
                <c:pt idx="22">
                  <c:v>1.8196943000000001</c:v>
                </c:pt>
                <c:pt idx="23">
                  <c:v>1.8196798000000001</c:v>
                </c:pt>
                <c:pt idx="24">
                  <c:v>1.8196671</c:v>
                </c:pt>
              </c:numCache>
            </c:numRef>
          </c:val>
          <c:smooth val="0"/>
        </c:ser>
        <c:ser>
          <c:idx val="3"/>
          <c:order val="3"/>
          <c:tx>
            <c:strRef>
              <c:f>'Total Income'!$A$7</c:f>
              <c:strCache>
                <c:ptCount val="1"/>
                <c:pt idx="0">
                  <c:v>Non-tradable- Other Regions</c:v>
                </c:pt>
              </c:strCache>
            </c:strRef>
          </c:tx>
          <c:spPr>
            <a:ln w="28575" cap="rnd">
              <a:solidFill>
                <a:schemeClr val="accent4"/>
              </a:solidFill>
              <a:round/>
            </a:ln>
            <a:effectLst/>
          </c:spPr>
          <c:marker>
            <c:symbol val="none"/>
          </c:marker>
          <c:cat>
            <c:numRef>
              <c:f>'Total Income'!$G$2:$AF$2</c:f>
              <c:numCache>
                <c:formatCode>General</c:formatCode>
                <c:ptCount val="2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numCache>
            </c:numRef>
          </c:cat>
          <c:val>
            <c:numRef>
              <c:f>'Total Income'!$H$7:$AF$7</c:f>
              <c:numCache>
                <c:formatCode>General</c:formatCode>
                <c:ptCount val="25"/>
                <c:pt idx="0">
                  <c:v>1.8120111999999999</c:v>
                </c:pt>
                <c:pt idx="1">
                  <c:v>1.8120111999999999</c:v>
                </c:pt>
                <c:pt idx="2">
                  <c:v>1.8120111999999999</c:v>
                </c:pt>
                <c:pt idx="3">
                  <c:v>1.8120111999999999</c:v>
                </c:pt>
                <c:pt idx="4">
                  <c:v>1.8123537000000001</c:v>
                </c:pt>
                <c:pt idx="5">
                  <c:v>1.8130017</c:v>
                </c:pt>
                <c:pt idx="6">
                  <c:v>1.8132416</c:v>
                </c:pt>
                <c:pt idx="7">
                  <c:v>1.8132923999999999</c:v>
                </c:pt>
                <c:pt idx="8">
                  <c:v>1.8132598</c:v>
                </c:pt>
                <c:pt idx="9">
                  <c:v>1.8131942999999999</c:v>
                </c:pt>
                <c:pt idx="10">
                  <c:v>1.8131196999999999</c:v>
                </c:pt>
                <c:pt idx="11">
                  <c:v>1.8130463999999999</c:v>
                </c:pt>
                <c:pt idx="12">
                  <c:v>1.8129789000000001</c:v>
                </c:pt>
                <c:pt idx="13">
                  <c:v>1.8129185999999999</c:v>
                </c:pt>
                <c:pt idx="14">
                  <c:v>1.8128655</c:v>
                </c:pt>
                <c:pt idx="15">
                  <c:v>1.8128191</c:v>
                </c:pt>
                <c:pt idx="16">
                  <c:v>1.8127788</c:v>
                </c:pt>
                <c:pt idx="17">
                  <c:v>1.8127437</c:v>
                </c:pt>
                <c:pt idx="18">
                  <c:v>1.8127134</c:v>
                </c:pt>
                <c:pt idx="19">
                  <c:v>1.8126869999999999</c:v>
                </c:pt>
                <c:pt idx="20">
                  <c:v>1.8126641999999999</c:v>
                </c:pt>
                <c:pt idx="21">
                  <c:v>1.8126443000000001</c:v>
                </c:pt>
                <c:pt idx="22">
                  <c:v>1.8126271</c:v>
                </c:pt>
                <c:pt idx="23">
                  <c:v>1.8126122</c:v>
                </c:pt>
                <c:pt idx="24">
                  <c:v>1.8125992</c:v>
                </c:pt>
              </c:numCache>
            </c:numRef>
          </c:val>
          <c:smooth val="0"/>
        </c:ser>
        <c:dLbls>
          <c:showLegendKey val="0"/>
          <c:showVal val="0"/>
          <c:showCatName val="0"/>
          <c:showSerName val="0"/>
          <c:showPercent val="0"/>
          <c:showBubbleSize val="0"/>
        </c:dLbls>
        <c:smooth val="0"/>
        <c:axId val="340856840"/>
        <c:axId val="340857232"/>
      </c:lineChart>
      <c:catAx>
        <c:axId val="340856840"/>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Years</a:t>
                </a:r>
              </a:p>
            </c:rich>
          </c:tx>
          <c:layout>
            <c:manualLayout>
              <c:xMode val="edge"/>
              <c:yMode val="edge"/>
              <c:x val="0.47912379702537183"/>
              <c:y val="0.9296062992125984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40857232"/>
        <c:crosses val="autoZero"/>
        <c:auto val="1"/>
        <c:lblAlgn val="ctr"/>
        <c:lblOffset val="100"/>
        <c:tickLblSkip val="5"/>
        <c:tickMarkSkip val="4"/>
        <c:noMultiLvlLbl val="0"/>
      </c:catAx>
      <c:valAx>
        <c:axId val="340857232"/>
        <c:scaling>
          <c:orientation val="minMax"/>
          <c:min val="1.7000000000000002"/>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smtClean="0"/>
                  <a:t>Income</a:t>
                </a:r>
                <a:endParaRPr lang="en-US" dirty="0"/>
              </a:p>
            </c:rich>
          </c:tx>
          <c:layout>
            <c:manualLayout>
              <c:xMode val="edge"/>
              <c:yMode val="edge"/>
              <c:x val="2.7777777777777779E-3"/>
              <c:y val="0.42253864100320793"/>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40856840"/>
        <c:crosses val="autoZero"/>
        <c:crossBetween val="between"/>
      </c:valAx>
      <c:spPr>
        <a:noFill/>
        <a:ln>
          <a:solidFill>
            <a:schemeClr val="bg1">
              <a:lumMod val="65000"/>
            </a:schemeClr>
          </a:solidFill>
        </a:ln>
        <a:effectLst/>
      </c:spPr>
    </c:plotArea>
    <c:legend>
      <c:legendPos val="b"/>
      <c:layout>
        <c:manualLayout>
          <c:xMode val="edge"/>
          <c:yMode val="edge"/>
          <c:x val="0.52408573928258972"/>
          <c:y val="0.67881889763779524"/>
          <c:w val="0.44979895742198894"/>
          <c:h val="0.17245479731700203"/>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25402" cy="459074"/>
          </a:xfrm>
          <a:prstGeom prst="rect">
            <a:avLst/>
          </a:prstGeom>
        </p:spPr>
        <p:txBody>
          <a:bodyPr vert="horz" lIns="90416" tIns="45208" rIns="90416" bIns="45208" rtlCol="0"/>
          <a:lstStyle>
            <a:lvl1pPr algn="l">
              <a:defRPr sz="1200"/>
            </a:lvl1pPr>
          </a:lstStyle>
          <a:p>
            <a:endParaRPr lang="en-US"/>
          </a:p>
        </p:txBody>
      </p:sp>
      <p:sp>
        <p:nvSpPr>
          <p:cNvPr id="3" name="Date Placeholder 2"/>
          <p:cNvSpPr>
            <a:spLocks noGrp="1"/>
          </p:cNvSpPr>
          <p:nvPr>
            <p:ph type="dt" idx="1"/>
          </p:nvPr>
        </p:nvSpPr>
        <p:spPr>
          <a:xfrm>
            <a:off x="3953256" y="0"/>
            <a:ext cx="3025402" cy="459074"/>
          </a:xfrm>
          <a:prstGeom prst="rect">
            <a:avLst/>
          </a:prstGeom>
        </p:spPr>
        <p:txBody>
          <a:bodyPr vert="horz" lIns="90416" tIns="45208" rIns="90416" bIns="45208" rtlCol="0"/>
          <a:lstStyle>
            <a:lvl1pPr algn="r">
              <a:defRPr sz="1200"/>
            </a:lvl1pPr>
          </a:lstStyle>
          <a:p>
            <a:fld id="{0AE4246B-57F8-4357-8AE2-4C287750E06F}" type="datetimeFigureOut">
              <a:rPr lang="en-US" smtClean="0"/>
              <a:t>2/12/2016</a:t>
            </a:fld>
            <a:endParaRPr lang="en-US"/>
          </a:p>
        </p:txBody>
      </p:sp>
      <p:sp>
        <p:nvSpPr>
          <p:cNvPr id="4" name="Slide Image Placeholder 3"/>
          <p:cNvSpPr>
            <a:spLocks noGrp="1" noRot="1" noChangeAspect="1"/>
          </p:cNvSpPr>
          <p:nvPr>
            <p:ph type="sldImg" idx="2"/>
          </p:nvPr>
        </p:nvSpPr>
        <p:spPr>
          <a:xfrm>
            <a:off x="746125" y="1143000"/>
            <a:ext cx="5487988" cy="3086100"/>
          </a:xfrm>
          <a:prstGeom prst="rect">
            <a:avLst/>
          </a:prstGeom>
          <a:noFill/>
          <a:ln w="12700">
            <a:solidFill>
              <a:prstClr val="black"/>
            </a:solidFill>
          </a:ln>
        </p:spPr>
        <p:txBody>
          <a:bodyPr vert="horz" lIns="90416" tIns="45208" rIns="90416" bIns="45208" rtlCol="0" anchor="ctr"/>
          <a:lstStyle/>
          <a:p>
            <a:endParaRPr lang="en-US"/>
          </a:p>
        </p:txBody>
      </p:sp>
      <p:sp>
        <p:nvSpPr>
          <p:cNvPr id="5" name="Notes Placeholder 4"/>
          <p:cNvSpPr>
            <a:spLocks noGrp="1"/>
          </p:cNvSpPr>
          <p:nvPr>
            <p:ph type="body" sz="quarter" idx="3"/>
          </p:nvPr>
        </p:nvSpPr>
        <p:spPr>
          <a:xfrm>
            <a:off x="698656" y="4400238"/>
            <a:ext cx="5582926" cy="3600762"/>
          </a:xfrm>
          <a:prstGeom prst="rect">
            <a:avLst/>
          </a:prstGeom>
        </p:spPr>
        <p:txBody>
          <a:bodyPr vert="horz" lIns="90416" tIns="45208" rIns="90416" bIns="4520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684927"/>
            <a:ext cx="3025402" cy="459074"/>
          </a:xfrm>
          <a:prstGeom prst="rect">
            <a:avLst/>
          </a:prstGeom>
        </p:spPr>
        <p:txBody>
          <a:bodyPr vert="horz" lIns="90416" tIns="45208" rIns="90416" bIns="45208" rtlCol="0" anchor="b"/>
          <a:lstStyle>
            <a:lvl1pPr algn="l">
              <a:defRPr sz="1200"/>
            </a:lvl1pPr>
          </a:lstStyle>
          <a:p>
            <a:endParaRPr lang="en-US"/>
          </a:p>
        </p:txBody>
      </p:sp>
      <p:sp>
        <p:nvSpPr>
          <p:cNvPr id="7" name="Slide Number Placeholder 6"/>
          <p:cNvSpPr>
            <a:spLocks noGrp="1"/>
          </p:cNvSpPr>
          <p:nvPr>
            <p:ph type="sldNum" sz="quarter" idx="5"/>
          </p:nvPr>
        </p:nvSpPr>
        <p:spPr>
          <a:xfrm>
            <a:off x="3953256" y="8684927"/>
            <a:ext cx="3025402" cy="459074"/>
          </a:xfrm>
          <a:prstGeom prst="rect">
            <a:avLst/>
          </a:prstGeom>
        </p:spPr>
        <p:txBody>
          <a:bodyPr vert="horz" lIns="90416" tIns="45208" rIns="90416" bIns="45208" rtlCol="0" anchor="b"/>
          <a:lstStyle>
            <a:lvl1pPr algn="r">
              <a:defRPr sz="1200"/>
            </a:lvl1pPr>
          </a:lstStyle>
          <a:p>
            <a:fld id="{966125B4-3C59-4B78-ADDE-32A2B4820696}" type="slidenum">
              <a:rPr lang="en-US" smtClean="0"/>
              <a:t>‹#›</a:t>
            </a:fld>
            <a:endParaRPr lang="en-US"/>
          </a:p>
        </p:txBody>
      </p:sp>
    </p:spTree>
    <p:extLst>
      <p:ext uri="{BB962C8B-B14F-4D97-AF65-F5344CB8AC3E}">
        <p14:creationId xmlns:p14="http://schemas.microsoft.com/office/powerpoint/2010/main" val="3680295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6125B4-3C59-4B78-ADDE-32A2B4820696}" type="slidenum">
              <a:rPr lang="en-US" smtClean="0"/>
              <a:t>1</a:t>
            </a:fld>
            <a:endParaRPr lang="en-US"/>
          </a:p>
        </p:txBody>
      </p:sp>
    </p:spTree>
    <p:extLst>
      <p:ext uri="{BB962C8B-B14F-4D97-AF65-F5344CB8AC3E}">
        <p14:creationId xmlns:p14="http://schemas.microsoft.com/office/powerpoint/2010/main" val="2870855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remittances</a:t>
            </a:r>
            <a:r>
              <a:rPr lang="en-US" baseline="0" dirty="0" smtClean="0"/>
              <a:t> </a:t>
            </a:r>
            <a:r>
              <a:rPr lang="en-US" dirty="0" smtClean="0"/>
              <a:t>amount could be about 3 million dollars per year</a:t>
            </a:r>
            <a:r>
              <a:rPr lang="en-US" baseline="0" dirty="0" smtClean="0"/>
              <a:t> total through the informal channels (or 15 dollars per person per year); but it is difficult to confirm this number.</a:t>
            </a:r>
            <a:endParaRPr lang="en-US" dirty="0"/>
          </a:p>
        </p:txBody>
      </p:sp>
      <p:sp>
        <p:nvSpPr>
          <p:cNvPr id="4" name="Slide Number Placeholder 3"/>
          <p:cNvSpPr>
            <a:spLocks noGrp="1"/>
          </p:cNvSpPr>
          <p:nvPr>
            <p:ph type="sldNum" sz="quarter" idx="10"/>
          </p:nvPr>
        </p:nvSpPr>
        <p:spPr/>
        <p:txBody>
          <a:bodyPr/>
          <a:lstStyle/>
          <a:p>
            <a:fld id="{966125B4-3C59-4B78-ADDE-32A2B4820696}" type="slidenum">
              <a:rPr lang="en-US" smtClean="0"/>
              <a:t>19</a:t>
            </a:fld>
            <a:endParaRPr lang="en-US"/>
          </a:p>
        </p:txBody>
      </p:sp>
    </p:spTree>
    <p:extLst>
      <p:ext uri="{BB962C8B-B14F-4D97-AF65-F5344CB8AC3E}">
        <p14:creationId xmlns:p14="http://schemas.microsoft.com/office/powerpoint/2010/main" val="3761045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know that Turkana people do not get remittances, so the effect is mainly through the decrease in remittances</a:t>
            </a:r>
            <a:r>
              <a:rPr lang="en-US" baseline="0" dirty="0" smtClean="0"/>
              <a:t> to refugees between April and June</a:t>
            </a:r>
            <a:endParaRPr lang="en-US" dirty="0"/>
          </a:p>
        </p:txBody>
      </p:sp>
      <p:sp>
        <p:nvSpPr>
          <p:cNvPr id="4" name="Slide Number Placeholder 3"/>
          <p:cNvSpPr>
            <a:spLocks noGrp="1"/>
          </p:cNvSpPr>
          <p:nvPr>
            <p:ph type="sldNum" sz="quarter" idx="10"/>
          </p:nvPr>
        </p:nvSpPr>
        <p:spPr/>
        <p:txBody>
          <a:bodyPr/>
          <a:lstStyle/>
          <a:p>
            <a:fld id="{966125B4-3C59-4B78-ADDE-32A2B4820696}" type="slidenum">
              <a:rPr lang="en-US" smtClean="0"/>
              <a:t>20</a:t>
            </a:fld>
            <a:endParaRPr lang="en-US"/>
          </a:p>
        </p:txBody>
      </p:sp>
    </p:spTree>
    <p:extLst>
      <p:ext uri="{BB962C8B-B14F-4D97-AF65-F5344CB8AC3E}">
        <p14:creationId xmlns:p14="http://schemas.microsoft.com/office/powerpoint/2010/main" val="2877413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Northwest of Kenya, sparsely populated quite poor, the 2005 Kenya HH</a:t>
            </a:r>
            <a:r>
              <a:rPr lang="en-US" baseline="0" dirty="0" smtClean="0"/>
              <a:t> budget survey assessed that about 95 percent poverty in the region. </a:t>
            </a:r>
          </a:p>
          <a:p>
            <a:endParaRPr lang="en-US" baseline="0" dirty="0" smtClean="0"/>
          </a:p>
          <a:p>
            <a:r>
              <a:rPr lang="en-US" baseline="0" dirty="0" smtClean="0"/>
              <a:t>In 1991, 7000 Sudanese boys walked into Kenya, and combined with large inflows of Somali’s this created a radical shift in Kenya’s refugee policies. They started encampment. Currently  a large share of the camp population is Sudanese, and significant numbers from Ethiopia and Somalia.</a:t>
            </a:r>
            <a:endParaRPr lang="en-US" dirty="0"/>
          </a:p>
        </p:txBody>
      </p:sp>
      <p:sp>
        <p:nvSpPr>
          <p:cNvPr id="4" name="Slide Number Placeholder 3"/>
          <p:cNvSpPr>
            <a:spLocks noGrp="1"/>
          </p:cNvSpPr>
          <p:nvPr>
            <p:ph type="sldNum" sz="quarter" idx="10"/>
          </p:nvPr>
        </p:nvSpPr>
        <p:spPr/>
        <p:txBody>
          <a:bodyPr/>
          <a:lstStyle/>
          <a:p>
            <a:fld id="{966125B4-3C59-4B78-ADDE-32A2B4820696}" type="slidenum">
              <a:rPr lang="en-US" smtClean="0"/>
              <a:t>2</a:t>
            </a:fld>
            <a:endParaRPr lang="en-US"/>
          </a:p>
        </p:txBody>
      </p:sp>
    </p:spTree>
    <p:extLst>
      <p:ext uri="{BB962C8B-B14F-4D97-AF65-F5344CB8AC3E}">
        <p14:creationId xmlns:p14="http://schemas.microsoft.com/office/powerpoint/2010/main" val="3031634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started in</a:t>
            </a:r>
            <a:r>
              <a:rPr lang="en-US" baseline="0" dirty="0" smtClean="0"/>
              <a:t> late 2014 in collaboration with UNHCR.</a:t>
            </a:r>
            <a:endParaRPr lang="en-US" dirty="0"/>
          </a:p>
        </p:txBody>
      </p:sp>
      <p:sp>
        <p:nvSpPr>
          <p:cNvPr id="4" name="Slide Number Placeholder 3"/>
          <p:cNvSpPr>
            <a:spLocks noGrp="1"/>
          </p:cNvSpPr>
          <p:nvPr>
            <p:ph type="sldNum" sz="quarter" idx="10"/>
          </p:nvPr>
        </p:nvSpPr>
        <p:spPr/>
        <p:txBody>
          <a:bodyPr/>
          <a:lstStyle/>
          <a:p>
            <a:fld id="{966125B4-3C59-4B78-ADDE-32A2B4820696}" type="slidenum">
              <a:rPr lang="en-US" smtClean="0"/>
              <a:t>3</a:t>
            </a:fld>
            <a:endParaRPr lang="en-US"/>
          </a:p>
        </p:txBody>
      </p:sp>
    </p:spTree>
    <p:extLst>
      <p:ext uri="{BB962C8B-B14F-4D97-AF65-F5344CB8AC3E}">
        <p14:creationId xmlns:p14="http://schemas.microsoft.com/office/powerpoint/2010/main" val="2493842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About 170 surveys in Kakuma camp</a:t>
            </a:r>
            <a:r>
              <a:rPr lang="en-US" baseline="0" dirty="0" smtClean="0"/>
              <a:t> and 450 in Kakuma town and other towns. Distance rings include 0-2 km, 2-8km, 8-10 km. Two villages in each ring were randomly selected. In total, 19 villages were used (when households were not sufficient in small outer villages, additional villages were selected.</a:t>
            </a:r>
            <a:endParaRPr lang="en-US" dirty="0"/>
          </a:p>
        </p:txBody>
      </p:sp>
      <p:sp>
        <p:nvSpPr>
          <p:cNvPr id="4" name="Slide Number Placeholder 3"/>
          <p:cNvSpPr>
            <a:spLocks noGrp="1"/>
          </p:cNvSpPr>
          <p:nvPr>
            <p:ph type="sldNum" sz="quarter" idx="10"/>
          </p:nvPr>
        </p:nvSpPr>
        <p:spPr/>
        <p:txBody>
          <a:bodyPr/>
          <a:lstStyle/>
          <a:p>
            <a:fld id="{966125B4-3C59-4B78-ADDE-32A2B4820696}" type="slidenum">
              <a:rPr lang="en-US" smtClean="0"/>
              <a:t>7</a:t>
            </a:fld>
            <a:endParaRPr lang="en-US"/>
          </a:p>
        </p:txBody>
      </p:sp>
    </p:spTree>
    <p:extLst>
      <p:ext uri="{BB962C8B-B14F-4D97-AF65-F5344CB8AC3E}">
        <p14:creationId xmlns:p14="http://schemas.microsoft.com/office/powerpoint/2010/main" val="2801191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About 170 surveys in Kakuma camp</a:t>
            </a:r>
            <a:r>
              <a:rPr lang="en-US" baseline="0" dirty="0" smtClean="0"/>
              <a:t> and 450 in Kakuma town and other towns. Distance rings include 0-2 km, 2-8km, 8-10 km. Two villages in each ring were randomly selected. In total, 19 villages were used (when households were not sufficient in small outer villages, additional villages were selected.</a:t>
            </a:r>
            <a:endParaRPr lang="en-US" dirty="0"/>
          </a:p>
        </p:txBody>
      </p:sp>
      <p:sp>
        <p:nvSpPr>
          <p:cNvPr id="4" name="Slide Number Placeholder 3"/>
          <p:cNvSpPr>
            <a:spLocks noGrp="1"/>
          </p:cNvSpPr>
          <p:nvPr>
            <p:ph type="sldNum" sz="quarter" idx="10"/>
          </p:nvPr>
        </p:nvSpPr>
        <p:spPr/>
        <p:txBody>
          <a:bodyPr/>
          <a:lstStyle/>
          <a:p>
            <a:fld id="{966125B4-3C59-4B78-ADDE-32A2B4820696}" type="slidenum">
              <a:rPr lang="en-US" smtClean="0"/>
              <a:t>8</a:t>
            </a:fld>
            <a:endParaRPr lang="en-US"/>
          </a:p>
        </p:txBody>
      </p:sp>
    </p:spTree>
    <p:extLst>
      <p:ext uri="{BB962C8B-B14F-4D97-AF65-F5344CB8AC3E}">
        <p14:creationId xmlns:p14="http://schemas.microsoft.com/office/powerpoint/2010/main" val="2632704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panel b, the covariates show the additional effect of being far from town (the baseline is being in tow). The Kakuma related ones show the additional effect of being in the </a:t>
            </a:r>
            <a:r>
              <a:rPr lang="en-US" baseline="0" smtClean="0"/>
              <a:t>Kakuma subsample.</a:t>
            </a:r>
            <a:endParaRPr lang="en-US"/>
          </a:p>
        </p:txBody>
      </p:sp>
      <p:sp>
        <p:nvSpPr>
          <p:cNvPr id="4" name="Slide Number Placeholder 3"/>
          <p:cNvSpPr>
            <a:spLocks noGrp="1"/>
          </p:cNvSpPr>
          <p:nvPr>
            <p:ph type="sldNum" sz="quarter" idx="10"/>
          </p:nvPr>
        </p:nvSpPr>
        <p:spPr/>
        <p:txBody>
          <a:bodyPr/>
          <a:lstStyle/>
          <a:p>
            <a:fld id="{966125B4-3C59-4B78-ADDE-32A2B4820696}" type="slidenum">
              <a:rPr lang="en-US" smtClean="0"/>
              <a:t>9</a:t>
            </a:fld>
            <a:endParaRPr lang="en-US"/>
          </a:p>
        </p:txBody>
      </p:sp>
    </p:spTree>
    <p:extLst>
      <p:ext uri="{BB962C8B-B14F-4D97-AF65-F5344CB8AC3E}">
        <p14:creationId xmlns:p14="http://schemas.microsoft.com/office/powerpoint/2010/main" val="3793017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Refugee arrivals create a demand shock (if they have purchasing</a:t>
            </a:r>
            <a:r>
              <a:rPr lang="en-US" baseline="0" dirty="0" smtClean="0"/>
              <a:t> power). In the very short term, supply is inelastic, leading to a hike in prices, which partially tapers off in the long run as workers move into the sector and from other regions.</a:t>
            </a:r>
            <a:endParaRPr lang="en-US" dirty="0"/>
          </a:p>
        </p:txBody>
      </p:sp>
      <p:sp>
        <p:nvSpPr>
          <p:cNvPr id="4" name="Slide Number Placeholder 3"/>
          <p:cNvSpPr>
            <a:spLocks noGrp="1"/>
          </p:cNvSpPr>
          <p:nvPr>
            <p:ph type="sldNum" sz="quarter" idx="10"/>
          </p:nvPr>
        </p:nvSpPr>
        <p:spPr/>
        <p:txBody>
          <a:bodyPr/>
          <a:lstStyle/>
          <a:p>
            <a:fld id="{966125B4-3C59-4B78-ADDE-32A2B4820696}" type="slidenum">
              <a:rPr lang="en-US" smtClean="0"/>
              <a:t>12</a:t>
            </a:fld>
            <a:endParaRPr lang="en-US"/>
          </a:p>
        </p:txBody>
      </p:sp>
    </p:spTree>
    <p:extLst>
      <p:ext uri="{BB962C8B-B14F-4D97-AF65-F5344CB8AC3E}">
        <p14:creationId xmlns:p14="http://schemas.microsoft.com/office/powerpoint/2010/main" val="3312443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livestock price and aid regression has the log of price on the left hand side.</a:t>
            </a:r>
            <a:r>
              <a:rPr lang="en-US" baseline="0" dirty="0" smtClean="0"/>
              <a:t> On the right hand side we have time fixed effects (which also subsumes aid), number of cattle sold, and the interaction between the aid and the proximity to the camp. The higher the proximity, the higher the impact of aid on livestock prices. Prices are monthly, so we cannot separate the refugee number effects from the aid (refugee numbers are annual).</a:t>
            </a:r>
            <a:endParaRPr lang="en-US" dirty="0"/>
          </a:p>
        </p:txBody>
      </p:sp>
      <p:sp>
        <p:nvSpPr>
          <p:cNvPr id="4" name="Slide Number Placeholder 3"/>
          <p:cNvSpPr>
            <a:spLocks noGrp="1"/>
          </p:cNvSpPr>
          <p:nvPr>
            <p:ph type="sldNum" sz="quarter" idx="10"/>
          </p:nvPr>
        </p:nvSpPr>
        <p:spPr/>
        <p:txBody>
          <a:bodyPr/>
          <a:lstStyle/>
          <a:p>
            <a:fld id="{966125B4-3C59-4B78-ADDE-32A2B4820696}" type="slidenum">
              <a:rPr lang="en-US" smtClean="0"/>
              <a:t>14</a:t>
            </a:fld>
            <a:endParaRPr lang="en-US"/>
          </a:p>
        </p:txBody>
      </p:sp>
    </p:spTree>
    <p:extLst>
      <p:ext uri="{BB962C8B-B14F-4D97-AF65-F5344CB8AC3E}">
        <p14:creationId xmlns:p14="http://schemas.microsoft.com/office/powerpoint/2010/main" val="1535486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a:t>
            </a:r>
            <a:r>
              <a:rPr lang="en-US" baseline="0" dirty="0" smtClean="0"/>
              <a:t> long-term, the proportional increase in wages of skilled workers is greater than that of the unskilled workers in Turkana non-tradable sectors (0.8 percent to 0.4 percent). The short-term jump is identical between the two (5.6 percent); however, the unskilled wage decreases faster than the skilled wage. Also because the fixed </a:t>
            </a:r>
          </a:p>
          <a:p>
            <a:endParaRPr lang="en-US" baseline="0" dirty="0" smtClean="0"/>
          </a:p>
          <a:p>
            <a:r>
              <a:rPr lang="en-US" baseline="0" dirty="0" smtClean="0"/>
              <a:t>Similarly, the proportional drop in tradable sector wages is identical for skilled and unskilled worker. However, the skilled worker wages recover more rapidly. </a:t>
            </a:r>
            <a:endParaRPr lang="en-US" dirty="0"/>
          </a:p>
        </p:txBody>
      </p:sp>
      <p:sp>
        <p:nvSpPr>
          <p:cNvPr id="4" name="Slide Number Placeholder 3"/>
          <p:cNvSpPr>
            <a:spLocks noGrp="1"/>
          </p:cNvSpPr>
          <p:nvPr>
            <p:ph type="sldNum" sz="quarter" idx="10"/>
          </p:nvPr>
        </p:nvSpPr>
        <p:spPr/>
        <p:txBody>
          <a:bodyPr/>
          <a:lstStyle/>
          <a:p>
            <a:fld id="{966125B4-3C59-4B78-ADDE-32A2B4820696}" type="slidenum">
              <a:rPr lang="en-US" smtClean="0"/>
              <a:t>15</a:t>
            </a:fld>
            <a:endParaRPr lang="en-US"/>
          </a:p>
        </p:txBody>
      </p:sp>
    </p:spTree>
    <p:extLst>
      <p:ext uri="{BB962C8B-B14F-4D97-AF65-F5344CB8AC3E}">
        <p14:creationId xmlns:p14="http://schemas.microsoft.com/office/powerpoint/2010/main" val="3163815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DF80AD1-E567-4F48-90BA-4FA8282E0B2B}" type="datetime1">
              <a:rPr lang="en-US" smtClean="0"/>
              <a:t>2/12/2016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9D830A-7395-495F-94DB-8B9B3634B046}" type="slidenum">
              <a:rPr lang="en-US" smtClean="0"/>
              <a:t>‹#›</a:t>
            </a:fld>
            <a:endParaRPr lang="en-US"/>
          </a:p>
        </p:txBody>
      </p:sp>
    </p:spTree>
    <p:extLst>
      <p:ext uri="{BB962C8B-B14F-4D97-AF65-F5344CB8AC3E}">
        <p14:creationId xmlns:p14="http://schemas.microsoft.com/office/powerpoint/2010/main" val="2429364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E31BA5-CFB4-40CA-B4C3-12B1C2131D67}" type="datetime1">
              <a:rPr lang="en-US" smtClean="0"/>
              <a:t>2/12/2016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9D830A-7395-495F-94DB-8B9B3634B046}" type="slidenum">
              <a:rPr lang="en-US" smtClean="0"/>
              <a:t>‹#›</a:t>
            </a:fld>
            <a:endParaRPr lang="en-US"/>
          </a:p>
        </p:txBody>
      </p:sp>
    </p:spTree>
    <p:extLst>
      <p:ext uri="{BB962C8B-B14F-4D97-AF65-F5344CB8AC3E}">
        <p14:creationId xmlns:p14="http://schemas.microsoft.com/office/powerpoint/2010/main" val="397167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C36D45-0046-4B70-8BE7-4251CFC0CFE0}" type="datetime1">
              <a:rPr lang="en-US" smtClean="0"/>
              <a:t>2/12/2016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9D830A-7395-495F-94DB-8B9B3634B046}" type="slidenum">
              <a:rPr lang="en-US" smtClean="0"/>
              <a:t>‹#›</a:t>
            </a:fld>
            <a:endParaRPr lang="en-US"/>
          </a:p>
        </p:txBody>
      </p:sp>
    </p:spTree>
    <p:extLst>
      <p:ext uri="{BB962C8B-B14F-4D97-AF65-F5344CB8AC3E}">
        <p14:creationId xmlns:p14="http://schemas.microsoft.com/office/powerpoint/2010/main" val="3514515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FBA8B6-03F4-4204-BE81-5A032B10895A}" type="datetime1">
              <a:rPr lang="en-US" smtClean="0"/>
              <a:t>2/12/2016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9D830A-7395-495F-94DB-8B9B3634B046}" type="slidenum">
              <a:rPr lang="en-US" smtClean="0"/>
              <a:t>‹#›</a:t>
            </a:fld>
            <a:endParaRPr lang="en-US"/>
          </a:p>
        </p:txBody>
      </p:sp>
    </p:spTree>
    <p:extLst>
      <p:ext uri="{BB962C8B-B14F-4D97-AF65-F5344CB8AC3E}">
        <p14:creationId xmlns:p14="http://schemas.microsoft.com/office/powerpoint/2010/main" val="1204671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64D80E-FE05-410D-959F-412BF88F0B25}" type="datetime1">
              <a:rPr lang="en-US" smtClean="0"/>
              <a:t>2/12/2016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9D830A-7395-495F-94DB-8B9B3634B046}" type="slidenum">
              <a:rPr lang="en-US" smtClean="0"/>
              <a:t>‹#›</a:t>
            </a:fld>
            <a:endParaRPr lang="en-US"/>
          </a:p>
        </p:txBody>
      </p:sp>
    </p:spTree>
    <p:extLst>
      <p:ext uri="{BB962C8B-B14F-4D97-AF65-F5344CB8AC3E}">
        <p14:creationId xmlns:p14="http://schemas.microsoft.com/office/powerpoint/2010/main" val="3482562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A19490F-726E-47E3-8A24-51588E621619}" type="datetime1">
              <a:rPr lang="en-US" smtClean="0"/>
              <a:t>2/12/2016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9D830A-7395-495F-94DB-8B9B3634B046}" type="slidenum">
              <a:rPr lang="en-US" smtClean="0"/>
              <a:t>‹#›</a:t>
            </a:fld>
            <a:endParaRPr lang="en-US"/>
          </a:p>
        </p:txBody>
      </p:sp>
    </p:spTree>
    <p:extLst>
      <p:ext uri="{BB962C8B-B14F-4D97-AF65-F5344CB8AC3E}">
        <p14:creationId xmlns:p14="http://schemas.microsoft.com/office/powerpoint/2010/main" val="3777355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CF58EF0-081C-4B7B-9FD2-DA701347424A}" type="datetime1">
              <a:rPr lang="en-US" smtClean="0"/>
              <a:t>2/12/2016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9D830A-7395-495F-94DB-8B9B3634B046}" type="slidenum">
              <a:rPr lang="en-US" smtClean="0"/>
              <a:t>‹#›</a:t>
            </a:fld>
            <a:endParaRPr lang="en-US"/>
          </a:p>
        </p:txBody>
      </p:sp>
    </p:spTree>
    <p:extLst>
      <p:ext uri="{BB962C8B-B14F-4D97-AF65-F5344CB8AC3E}">
        <p14:creationId xmlns:p14="http://schemas.microsoft.com/office/powerpoint/2010/main" val="1339921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01E600-58C3-4DCA-AA5B-485EF7459CAB}" type="datetime1">
              <a:rPr lang="en-US" smtClean="0"/>
              <a:t>2/12/2016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9D830A-7395-495F-94DB-8B9B3634B046}" type="slidenum">
              <a:rPr lang="en-US" smtClean="0"/>
              <a:t>‹#›</a:t>
            </a:fld>
            <a:endParaRPr lang="en-US"/>
          </a:p>
        </p:txBody>
      </p:sp>
    </p:spTree>
    <p:extLst>
      <p:ext uri="{BB962C8B-B14F-4D97-AF65-F5344CB8AC3E}">
        <p14:creationId xmlns:p14="http://schemas.microsoft.com/office/powerpoint/2010/main" val="2428345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A4EDBA-7B99-4CE6-8E3B-6B040739910F}" type="datetime1">
              <a:rPr lang="en-US" smtClean="0"/>
              <a:t>2/12/2016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9D830A-7395-495F-94DB-8B9B3634B046}" type="slidenum">
              <a:rPr lang="en-US" smtClean="0"/>
              <a:t>‹#›</a:t>
            </a:fld>
            <a:endParaRPr lang="en-US"/>
          </a:p>
        </p:txBody>
      </p:sp>
    </p:spTree>
    <p:extLst>
      <p:ext uri="{BB962C8B-B14F-4D97-AF65-F5344CB8AC3E}">
        <p14:creationId xmlns:p14="http://schemas.microsoft.com/office/powerpoint/2010/main" val="1039334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C1CE2E-81D0-4036-9D24-8B229176333B}" type="datetime1">
              <a:rPr lang="en-US" smtClean="0"/>
              <a:t>2/12/2016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9D830A-7395-495F-94DB-8B9B3634B046}" type="slidenum">
              <a:rPr lang="en-US" smtClean="0"/>
              <a:t>‹#›</a:t>
            </a:fld>
            <a:endParaRPr lang="en-US"/>
          </a:p>
        </p:txBody>
      </p:sp>
    </p:spTree>
    <p:extLst>
      <p:ext uri="{BB962C8B-B14F-4D97-AF65-F5344CB8AC3E}">
        <p14:creationId xmlns:p14="http://schemas.microsoft.com/office/powerpoint/2010/main" val="518981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A6D748-3184-491B-84E3-01C1E456589A}" type="datetime1">
              <a:rPr lang="en-US" smtClean="0"/>
              <a:t>2/12/2016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9D830A-7395-495F-94DB-8B9B3634B046}" type="slidenum">
              <a:rPr lang="en-US" smtClean="0"/>
              <a:t>‹#›</a:t>
            </a:fld>
            <a:endParaRPr lang="en-US"/>
          </a:p>
        </p:txBody>
      </p:sp>
    </p:spTree>
    <p:extLst>
      <p:ext uri="{BB962C8B-B14F-4D97-AF65-F5344CB8AC3E}">
        <p14:creationId xmlns:p14="http://schemas.microsoft.com/office/powerpoint/2010/main" val="1095852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1A2F4F-1CD2-4691-AC7F-6310F36B6FED}" type="datetime1">
              <a:rPr lang="en-US" smtClean="0"/>
              <a:t>2/12/2016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9D830A-7395-495F-94DB-8B9B3634B046}" type="slidenum">
              <a:rPr lang="en-US" smtClean="0"/>
              <a:t>‹#›</a:t>
            </a:fld>
            <a:endParaRPr lang="en-US"/>
          </a:p>
        </p:txBody>
      </p:sp>
    </p:spTree>
    <p:extLst>
      <p:ext uri="{BB962C8B-B14F-4D97-AF65-F5344CB8AC3E}">
        <p14:creationId xmlns:p14="http://schemas.microsoft.com/office/powerpoint/2010/main" val="40343341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mailto:honder@worldbank.org"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g.washingtonpost.com/wp-apps/imrs.php?src=https://img.washingtonpost.com/rf/image_908w/2010-2019/WashingtonPost/2013/08/29/Production/Daily/A-Section/Images/2013-08-29T101001Z_01_PXP136_RTRIDSP_3_SYRIA.jpg&amp;w=1484"/>
          <p:cNvPicPr>
            <a:picLocks noChangeAspect="1" noChangeArrowheads="1"/>
          </p:cNvPicPr>
          <p:nvPr/>
        </p:nvPicPr>
        <p:blipFill>
          <a:blip r:embed="rId3">
            <a:duotone>
              <a:prstClr val="black"/>
              <a:srgbClr val="002060">
                <a:tint val="45000"/>
                <a:satMod val="400000"/>
              </a:srgbClr>
            </a:duotone>
            <a:extLst>
              <a:ext uri="{28A0092B-C50C-407E-A947-70E740481C1C}">
                <a14:useLocalDpi xmlns:a14="http://schemas.microsoft.com/office/drawing/2010/main" val="0"/>
              </a:ext>
            </a:extLst>
          </a:blip>
          <a:srcRect/>
          <a:stretch>
            <a:fillRect/>
          </a:stretch>
        </p:blipFill>
        <p:spPr bwMode="auto">
          <a:xfrm>
            <a:off x="0" y="311"/>
            <a:ext cx="12192000" cy="68576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34158" y="105190"/>
            <a:ext cx="9144000" cy="2387600"/>
          </a:xfrm>
        </p:spPr>
        <p:txBody>
          <a:bodyPr>
            <a:normAutofit/>
          </a:bodyPr>
          <a:lstStyle/>
          <a:p>
            <a:pPr algn="r"/>
            <a:r>
              <a:rPr lang="en-US" sz="9600" b="1" dirty="0" smtClean="0">
                <a:solidFill>
                  <a:schemeClr val="bg1"/>
                </a:solidFill>
                <a:effectLst>
                  <a:outerShdw blurRad="38100" dist="38100" dir="2700000" algn="tl">
                    <a:srgbClr val="000000">
                      <a:alpha val="43137"/>
                    </a:srgbClr>
                  </a:outerShdw>
                </a:effectLst>
                <a:latin typeface="Angsana New" panose="02020603050405020304" pitchFamily="18" charset="-34"/>
                <a:cs typeface="Angsana New" panose="02020603050405020304" pitchFamily="18" charset="-34"/>
              </a:rPr>
              <a:t>Refugees of Kakuma</a:t>
            </a:r>
            <a:r>
              <a:rPr lang="en-US" sz="8000" b="1" dirty="0" smtClean="0">
                <a:solidFill>
                  <a:schemeClr val="bg1"/>
                </a:solidFill>
                <a:effectLst>
                  <a:outerShdw blurRad="38100" dist="38100" dir="2700000" algn="tl">
                    <a:srgbClr val="000000">
                      <a:alpha val="43137"/>
                    </a:srgbClr>
                  </a:outerShdw>
                </a:effectLst>
                <a:latin typeface="Angsana New" panose="02020603050405020304" pitchFamily="18" charset="-34"/>
                <a:cs typeface="Angsana New" panose="02020603050405020304" pitchFamily="18" charset="-34"/>
              </a:rPr>
              <a:t/>
            </a:r>
            <a:br>
              <a:rPr lang="en-US" sz="8000" b="1" dirty="0" smtClean="0">
                <a:solidFill>
                  <a:schemeClr val="bg1"/>
                </a:solidFill>
                <a:effectLst>
                  <a:outerShdw blurRad="38100" dist="38100" dir="2700000" algn="tl">
                    <a:srgbClr val="000000">
                      <a:alpha val="43137"/>
                    </a:srgbClr>
                  </a:outerShdw>
                </a:effectLst>
                <a:latin typeface="Angsana New" panose="02020603050405020304" pitchFamily="18" charset="-34"/>
                <a:cs typeface="Angsana New" panose="02020603050405020304" pitchFamily="18" charset="-34"/>
              </a:rPr>
            </a:br>
            <a:r>
              <a:rPr lang="en-US" sz="5400" b="1" dirty="0" smtClean="0">
                <a:solidFill>
                  <a:schemeClr val="bg1"/>
                </a:solidFill>
                <a:effectLst>
                  <a:outerShdw blurRad="38100" dist="38100" dir="2700000" algn="tl">
                    <a:srgbClr val="000000">
                      <a:alpha val="43137"/>
                    </a:srgbClr>
                  </a:outerShdw>
                </a:effectLst>
                <a:latin typeface="Angsana New" panose="02020603050405020304" pitchFamily="18" charset="-34"/>
                <a:cs typeface="Angsana New" panose="02020603050405020304" pitchFamily="18" charset="-34"/>
              </a:rPr>
              <a:t>Economic Implications for Turkana</a:t>
            </a:r>
            <a:endParaRPr lang="en-US" sz="5400" b="1" dirty="0">
              <a:solidFill>
                <a:schemeClr val="bg1"/>
              </a:solidFill>
              <a:effectLst>
                <a:outerShdw blurRad="38100" dist="38100" dir="2700000" algn="tl">
                  <a:srgbClr val="000000">
                    <a:alpha val="43137"/>
                  </a:srgbClr>
                </a:outerShdw>
              </a:effectLst>
              <a:latin typeface="Angsana New" panose="02020603050405020304" pitchFamily="18" charset="-34"/>
              <a:cs typeface="Angsana New" panose="02020603050405020304" pitchFamily="18" charset="-34"/>
            </a:endParaRPr>
          </a:p>
        </p:txBody>
      </p:sp>
      <p:sp>
        <p:nvSpPr>
          <p:cNvPr id="3" name="Subtitle 2"/>
          <p:cNvSpPr>
            <a:spLocks noGrp="1"/>
          </p:cNvSpPr>
          <p:nvPr>
            <p:ph type="subTitle" idx="1"/>
          </p:nvPr>
        </p:nvSpPr>
        <p:spPr>
          <a:xfrm>
            <a:off x="4028201" y="2787267"/>
            <a:ext cx="8049957" cy="4054206"/>
          </a:xfrm>
        </p:spPr>
        <p:txBody>
          <a:bodyPr>
            <a:noAutofit/>
          </a:bodyPr>
          <a:lstStyle/>
          <a:p>
            <a:pPr algn="r">
              <a:lnSpc>
                <a:spcPct val="100000"/>
              </a:lnSpc>
            </a:pPr>
            <a:r>
              <a:rPr lang="en-US" sz="2800" b="1" dirty="0" smtClean="0">
                <a:solidFill>
                  <a:schemeClr val="bg1"/>
                </a:solidFill>
                <a:effectLst>
                  <a:outerShdw blurRad="38100" dist="38100" dir="2700000" algn="tl">
                    <a:srgbClr val="000000">
                      <a:alpha val="43137"/>
                    </a:srgbClr>
                  </a:outerShdw>
                </a:effectLst>
                <a:latin typeface="Aparajita" panose="020B0604020202020204" pitchFamily="34" charset="0"/>
                <a:cs typeface="Aparajita" panose="020B0604020202020204" pitchFamily="34" charset="0"/>
              </a:rPr>
              <a:t>Harun Onder (Economics Team Lead, WB)</a:t>
            </a:r>
          </a:p>
          <a:p>
            <a:pPr algn="r">
              <a:lnSpc>
                <a:spcPct val="100000"/>
              </a:lnSpc>
            </a:pPr>
            <a:r>
              <a:rPr lang="en-US" sz="2800" b="1" dirty="0" smtClean="0">
                <a:solidFill>
                  <a:schemeClr val="bg1"/>
                </a:solidFill>
                <a:effectLst>
                  <a:outerShdw blurRad="38100" dist="38100" dir="2700000" algn="tl">
                    <a:srgbClr val="000000">
                      <a:alpha val="43137"/>
                    </a:srgbClr>
                  </a:outerShdw>
                </a:effectLst>
                <a:latin typeface="Aparajita" panose="020B0604020202020204" pitchFamily="34" charset="0"/>
                <a:cs typeface="Aparajita" panose="020B0604020202020204" pitchFamily="34" charset="0"/>
              </a:rPr>
              <a:t>Apurva </a:t>
            </a:r>
            <a:r>
              <a:rPr lang="en-US" sz="2800" b="1" dirty="0">
                <a:solidFill>
                  <a:schemeClr val="bg1"/>
                </a:solidFill>
                <a:effectLst>
                  <a:outerShdw blurRad="38100" dist="38100" dir="2700000" algn="tl">
                    <a:srgbClr val="000000">
                      <a:alpha val="43137"/>
                    </a:srgbClr>
                  </a:outerShdw>
                </a:effectLst>
                <a:latin typeface="Aparajita" panose="020B0604020202020204" pitchFamily="34" charset="0"/>
                <a:cs typeface="Aparajita" panose="020B0604020202020204" pitchFamily="34" charset="0"/>
              </a:rPr>
              <a:t>Sanghi </a:t>
            </a:r>
            <a:r>
              <a:rPr lang="en-US" sz="2800" b="1" dirty="0" smtClean="0">
                <a:solidFill>
                  <a:schemeClr val="bg1"/>
                </a:solidFill>
                <a:effectLst>
                  <a:outerShdw blurRad="38100" dist="38100" dir="2700000" algn="tl">
                    <a:srgbClr val="000000">
                      <a:alpha val="43137"/>
                    </a:srgbClr>
                  </a:outerShdw>
                </a:effectLst>
                <a:latin typeface="Aparajita" panose="020B0604020202020204" pitchFamily="34" charset="0"/>
                <a:cs typeface="Aparajita" panose="020B0604020202020204" pitchFamily="34" charset="0"/>
              </a:rPr>
              <a:t>(Task Team Leader, WB)</a:t>
            </a:r>
          </a:p>
          <a:p>
            <a:pPr algn="r">
              <a:lnSpc>
                <a:spcPct val="100000"/>
              </a:lnSpc>
            </a:pPr>
            <a:endParaRPr lang="en-US" sz="2800" b="1" dirty="0" smtClean="0">
              <a:solidFill>
                <a:schemeClr val="bg1"/>
              </a:solidFill>
              <a:effectLst>
                <a:outerShdw blurRad="38100" dist="38100" dir="2700000" algn="tl">
                  <a:srgbClr val="000000">
                    <a:alpha val="43137"/>
                  </a:srgbClr>
                </a:outerShdw>
              </a:effectLst>
              <a:latin typeface="Aparajita" panose="020B0604020202020204" pitchFamily="34" charset="0"/>
              <a:cs typeface="Aparajita" panose="020B0604020202020204" pitchFamily="34" charset="0"/>
            </a:endParaRPr>
          </a:p>
          <a:p>
            <a:pPr algn="r">
              <a:lnSpc>
                <a:spcPct val="100000"/>
              </a:lnSpc>
              <a:spcBef>
                <a:spcPts val="1800"/>
              </a:spcBef>
            </a:pPr>
            <a:r>
              <a:rPr lang="en-US" b="1" dirty="0" smtClean="0">
                <a:solidFill>
                  <a:schemeClr val="bg1"/>
                </a:solidFill>
                <a:effectLst>
                  <a:outerShdw blurRad="38100" dist="38100" dir="2700000" algn="tl">
                    <a:srgbClr val="000000">
                      <a:alpha val="43137"/>
                    </a:srgbClr>
                  </a:outerShdw>
                </a:effectLst>
                <a:latin typeface="Aparajita" panose="020B0604020202020204" pitchFamily="34" charset="0"/>
                <a:cs typeface="Aparajita" panose="020B0604020202020204" pitchFamily="34" charset="0"/>
              </a:rPr>
              <a:t>Economics Team: </a:t>
            </a:r>
          </a:p>
          <a:p>
            <a:pPr algn="r">
              <a:lnSpc>
                <a:spcPct val="100000"/>
              </a:lnSpc>
              <a:spcBef>
                <a:spcPts val="600"/>
              </a:spcBef>
            </a:pPr>
            <a:r>
              <a:rPr lang="en-US" b="1" dirty="0" smtClean="0">
                <a:solidFill>
                  <a:schemeClr val="bg1"/>
                </a:solidFill>
                <a:effectLst>
                  <a:outerShdw blurRad="38100" dist="38100" dir="2700000" algn="tl">
                    <a:srgbClr val="000000">
                      <a:alpha val="43137"/>
                    </a:srgbClr>
                  </a:outerShdw>
                </a:effectLst>
                <a:latin typeface="Aparajita" panose="020B0604020202020204" pitchFamily="34" charset="0"/>
                <a:cs typeface="Aparajita" panose="020B0604020202020204" pitchFamily="34" charset="0"/>
              </a:rPr>
              <a:t>Jennifer Alix-Garcia (UWM), Erhan Artuc (WB),  </a:t>
            </a:r>
          </a:p>
          <a:p>
            <a:pPr algn="r">
              <a:lnSpc>
                <a:spcPct val="100000"/>
              </a:lnSpc>
            </a:pPr>
            <a:r>
              <a:rPr lang="en-US" b="1" dirty="0" smtClean="0">
                <a:solidFill>
                  <a:schemeClr val="bg1"/>
                </a:solidFill>
                <a:effectLst>
                  <a:outerShdw blurRad="38100" dist="38100" dir="2700000" algn="tl">
                    <a:srgbClr val="000000">
                      <a:alpha val="43137"/>
                    </a:srgbClr>
                  </a:outerShdw>
                </a:effectLst>
                <a:latin typeface="Aparajita" panose="020B0604020202020204" pitchFamily="34" charset="0"/>
                <a:cs typeface="Aparajita" panose="020B0604020202020204" pitchFamily="34" charset="0"/>
              </a:rPr>
              <a:t>Anne Bartlett (UNSW), Nazanin Behzadan (RU), Richard Chisik (RU), </a:t>
            </a:r>
          </a:p>
          <a:p>
            <a:pPr algn="r">
              <a:lnSpc>
                <a:spcPct val="100000"/>
              </a:lnSpc>
            </a:pPr>
            <a:r>
              <a:rPr lang="en-US" b="1" dirty="0" smtClean="0">
                <a:solidFill>
                  <a:schemeClr val="bg1"/>
                </a:solidFill>
                <a:effectLst>
                  <a:outerShdw blurRad="38100" dist="38100" dir="2700000" algn="tl">
                    <a:srgbClr val="000000">
                      <a:alpha val="43137"/>
                    </a:srgbClr>
                  </a:outerShdw>
                </a:effectLst>
                <a:latin typeface="Aparajita" panose="020B0604020202020204" pitchFamily="34" charset="0"/>
                <a:cs typeface="Aparajita" panose="020B0604020202020204" pitchFamily="34" charset="0"/>
              </a:rPr>
              <a:t>Aaditya Mattoo (WB), David Mayom, Sarah Walker (UNSW)</a:t>
            </a:r>
            <a:endParaRPr lang="en-US" b="1" dirty="0">
              <a:solidFill>
                <a:schemeClr val="bg1"/>
              </a:solidFill>
              <a:effectLst>
                <a:outerShdw blurRad="38100" dist="38100" dir="2700000" algn="tl">
                  <a:srgbClr val="000000">
                    <a:alpha val="43137"/>
                  </a:srgbClr>
                </a:outerShdw>
              </a:effectLst>
              <a:latin typeface="Aparajita" panose="020B0604020202020204" pitchFamily="34" charset="0"/>
              <a:cs typeface="Aparajita" panose="020B0604020202020204" pitchFamily="34" charset="0"/>
            </a:endParaRPr>
          </a:p>
        </p:txBody>
      </p:sp>
      <p:pic>
        <p:nvPicPr>
          <p:cNvPr id="7170" name="Picture 2" descr="20150825-_K4A1407-Bearbeitet-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60983" cy="68414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564474"/>
            <a:ext cx="2385012" cy="276999"/>
          </a:xfrm>
          <a:prstGeom prst="rect">
            <a:avLst/>
          </a:prstGeom>
          <a:noFill/>
        </p:spPr>
        <p:txBody>
          <a:bodyPr wrap="none" rtlCol="0">
            <a:spAutoFit/>
          </a:bodyPr>
          <a:lstStyle/>
          <a:p>
            <a:r>
              <a:rPr lang="en-US" sz="1200" dirty="0">
                <a:solidFill>
                  <a:schemeClr val="bg1"/>
                </a:solidFill>
              </a:rPr>
              <a:t>Photo Credit: Alexander </a:t>
            </a:r>
            <a:r>
              <a:rPr lang="en-US" sz="1200" dirty="0" err="1">
                <a:solidFill>
                  <a:schemeClr val="bg1"/>
                </a:solidFill>
              </a:rPr>
              <a:t>Schmidjell</a:t>
            </a:r>
            <a:r>
              <a:rPr lang="en-US" sz="1200" dirty="0">
                <a:solidFill>
                  <a:schemeClr val="bg1"/>
                </a:solidFill>
              </a:rPr>
              <a:t> </a:t>
            </a:r>
          </a:p>
        </p:txBody>
      </p:sp>
    </p:spTree>
    <p:extLst>
      <p:ext uri="{BB962C8B-B14F-4D97-AF65-F5344CB8AC3E}">
        <p14:creationId xmlns:p14="http://schemas.microsoft.com/office/powerpoint/2010/main" val="8312550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6211" y="1388125"/>
            <a:ext cx="5651653" cy="5333350"/>
          </a:xfrm>
        </p:spPr>
        <p:style>
          <a:lnRef idx="1">
            <a:schemeClr val="accent2"/>
          </a:lnRef>
          <a:fillRef idx="1003">
            <a:schemeClr val="dk2"/>
          </a:fillRef>
          <a:effectRef idx="2">
            <a:schemeClr val="accent2"/>
          </a:effectRef>
          <a:fontRef idx="minor">
            <a:schemeClr val="lt1"/>
          </a:fontRef>
        </p:style>
        <p:txBody>
          <a:bodyPr>
            <a:normAutofit lnSpcReduction="10000"/>
          </a:bodyPr>
          <a:lstStyle/>
          <a:p>
            <a:r>
              <a:rPr lang="en-US" dirty="0" smtClean="0"/>
              <a:t> </a:t>
            </a:r>
            <a:r>
              <a:rPr lang="en-US" b="1" dirty="0"/>
              <a:t>Spatial structure:</a:t>
            </a:r>
          </a:p>
          <a:p>
            <a:pPr lvl="1">
              <a:buFont typeface="Wingdings" panose="05000000000000000000" pitchFamily="2" charset="2"/>
              <a:buChar char="Ø"/>
            </a:pPr>
            <a:r>
              <a:rPr lang="en-US" dirty="0"/>
              <a:t>40 identical regions, based on Turkana’s population share in </a:t>
            </a:r>
            <a:r>
              <a:rPr lang="en-US" dirty="0" smtClean="0"/>
              <a:t>Kenya</a:t>
            </a:r>
          </a:p>
          <a:p>
            <a:r>
              <a:rPr lang="en-US" b="1" dirty="0"/>
              <a:t>H</a:t>
            </a:r>
            <a:r>
              <a:rPr lang="en-US" b="1" dirty="0" smtClean="0"/>
              <a:t>ouseholds: </a:t>
            </a:r>
          </a:p>
          <a:p>
            <a:pPr lvl="1">
              <a:buFont typeface="Wingdings" panose="05000000000000000000" pitchFamily="2" charset="2"/>
              <a:buChar char="Ø"/>
            </a:pPr>
            <a:r>
              <a:rPr lang="en-US" dirty="0" smtClean="0"/>
              <a:t>Two types of origin (local, refugee), two types of skill</a:t>
            </a:r>
            <a:r>
              <a:rPr lang="en-US" dirty="0"/>
              <a:t> </a:t>
            </a:r>
            <a:r>
              <a:rPr lang="en-US" dirty="0" smtClean="0"/>
              <a:t>(skilled, unskilled) </a:t>
            </a:r>
          </a:p>
          <a:p>
            <a:pPr lvl="1">
              <a:buFont typeface="Wingdings" panose="05000000000000000000" pitchFamily="2" charset="2"/>
              <a:buChar char="Ø"/>
            </a:pPr>
            <a:r>
              <a:rPr lang="en-US" dirty="0" smtClean="0"/>
              <a:t>Individuals change sector and/or location based on wage differentials </a:t>
            </a:r>
          </a:p>
          <a:p>
            <a:r>
              <a:rPr lang="en-US" b="1" dirty="0" smtClean="0"/>
              <a:t>Production and Markets:</a:t>
            </a:r>
            <a:endParaRPr lang="en-US" b="1" dirty="0"/>
          </a:p>
          <a:p>
            <a:pPr lvl="1">
              <a:buFont typeface="Wingdings" panose="05000000000000000000" pitchFamily="2" charset="2"/>
              <a:buChar char="Ø"/>
            </a:pPr>
            <a:r>
              <a:rPr lang="en-US" dirty="0" smtClean="0"/>
              <a:t>Competitive labor and goods markets</a:t>
            </a:r>
          </a:p>
          <a:p>
            <a:pPr lvl="1">
              <a:buFont typeface="Wingdings" panose="05000000000000000000" pitchFamily="2" charset="2"/>
              <a:buChar char="Ø"/>
            </a:pPr>
            <a:r>
              <a:rPr lang="en-US" dirty="0" smtClean="0"/>
              <a:t>Production uses both skilled and unskilled labor (imperfect substitutes)</a:t>
            </a:r>
          </a:p>
          <a:p>
            <a:pPr lvl="1">
              <a:buFont typeface="Wingdings" panose="05000000000000000000" pitchFamily="2" charset="2"/>
              <a:buChar char="Ø"/>
            </a:pPr>
            <a:r>
              <a:rPr lang="en-US" dirty="0" smtClean="0"/>
              <a:t>Refugees and locals perfect substitutes</a:t>
            </a:r>
          </a:p>
          <a:p>
            <a:pPr lvl="1">
              <a:buFont typeface="Wingdings" panose="05000000000000000000" pitchFamily="2" charset="2"/>
              <a:buChar char="Ø"/>
            </a:pPr>
            <a:endParaRPr lang="en-US" dirty="0" smtClean="0"/>
          </a:p>
          <a:p>
            <a:pPr marL="457200" lvl="1" indent="0">
              <a:buNone/>
            </a:pPr>
            <a:endParaRPr lang="en-US" dirty="0" smtClean="0"/>
          </a:p>
        </p:txBody>
      </p:sp>
      <p:sp>
        <p:nvSpPr>
          <p:cNvPr id="4" name="Slide Number Placeholder 3"/>
          <p:cNvSpPr>
            <a:spLocks noGrp="1"/>
          </p:cNvSpPr>
          <p:nvPr>
            <p:ph type="sldNum" sz="quarter" idx="12"/>
          </p:nvPr>
        </p:nvSpPr>
        <p:spPr/>
        <p:txBody>
          <a:bodyPr/>
          <a:lstStyle/>
          <a:p>
            <a:fld id="{309D830A-7395-495F-94DB-8B9B3634B046}" type="slidenum">
              <a:rPr lang="en-US" smtClean="0"/>
              <a:t>10</a:t>
            </a:fld>
            <a:endParaRPr lang="en-US"/>
          </a:p>
        </p:txBody>
      </p:sp>
      <p:sp>
        <p:nvSpPr>
          <p:cNvPr id="6" name="Title 1"/>
          <p:cNvSpPr>
            <a:spLocks noGrp="1"/>
          </p:cNvSpPr>
          <p:nvPr>
            <p:ph type="title"/>
          </p:nvPr>
        </p:nvSpPr>
        <p:spPr>
          <a:xfrm>
            <a:off x="838200" y="1"/>
            <a:ext cx="10515600" cy="881348"/>
          </a:xfrm>
        </p:spPr>
        <p:txBody>
          <a:bodyPr>
            <a:normAutofit/>
          </a:bodyPr>
          <a:lstStyle/>
          <a:p>
            <a:r>
              <a:rPr lang="en-US" sz="3600" b="1" dirty="0" smtClean="0">
                <a:latin typeface="+mn-lt"/>
              </a:rPr>
              <a:t>Simulation Model</a:t>
            </a:r>
            <a:endParaRPr lang="en-US" sz="3600" b="1" dirty="0">
              <a:latin typeface="+mn-lt"/>
            </a:endParaRPr>
          </a:p>
        </p:txBody>
      </p:sp>
      <p:sp>
        <p:nvSpPr>
          <p:cNvPr id="7" name="Content Placeholder 2"/>
          <p:cNvSpPr txBox="1">
            <a:spLocks/>
          </p:cNvSpPr>
          <p:nvPr/>
        </p:nvSpPr>
        <p:spPr>
          <a:xfrm>
            <a:off x="6683671" y="1388124"/>
            <a:ext cx="5325737" cy="5333351"/>
          </a:xfrm>
          <a:prstGeom prst="rect">
            <a:avLst/>
          </a:prstGeom>
        </p:spPr>
        <p:style>
          <a:lnRef idx="1">
            <a:schemeClr val="accent6"/>
          </a:lnRef>
          <a:fillRef idx="1003">
            <a:schemeClr val="dk2"/>
          </a:fillRef>
          <a:effectRef idx="2">
            <a:schemeClr val="accent6"/>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smtClean="0">
                <a:solidFill>
                  <a:schemeClr val="bg1"/>
                </a:solidFill>
              </a:rPr>
              <a:t>Policy space: </a:t>
            </a:r>
          </a:p>
          <a:p>
            <a:pPr lvl="1">
              <a:buFont typeface="Wingdings" panose="05000000000000000000" pitchFamily="2" charset="2"/>
              <a:buChar char="Ø"/>
            </a:pPr>
            <a:r>
              <a:rPr lang="en-US" dirty="0" smtClean="0">
                <a:solidFill>
                  <a:schemeClr val="bg1"/>
                </a:solidFill>
              </a:rPr>
              <a:t>Encampment/free mobility of refugees (skill-based decision possible)</a:t>
            </a:r>
          </a:p>
          <a:p>
            <a:pPr lvl="1">
              <a:buFont typeface="Wingdings" panose="05000000000000000000" pitchFamily="2" charset="2"/>
              <a:buChar char="Ø"/>
            </a:pPr>
            <a:r>
              <a:rPr lang="en-US" dirty="0" smtClean="0">
                <a:solidFill>
                  <a:schemeClr val="bg1"/>
                </a:solidFill>
              </a:rPr>
              <a:t>Labor force participation of refugees </a:t>
            </a:r>
            <a:r>
              <a:rPr lang="en-US" dirty="0">
                <a:solidFill>
                  <a:schemeClr val="bg1"/>
                </a:solidFill>
              </a:rPr>
              <a:t>(skill-based decision possible</a:t>
            </a:r>
            <a:r>
              <a:rPr lang="en-US" dirty="0" smtClean="0">
                <a:solidFill>
                  <a:schemeClr val="bg1"/>
                </a:solidFill>
              </a:rPr>
              <a:t>)</a:t>
            </a:r>
          </a:p>
          <a:p>
            <a:r>
              <a:rPr lang="en-US" b="1" dirty="0" smtClean="0">
                <a:solidFill>
                  <a:schemeClr val="bg1"/>
                </a:solidFill>
              </a:rPr>
              <a:t>Channels/indicators of impact:</a:t>
            </a:r>
          </a:p>
          <a:p>
            <a:pPr lvl="1">
              <a:buFont typeface="Wingdings" panose="05000000000000000000" pitchFamily="2" charset="2"/>
              <a:buChar char="Ø"/>
            </a:pPr>
            <a:r>
              <a:rPr lang="en-US" dirty="0" smtClean="0">
                <a:solidFill>
                  <a:schemeClr val="bg1"/>
                </a:solidFill>
              </a:rPr>
              <a:t>Prices, wages, user fees, and lifetime income</a:t>
            </a:r>
          </a:p>
          <a:p>
            <a:r>
              <a:rPr lang="en-US" b="1" dirty="0" smtClean="0">
                <a:solidFill>
                  <a:schemeClr val="bg1"/>
                </a:solidFill>
              </a:rPr>
              <a:t>Time composition:</a:t>
            </a:r>
            <a:endParaRPr lang="en-US" b="1" dirty="0">
              <a:solidFill>
                <a:schemeClr val="bg1"/>
              </a:solidFill>
            </a:endParaRPr>
          </a:p>
          <a:p>
            <a:pPr lvl="1">
              <a:buFont typeface="Wingdings" panose="05000000000000000000" pitchFamily="2" charset="2"/>
              <a:buChar char="Ø"/>
            </a:pPr>
            <a:r>
              <a:rPr lang="en-US" dirty="0" smtClean="0">
                <a:solidFill>
                  <a:schemeClr val="bg1"/>
                </a:solidFill>
              </a:rPr>
              <a:t>Dynamics can separate between short and medium term effects</a:t>
            </a:r>
            <a:endParaRPr lang="en-US" dirty="0">
              <a:solidFill>
                <a:schemeClr val="bg1"/>
              </a:solidFill>
            </a:endParaRPr>
          </a:p>
          <a:p>
            <a:pPr marL="457200" lvl="1" indent="0">
              <a:buNone/>
            </a:pPr>
            <a:endParaRPr lang="en-US" dirty="0" smtClean="0">
              <a:solidFill>
                <a:schemeClr val="bg1"/>
              </a:solidFill>
            </a:endParaRPr>
          </a:p>
        </p:txBody>
      </p:sp>
      <p:sp>
        <p:nvSpPr>
          <p:cNvPr id="8" name="Rectangle 7"/>
          <p:cNvSpPr/>
          <p:nvPr/>
        </p:nvSpPr>
        <p:spPr>
          <a:xfrm>
            <a:off x="838200" y="782294"/>
            <a:ext cx="11446526" cy="480131"/>
          </a:xfrm>
          <a:prstGeom prst="rect">
            <a:avLst/>
          </a:prstGeom>
        </p:spPr>
        <p:txBody>
          <a:bodyPr wrap="square">
            <a:spAutoFit/>
          </a:bodyPr>
          <a:lstStyle/>
          <a:p>
            <a:pPr lvl="0">
              <a:lnSpc>
                <a:spcPct val="90000"/>
              </a:lnSpc>
              <a:spcBef>
                <a:spcPts val="1000"/>
              </a:spcBef>
            </a:pPr>
            <a:r>
              <a:rPr lang="en-US" sz="2800" dirty="0" smtClean="0">
                <a:solidFill>
                  <a:prstClr val="black"/>
                </a:solidFill>
              </a:rPr>
              <a:t>Artuc, Mattoo, and Onder (2016) builds </a:t>
            </a:r>
            <a:r>
              <a:rPr lang="en-US" sz="2800" dirty="0">
                <a:solidFill>
                  <a:prstClr val="black"/>
                </a:solidFill>
              </a:rPr>
              <a:t>on Artuc </a:t>
            </a:r>
            <a:r>
              <a:rPr lang="en-US" sz="2800" i="1" dirty="0">
                <a:solidFill>
                  <a:prstClr val="black"/>
                </a:solidFill>
              </a:rPr>
              <a:t>et.al. </a:t>
            </a:r>
            <a:r>
              <a:rPr lang="en-US" sz="2800" dirty="0" smtClean="0">
                <a:solidFill>
                  <a:prstClr val="black"/>
                </a:solidFill>
              </a:rPr>
              <a:t>(AER, </a:t>
            </a:r>
            <a:r>
              <a:rPr lang="en-US" sz="2800" dirty="0">
                <a:solidFill>
                  <a:prstClr val="black"/>
                </a:solidFill>
              </a:rPr>
              <a:t>2010</a:t>
            </a:r>
            <a:r>
              <a:rPr lang="en-US" sz="2800" dirty="0" smtClean="0">
                <a:solidFill>
                  <a:prstClr val="black"/>
                </a:solidFill>
              </a:rPr>
              <a:t>)</a:t>
            </a:r>
            <a:endParaRPr lang="en-US" sz="2800" dirty="0">
              <a:solidFill>
                <a:prstClr val="black"/>
              </a:solidFill>
            </a:endParaRPr>
          </a:p>
        </p:txBody>
      </p:sp>
      <p:sp>
        <p:nvSpPr>
          <p:cNvPr id="9" name="Title 1"/>
          <p:cNvSpPr txBox="1">
            <a:spLocks/>
          </p:cNvSpPr>
          <p:nvPr/>
        </p:nvSpPr>
        <p:spPr>
          <a:xfrm rot="16200000">
            <a:off x="-3056032" y="3052819"/>
            <a:ext cx="6858003" cy="752361"/>
          </a:xfrm>
          <a:prstGeom prst="rect">
            <a:avLst/>
          </a:prstGeom>
        </p:spPr>
        <p:style>
          <a:lnRef idx="3">
            <a:schemeClr val="lt1"/>
          </a:lnRef>
          <a:fillRef idx="1001">
            <a:schemeClr val="dk2"/>
          </a:fillRef>
          <a:effectRef idx="1">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400" b="1" dirty="0" smtClean="0"/>
              <a:t>Simulation slides with blue side bars from now on</a:t>
            </a:r>
            <a:endParaRPr lang="en-US" sz="2400" b="1" dirty="0"/>
          </a:p>
        </p:txBody>
      </p:sp>
    </p:spTree>
    <p:extLst>
      <p:ext uri="{BB962C8B-B14F-4D97-AF65-F5344CB8AC3E}">
        <p14:creationId xmlns:p14="http://schemas.microsoft.com/office/powerpoint/2010/main" val="160885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
                                            <p:txEl>
                                              <p:pRg st="4" end="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
                                            <p:txEl>
                                              <p:pRg st="5" end="5"/>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115" y="2491380"/>
            <a:ext cx="10515600" cy="2774683"/>
          </a:xfrm>
        </p:spPr>
        <p:txBody>
          <a:bodyPr>
            <a:normAutofit/>
          </a:bodyPr>
          <a:lstStyle/>
          <a:p>
            <a:pPr algn="ctr"/>
            <a:r>
              <a:rPr lang="en-US" b="1" dirty="0" smtClean="0"/>
              <a:t>PRELIMINARY FINDINGS: </a:t>
            </a:r>
            <a:br>
              <a:rPr lang="en-US" b="1" dirty="0" smtClean="0"/>
            </a:br>
            <a:r>
              <a:rPr lang="en-US" b="1" dirty="0" smtClean="0"/>
              <a:t/>
            </a:r>
            <a:br>
              <a:rPr lang="en-US" b="1" dirty="0" smtClean="0"/>
            </a:br>
            <a:r>
              <a:rPr lang="en-US" b="1" dirty="0" smtClean="0"/>
              <a:t>	</a:t>
            </a:r>
            <a:br>
              <a:rPr lang="en-US" b="1" dirty="0" smtClean="0"/>
            </a:br>
            <a:endParaRPr lang="en-US" b="1" dirty="0"/>
          </a:p>
        </p:txBody>
      </p:sp>
      <p:sp>
        <p:nvSpPr>
          <p:cNvPr id="3" name="Slide Number Placeholder 2"/>
          <p:cNvSpPr>
            <a:spLocks noGrp="1"/>
          </p:cNvSpPr>
          <p:nvPr>
            <p:ph type="sldNum" sz="quarter" idx="12"/>
          </p:nvPr>
        </p:nvSpPr>
        <p:spPr/>
        <p:txBody>
          <a:bodyPr/>
          <a:lstStyle/>
          <a:p>
            <a:fld id="{309D830A-7395-495F-94DB-8B9B3634B046}" type="slidenum">
              <a:rPr lang="en-US" smtClean="0"/>
              <a:t>11</a:t>
            </a:fld>
            <a:endParaRPr lang="en-US"/>
          </a:p>
        </p:txBody>
      </p:sp>
    </p:spTree>
    <p:extLst>
      <p:ext uri="{BB962C8B-B14F-4D97-AF65-F5344CB8AC3E}">
        <p14:creationId xmlns:p14="http://schemas.microsoft.com/office/powerpoint/2010/main" val="5748858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09D830A-7395-495F-94DB-8B9B3634B046}" type="slidenum">
              <a:rPr lang="en-US" smtClean="0">
                <a:solidFill>
                  <a:prstClr val="black">
                    <a:tint val="75000"/>
                  </a:prstClr>
                </a:solidFill>
              </a:rPr>
              <a:pPr/>
              <a:t>12</a:t>
            </a:fld>
            <a:endParaRPr lang="en-US">
              <a:solidFill>
                <a:prstClr val="black">
                  <a:tint val="75000"/>
                </a:prstClr>
              </a:solidFill>
            </a:endParaRPr>
          </a:p>
        </p:txBody>
      </p:sp>
      <p:sp>
        <p:nvSpPr>
          <p:cNvPr id="6" name="Title 1"/>
          <p:cNvSpPr>
            <a:spLocks noGrp="1"/>
          </p:cNvSpPr>
          <p:nvPr>
            <p:ph type="title"/>
          </p:nvPr>
        </p:nvSpPr>
        <p:spPr>
          <a:xfrm>
            <a:off x="838200" y="1"/>
            <a:ext cx="10515600" cy="881348"/>
          </a:xfrm>
        </p:spPr>
        <p:txBody>
          <a:bodyPr>
            <a:normAutofit/>
          </a:bodyPr>
          <a:lstStyle/>
          <a:p>
            <a:r>
              <a:rPr lang="en-US" sz="3200" b="1" dirty="0" smtClean="0">
                <a:latin typeface="+mn-lt"/>
              </a:rPr>
              <a:t>Refugee presence should boost the prices of non-tradables</a:t>
            </a:r>
            <a:endParaRPr lang="en-US" sz="3200" b="1" dirty="0">
              <a:latin typeface="+mn-lt"/>
            </a:endParaRPr>
          </a:p>
        </p:txBody>
      </p:sp>
      <p:graphicFrame>
        <p:nvGraphicFramePr>
          <p:cNvPr id="9" name="Chart 8"/>
          <p:cNvGraphicFramePr>
            <a:graphicFrameLocks/>
          </p:cNvGraphicFramePr>
          <p:nvPr>
            <p:extLst>
              <p:ext uri="{D42A27DB-BD31-4B8C-83A1-F6EECF244321}">
                <p14:modId xmlns:p14="http://schemas.microsoft.com/office/powerpoint/2010/main" val="355434179"/>
              </p:ext>
            </p:extLst>
          </p:nvPr>
        </p:nvGraphicFramePr>
        <p:xfrm>
          <a:off x="915179" y="1052512"/>
          <a:ext cx="5486400" cy="548640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p:cNvSpPr txBox="1">
            <a:spLocks/>
          </p:cNvSpPr>
          <p:nvPr/>
        </p:nvSpPr>
        <p:spPr>
          <a:xfrm rot="16200000">
            <a:off x="-3056032" y="3052819"/>
            <a:ext cx="6858003" cy="752361"/>
          </a:xfrm>
          <a:prstGeom prst="rect">
            <a:avLst/>
          </a:prstGeom>
        </p:spPr>
        <p:style>
          <a:lnRef idx="3">
            <a:schemeClr val="lt1"/>
          </a:lnRef>
          <a:fillRef idx="1001">
            <a:schemeClr val="dk2"/>
          </a:fillRef>
          <a:effectRef idx="1">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400" b="1" dirty="0" smtClean="0"/>
              <a:t>What do we expect? Price effects</a:t>
            </a:r>
            <a:endParaRPr lang="en-US" sz="2400" b="1" dirty="0"/>
          </a:p>
        </p:txBody>
      </p:sp>
      <p:sp>
        <p:nvSpPr>
          <p:cNvPr id="8" name="Content Placeholder 1"/>
          <p:cNvSpPr>
            <a:spLocks noGrp="1"/>
          </p:cNvSpPr>
          <p:nvPr>
            <p:ph idx="1"/>
          </p:nvPr>
        </p:nvSpPr>
        <p:spPr>
          <a:xfrm>
            <a:off x="7137919" y="2005012"/>
            <a:ext cx="4215882" cy="4351338"/>
          </a:xfrm>
        </p:spPr>
        <p:txBody>
          <a:bodyPr>
            <a:normAutofit/>
          </a:bodyPr>
          <a:lstStyle/>
          <a:p>
            <a:r>
              <a:rPr lang="en-US" sz="2400" dirty="0" smtClean="0"/>
              <a:t>Prices in tradable sectors should not be affected</a:t>
            </a:r>
          </a:p>
          <a:p>
            <a:r>
              <a:rPr lang="en-US" sz="2400" dirty="0" smtClean="0"/>
              <a:t>In the medium-term a large positive effect on non-tradable prices in Turkana and, to a lesser extent, elsewhere,</a:t>
            </a:r>
          </a:p>
          <a:p>
            <a:r>
              <a:rPr lang="en-US" sz="2400" dirty="0" smtClean="0"/>
              <a:t>In the long-term some of this tapers off, but a large part remains permanently.</a:t>
            </a:r>
          </a:p>
        </p:txBody>
      </p:sp>
    </p:spTree>
    <p:extLst>
      <p:ext uri="{BB962C8B-B14F-4D97-AF65-F5344CB8AC3E}">
        <p14:creationId xmlns:p14="http://schemas.microsoft.com/office/powerpoint/2010/main" val="137184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09D830A-7395-495F-94DB-8B9B3634B046}" type="slidenum">
              <a:rPr lang="en-US" smtClean="0">
                <a:solidFill>
                  <a:prstClr val="black">
                    <a:tint val="75000"/>
                  </a:prstClr>
                </a:solidFill>
              </a:rPr>
              <a:pPr/>
              <a:t>13</a:t>
            </a:fld>
            <a:endParaRPr lang="en-US">
              <a:solidFill>
                <a:prstClr val="black">
                  <a:tint val="75000"/>
                </a:prstClr>
              </a:solidFill>
            </a:endParaRPr>
          </a:p>
        </p:txBody>
      </p:sp>
      <p:sp>
        <p:nvSpPr>
          <p:cNvPr id="6" name="Title 1"/>
          <p:cNvSpPr>
            <a:spLocks noGrp="1"/>
          </p:cNvSpPr>
          <p:nvPr>
            <p:ph type="title"/>
          </p:nvPr>
        </p:nvSpPr>
        <p:spPr>
          <a:xfrm>
            <a:off x="838200" y="1"/>
            <a:ext cx="11353800" cy="881348"/>
          </a:xfrm>
        </p:spPr>
        <p:txBody>
          <a:bodyPr>
            <a:normAutofit/>
          </a:bodyPr>
          <a:lstStyle/>
          <a:p>
            <a:r>
              <a:rPr lang="en-US" sz="3200" b="1" dirty="0" smtClean="0">
                <a:latin typeface="+mn-lt"/>
              </a:rPr>
              <a:t>No data on effects on rental prices, but signs abound</a:t>
            </a:r>
            <a:endParaRPr lang="en-US" sz="3200" b="1" dirty="0">
              <a:latin typeface="+mn-lt"/>
            </a:endParaRPr>
          </a:p>
        </p:txBody>
      </p:sp>
      <p:sp>
        <p:nvSpPr>
          <p:cNvPr id="5" name="Title 1"/>
          <p:cNvSpPr txBox="1">
            <a:spLocks/>
          </p:cNvSpPr>
          <p:nvPr/>
        </p:nvSpPr>
        <p:spPr>
          <a:xfrm rot="16200000">
            <a:off x="-3056032" y="3052819"/>
            <a:ext cx="6858003" cy="752361"/>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400" b="1" dirty="0" smtClean="0"/>
              <a:t>What do we observe? Price effects</a:t>
            </a:r>
            <a:endParaRPr lang="en-US" sz="2400" b="1" dirty="0"/>
          </a:p>
        </p:txBody>
      </p:sp>
      <p:graphicFrame>
        <p:nvGraphicFramePr>
          <p:cNvPr id="2" name="Table 1"/>
          <p:cNvGraphicFramePr>
            <a:graphicFrameLocks noGrp="1"/>
          </p:cNvGraphicFramePr>
          <p:nvPr>
            <p:extLst>
              <p:ext uri="{D42A27DB-BD31-4B8C-83A1-F6EECF244321}">
                <p14:modId xmlns:p14="http://schemas.microsoft.com/office/powerpoint/2010/main" val="157482414"/>
              </p:ext>
            </p:extLst>
          </p:nvPr>
        </p:nvGraphicFramePr>
        <p:xfrm>
          <a:off x="938269" y="1499885"/>
          <a:ext cx="7243557" cy="4856465"/>
        </p:xfrm>
        <a:graphic>
          <a:graphicData uri="http://schemas.openxmlformats.org/drawingml/2006/table">
            <a:tbl>
              <a:tblPr firstRow="1" firstCol="1" bandRow="1"/>
              <a:tblGrid>
                <a:gridCol w="2220005"/>
                <a:gridCol w="1065602"/>
                <a:gridCol w="1065602"/>
                <a:gridCol w="913373"/>
                <a:gridCol w="913373"/>
                <a:gridCol w="1065602"/>
              </a:tblGrid>
              <a:tr h="321559">
                <a:tc gridSpan="6">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Summary statistics from household survey, </a:t>
                      </a:r>
                      <a:r>
                        <a:rPr lang="en-US" sz="1800" b="1" dirty="0" smtClean="0">
                          <a:effectLst/>
                          <a:latin typeface="Calibri" panose="020F0502020204030204" pitchFamily="34" charset="0"/>
                          <a:ea typeface="Calibri" panose="020F0502020204030204" pitchFamily="34" charset="0"/>
                          <a:cs typeface="Times New Roman" panose="02020603050405020304" pitchFamily="18" charset="0"/>
                        </a:rPr>
                        <a:t>housing</a:t>
                      </a:r>
                    </a:p>
                    <a:p>
                      <a:pPr marL="0" marR="0" 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80450">
                <a:tc>
                  <a:txBody>
                    <a:bodyPr/>
                    <a:lstStyle/>
                    <a:p>
                      <a:pPr>
                        <a:lnSpc>
                          <a:spcPct val="107000"/>
                        </a:lnSpc>
                      </a:pPr>
                      <a:endParaRPr lang="en-US" sz="1400">
                        <a:effectLst/>
                        <a:latin typeface="Calibri" panose="020F050202020403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Mean Kakuma</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Mean Non-Kakuma</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P-value diff</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Obs Kakuma</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Obs Non-Kakuma</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1559">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Non-traditional roof</a:t>
                      </a: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0.171</a:t>
                      </a: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0.256</a:t>
                      </a: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0.084</a:t>
                      </a: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111</a:t>
                      </a: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219</a:t>
                      </a: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r>
              <a:tr h="580450">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More than one room in house</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0.198</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0.315</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0.025*</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111</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219</a:t>
                      </a:r>
                    </a:p>
                  </a:txBody>
                  <a:tcPr marL="68580" marR="68580" marT="0" marB="0" anchor="b">
                    <a:lnL>
                      <a:noFill/>
                    </a:lnL>
                    <a:lnR>
                      <a:noFill/>
                    </a:lnR>
                    <a:lnT>
                      <a:noFill/>
                    </a:lnT>
                    <a:lnB>
                      <a:noFill/>
                    </a:lnB>
                  </a:tcPr>
                </a:tc>
              </a:tr>
              <a:tr h="321559">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Brick or metal walls</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0.036</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0.110</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0.023*</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111</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219</a:t>
                      </a:r>
                    </a:p>
                  </a:txBody>
                  <a:tcPr marL="68580" marR="68580" marT="0" marB="0" anchor="b">
                    <a:lnL>
                      <a:noFill/>
                    </a:lnL>
                    <a:lnR>
                      <a:noFill/>
                    </a:lnR>
                    <a:lnT>
                      <a:noFill/>
                    </a:lnT>
                    <a:lnB>
                      <a:noFill/>
                    </a:lnB>
                  </a:tcPr>
                </a:tc>
              </a:tr>
              <a:tr h="321559">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Receive water from pipe</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0.135</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0.265</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0.007**</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111</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219</a:t>
                      </a:r>
                    </a:p>
                  </a:txBody>
                  <a:tcPr marL="68580" marR="68580" marT="0" marB="0" anchor="b">
                    <a:lnL>
                      <a:noFill/>
                    </a:lnL>
                    <a:lnR>
                      <a:noFill/>
                    </a:lnR>
                    <a:lnT>
                      <a:noFill/>
                    </a:lnT>
                    <a:lnB>
                      <a:noFill/>
                    </a:lnB>
                  </a:tcPr>
                </a:tc>
              </a:tr>
              <a:tr h="321559">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Owns home</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0.991</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0.932</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0.017*</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111</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219</a:t>
                      </a:r>
                    </a:p>
                  </a:txBody>
                  <a:tcPr marL="68580" marR="68580" marT="0" marB="0" anchor="b">
                    <a:lnL>
                      <a:noFill/>
                    </a:lnL>
                    <a:lnR>
                      <a:noFill/>
                    </a:lnR>
                    <a:lnT>
                      <a:noFill/>
                    </a:lnT>
                    <a:lnB>
                      <a:noFill/>
                    </a:lnB>
                  </a:tcPr>
                </a:tc>
              </a:tr>
              <a:tr h="321559">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Monthly rent for home</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1500.000</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2233.333</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N/A</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15</a:t>
                      </a:r>
                    </a:p>
                  </a:txBody>
                  <a:tcPr marL="68580" marR="68580" marT="0" marB="0" anchor="b">
                    <a:lnL>
                      <a:noFill/>
                    </a:lnL>
                    <a:lnR>
                      <a:noFill/>
                    </a:lnR>
                    <a:lnT>
                      <a:noFill/>
                    </a:lnT>
                    <a:lnB>
                      <a:noFill/>
                    </a:lnB>
                  </a:tcPr>
                </a:tc>
              </a:tr>
              <a:tr h="321559">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Year house built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2004.624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2005.410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0.465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r>
              <a:tr h="870675">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Date household head began living in current location</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1995</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1990</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0.027*</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71</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203</a:t>
                      </a:r>
                    </a:p>
                  </a:txBody>
                  <a:tcPr marL="68580" marR="68580" marT="0" marB="0" anchor="b">
                    <a:lnL>
                      <a:noFill/>
                    </a:lnL>
                    <a:lnR>
                      <a:noFill/>
                    </a:lnR>
                    <a:lnT>
                      <a:noFill/>
                    </a:lnT>
                    <a:lnB>
                      <a:noFill/>
                    </a:lnB>
                  </a:tcPr>
                </a:tc>
              </a:tr>
              <a:tr h="321559">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695436629"/>
              </p:ext>
            </p:extLst>
          </p:nvPr>
        </p:nvGraphicFramePr>
        <p:xfrm>
          <a:off x="8544508" y="1499885"/>
          <a:ext cx="2875384" cy="2776030"/>
        </p:xfrm>
        <a:graphic>
          <a:graphicData uri="http://schemas.openxmlformats.org/drawingml/2006/table">
            <a:tbl>
              <a:tblPr firstRow="1" firstCol="1" bandRow="1"/>
              <a:tblGrid>
                <a:gridCol w="1407809"/>
                <a:gridCol w="1467575"/>
              </a:tblGrid>
              <a:tr h="198547">
                <a:tc gridSpan="2">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Land </a:t>
                      </a:r>
                      <a:r>
                        <a:rPr lang="en-US" sz="1800" b="1" dirty="0" smtClean="0">
                          <a:effectLst/>
                          <a:latin typeface="Calibri" panose="020F0502020204030204" pitchFamily="34" charset="0"/>
                          <a:ea typeface="Calibri" panose="020F0502020204030204" pitchFamily="34" charset="0"/>
                          <a:cs typeface="Times New Roman" panose="02020603050405020304" pitchFamily="18" charset="0"/>
                        </a:rPr>
                        <a:t>Prices</a:t>
                      </a:r>
                    </a:p>
                    <a:p>
                      <a:pPr marL="0" marR="0" 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r>
              <a:tr h="198547">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Size in meters</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Price in KS</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547">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20 x 50</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50,000</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r>
              <a:tr h="198547">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100 x 50</a:t>
                      </a:r>
                    </a:p>
                  </a:txBody>
                  <a:tcPr marL="68580" marR="68580" marT="0" marB="0">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70,000</a:t>
                      </a:r>
                    </a:p>
                  </a:txBody>
                  <a:tcPr marL="68580" marR="68580" marT="0" marB="0">
                    <a:lnL>
                      <a:noFill/>
                    </a:lnL>
                    <a:lnR>
                      <a:noFill/>
                    </a:lnR>
                    <a:lnT>
                      <a:noFill/>
                    </a:lnT>
                    <a:lnB>
                      <a:noFill/>
                    </a:lnB>
                  </a:tcPr>
                </a:tc>
              </a:tr>
              <a:tr h="198547">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100 x 100</a:t>
                      </a:r>
                    </a:p>
                  </a:txBody>
                  <a:tcPr marL="68580" marR="68580" marT="0" marB="0">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200,000</a:t>
                      </a:r>
                    </a:p>
                  </a:txBody>
                  <a:tcPr marL="68580" marR="68580" marT="0" marB="0">
                    <a:lnL>
                      <a:noFill/>
                    </a:lnL>
                    <a:lnR>
                      <a:noFill/>
                    </a:lnR>
                    <a:lnT>
                      <a:noFill/>
                    </a:lnT>
                    <a:lnB>
                      <a:noFill/>
                    </a:lnB>
                  </a:tcPr>
                </a:tc>
              </a:tr>
              <a:tr h="198547">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300 x 300</a:t>
                      </a:r>
                    </a:p>
                  </a:txBody>
                  <a:tcPr marL="68580" marR="68580" marT="0" marB="0">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270-280,000</a:t>
                      </a:r>
                    </a:p>
                  </a:txBody>
                  <a:tcPr marL="68580" marR="68580" marT="0" marB="0">
                    <a:lnL>
                      <a:noFill/>
                    </a:lnL>
                    <a:lnR>
                      <a:noFill/>
                    </a:lnR>
                    <a:lnT>
                      <a:noFill/>
                    </a:lnT>
                    <a:lnB>
                      <a:noFill/>
                    </a:lnB>
                  </a:tcPr>
                </a:tc>
              </a:tr>
              <a:tr h="198547">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400 x 400</a:t>
                      </a:r>
                    </a:p>
                  </a:txBody>
                  <a:tcPr marL="68580" marR="68580" marT="0" marB="0">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380,000</a:t>
                      </a:r>
                    </a:p>
                  </a:txBody>
                  <a:tcPr marL="68580" marR="68580" marT="0" marB="0">
                    <a:lnL>
                      <a:noFill/>
                    </a:lnL>
                    <a:lnR>
                      <a:noFill/>
                    </a:lnR>
                    <a:lnT>
                      <a:noFill/>
                    </a:lnT>
                    <a:lnB>
                      <a:noFill/>
                    </a:lnB>
                  </a:tcPr>
                </a:tc>
              </a:tr>
              <a:tr h="198547">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500 x 500</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500,000</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r>
              <a:tr h="559514">
                <a:tc gridSpan="2">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Source: Kakuma Turkana chief clerk, June 2015</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r>
            </a:tbl>
          </a:graphicData>
        </a:graphic>
      </p:graphicFrame>
    </p:spTree>
    <p:extLst>
      <p:ext uri="{BB962C8B-B14F-4D97-AF65-F5344CB8AC3E}">
        <p14:creationId xmlns:p14="http://schemas.microsoft.com/office/powerpoint/2010/main" val="133592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09D830A-7395-495F-94DB-8B9B3634B046}" type="slidenum">
              <a:rPr lang="en-US" smtClean="0">
                <a:solidFill>
                  <a:prstClr val="black">
                    <a:tint val="75000"/>
                  </a:prstClr>
                </a:solidFill>
              </a:rPr>
              <a:pPr/>
              <a:t>14</a:t>
            </a:fld>
            <a:endParaRPr lang="en-US">
              <a:solidFill>
                <a:prstClr val="black">
                  <a:tint val="75000"/>
                </a:prstClr>
              </a:solidFill>
            </a:endParaRPr>
          </a:p>
        </p:txBody>
      </p:sp>
      <p:sp>
        <p:nvSpPr>
          <p:cNvPr id="6" name="Title 1"/>
          <p:cNvSpPr>
            <a:spLocks noGrp="1"/>
          </p:cNvSpPr>
          <p:nvPr>
            <p:ph type="title"/>
          </p:nvPr>
        </p:nvSpPr>
        <p:spPr>
          <a:xfrm>
            <a:off x="838200" y="1"/>
            <a:ext cx="11353800" cy="881348"/>
          </a:xfrm>
        </p:spPr>
        <p:txBody>
          <a:bodyPr>
            <a:normAutofit/>
          </a:bodyPr>
          <a:lstStyle/>
          <a:p>
            <a:r>
              <a:rPr lang="en-US" sz="3200" b="1" dirty="0" smtClean="0">
                <a:latin typeface="+mn-lt"/>
              </a:rPr>
              <a:t>Cannot detect effect on corn; livestock prices increase with aid</a:t>
            </a:r>
            <a:endParaRPr lang="en-US" sz="3200" b="1" dirty="0">
              <a:latin typeface="+mn-lt"/>
            </a:endParaRPr>
          </a:p>
        </p:txBody>
      </p:sp>
      <p:sp>
        <p:nvSpPr>
          <p:cNvPr id="5" name="Title 1"/>
          <p:cNvSpPr txBox="1">
            <a:spLocks/>
          </p:cNvSpPr>
          <p:nvPr/>
        </p:nvSpPr>
        <p:spPr>
          <a:xfrm rot="16200000">
            <a:off x="-3056032" y="3052819"/>
            <a:ext cx="6858003" cy="752361"/>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400" b="1" dirty="0" smtClean="0"/>
              <a:t>What do we observe? Price effects</a:t>
            </a:r>
            <a:endParaRPr lang="en-US" sz="2400" b="1" dirty="0"/>
          </a:p>
        </p:txBody>
      </p:sp>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1051637" y="1623525"/>
            <a:ext cx="5212039" cy="3788229"/>
          </a:xfrm>
          <a:prstGeom prst="rect">
            <a:avLst/>
          </a:prstGeom>
          <a:noFill/>
          <a:ln>
            <a:noFill/>
          </a:ln>
        </p:spPr>
      </p:pic>
      <p:graphicFrame>
        <p:nvGraphicFramePr>
          <p:cNvPr id="12" name="Table 11"/>
          <p:cNvGraphicFramePr>
            <a:graphicFrameLocks noGrp="1"/>
          </p:cNvGraphicFramePr>
          <p:nvPr>
            <p:extLst>
              <p:ext uri="{D42A27DB-BD31-4B8C-83A1-F6EECF244321}">
                <p14:modId xmlns:p14="http://schemas.microsoft.com/office/powerpoint/2010/main" val="4269357116"/>
              </p:ext>
            </p:extLst>
          </p:nvPr>
        </p:nvGraphicFramePr>
        <p:xfrm>
          <a:off x="6566162" y="1134485"/>
          <a:ext cx="5283718" cy="5204654"/>
        </p:xfrm>
        <a:graphic>
          <a:graphicData uri="http://schemas.openxmlformats.org/drawingml/2006/table">
            <a:tbl>
              <a:tblPr firstRow="1" firstCol="1" bandRow="1"/>
              <a:tblGrid>
                <a:gridCol w="1504818"/>
                <a:gridCol w="905069"/>
                <a:gridCol w="979714"/>
                <a:gridCol w="914400"/>
                <a:gridCol w="979717"/>
              </a:tblGrid>
              <a:tr h="382809">
                <a:tc gridSpan="5">
                  <a:txBody>
                    <a:bodyPr/>
                    <a:lstStyle/>
                    <a:p>
                      <a:pPr marL="0" marR="0" algn="ctr">
                        <a:lnSpc>
                          <a:spcPct val="107000"/>
                        </a:lnSpc>
                        <a:spcBef>
                          <a:spcPts val="0"/>
                        </a:spcBef>
                        <a:spcAft>
                          <a:spcPts val="0"/>
                        </a:spcAft>
                      </a:pPr>
                      <a:r>
                        <a:rPr lang="en-US" sz="1800" b="1" u="none" dirty="0">
                          <a:solidFill>
                            <a:schemeClr val="tx1"/>
                          </a:solidFill>
                          <a:effectLst/>
                          <a:latin typeface="+mn-lt"/>
                          <a:ea typeface="Calibri" panose="020F0502020204030204" pitchFamily="34" charset="0"/>
                          <a:cs typeface="Times New Roman" panose="02020603050405020304" pitchFamily="18" charset="0"/>
                        </a:rPr>
                        <a:t>Correlation between livestock prices and </a:t>
                      </a:r>
                      <a:r>
                        <a:rPr lang="en-US" sz="1800" b="1" u="none" dirty="0" smtClean="0">
                          <a:solidFill>
                            <a:schemeClr val="tx1"/>
                          </a:solidFill>
                          <a:effectLst/>
                          <a:latin typeface="+mn-lt"/>
                          <a:ea typeface="Calibri" panose="020F0502020204030204" pitchFamily="34" charset="0"/>
                          <a:cs typeface="Times New Roman" panose="02020603050405020304" pitchFamily="18" charset="0"/>
                        </a:rPr>
                        <a:t>aid</a:t>
                      </a:r>
                    </a:p>
                    <a:p>
                      <a:pPr marL="0" marR="0" algn="ctr">
                        <a:lnSpc>
                          <a:spcPct val="107000"/>
                        </a:lnSpc>
                        <a:spcBef>
                          <a:spcPts val="0"/>
                        </a:spcBef>
                        <a:spcAft>
                          <a:spcPts val="0"/>
                        </a:spcAft>
                      </a:pPr>
                      <a:endParaRPr lang="en-US" sz="1400"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07860">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Cattle</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Male</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Male</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Female</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Female</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7860">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Ln(aid) x 1/(km to Kakuma)</a:t>
                      </a: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1.6659***</a:t>
                      </a: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1.7102***</a:t>
                      </a: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0.8163***</a:t>
                      </a: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0.7615***</a:t>
                      </a: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r>
              <a:tr h="207860">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(0.2495)</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(0.2510)</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(0.1985)</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(0.1997)</a:t>
                      </a:r>
                    </a:p>
                  </a:txBody>
                  <a:tcPr marL="68580" marR="68580" marT="0" marB="0" anchor="b">
                    <a:lnL>
                      <a:noFill/>
                    </a:lnL>
                    <a:lnR>
                      <a:noFill/>
                    </a:lnR>
                    <a:lnT>
                      <a:noFill/>
                    </a:lnT>
                    <a:lnB>
                      <a:noFill/>
                    </a:lnB>
                  </a:tcPr>
                </a:tc>
              </a:tr>
              <a:tr h="207860">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Ln(volume sold)</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0.0774***</a:t>
                      </a:r>
                    </a:p>
                  </a:txBody>
                  <a:tcPr marL="68580" marR="68580" marT="0" marB="0" anchor="b">
                    <a:lnL>
                      <a:noFill/>
                    </a:lnL>
                    <a:lnR>
                      <a:noFill/>
                    </a:lnR>
                    <a:lnT>
                      <a:noFill/>
                    </a:lnT>
                    <a:lnB>
                      <a:noFill/>
                    </a:lnB>
                  </a:tcPr>
                </a:tc>
                <a:tc>
                  <a:txBody>
                    <a:bodyPr/>
                    <a:lstStyle/>
                    <a:p>
                      <a:pPr>
                        <a:lnSpc>
                          <a:spcPct val="107000"/>
                        </a:lnSpc>
                      </a:pPr>
                      <a:endParaRPr lang="en-US" sz="1400">
                        <a:effectLst/>
                        <a:latin typeface="Calibri" panose="020F0502020204030204" pitchFamily="34" charset="0"/>
                      </a:endParaRP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0.0880***</a:t>
                      </a:r>
                    </a:p>
                  </a:txBody>
                  <a:tcPr marL="68580" marR="68580" marT="0" marB="0" anchor="b">
                    <a:lnL>
                      <a:noFill/>
                    </a:lnL>
                    <a:lnR>
                      <a:noFill/>
                    </a:lnR>
                    <a:lnT>
                      <a:noFill/>
                    </a:lnT>
                    <a:lnB>
                      <a:noFill/>
                    </a:lnB>
                  </a:tcPr>
                </a:tc>
                <a:tc>
                  <a:txBody>
                    <a:bodyPr/>
                    <a:lstStyle/>
                    <a:p>
                      <a:pPr>
                        <a:lnSpc>
                          <a:spcPct val="107000"/>
                        </a:lnSpc>
                      </a:pPr>
                      <a:endParaRPr lang="en-US" sz="1400">
                        <a:effectLst/>
                        <a:latin typeface="Calibri" panose="020F0502020204030204" pitchFamily="34" charset="0"/>
                      </a:endParaRPr>
                    </a:p>
                  </a:txBody>
                  <a:tcPr marL="68580" marR="68580" marT="0" marB="0" anchor="b">
                    <a:lnL>
                      <a:noFill/>
                    </a:lnL>
                    <a:lnR>
                      <a:noFill/>
                    </a:lnR>
                    <a:lnT>
                      <a:noFill/>
                    </a:lnT>
                    <a:lnB>
                      <a:noFill/>
                    </a:lnB>
                  </a:tcPr>
                </a:tc>
              </a:tr>
              <a:tr h="207860">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(0.0114)</a:t>
                      </a:r>
                    </a:p>
                  </a:txBody>
                  <a:tcPr marL="68580" marR="68580" marT="0" marB="0" anchor="b">
                    <a:lnL>
                      <a:noFill/>
                    </a:lnL>
                    <a:lnR>
                      <a:noFill/>
                    </a:lnR>
                    <a:lnT>
                      <a:noFill/>
                    </a:lnT>
                    <a:lnB>
                      <a:noFill/>
                    </a:lnB>
                  </a:tcPr>
                </a:tc>
                <a:tc>
                  <a:txBody>
                    <a:bodyPr/>
                    <a:lstStyle/>
                    <a:p>
                      <a:pPr>
                        <a:lnSpc>
                          <a:spcPct val="107000"/>
                        </a:lnSpc>
                      </a:pPr>
                      <a:endParaRPr lang="en-US" sz="1400">
                        <a:effectLst/>
                        <a:latin typeface="Calibri" panose="020F0502020204030204" pitchFamily="34" charset="0"/>
                      </a:endParaRP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(0.0091)</a:t>
                      </a:r>
                    </a:p>
                  </a:txBody>
                  <a:tcPr marL="68580" marR="68580" marT="0" marB="0" anchor="b">
                    <a:lnL>
                      <a:noFill/>
                    </a:lnL>
                    <a:lnR>
                      <a:noFill/>
                    </a:lnR>
                    <a:lnT>
                      <a:noFill/>
                    </a:lnT>
                    <a:lnB>
                      <a:noFill/>
                    </a:lnB>
                  </a:tcPr>
                </a:tc>
                <a:tc>
                  <a:txBody>
                    <a:bodyPr/>
                    <a:lstStyle/>
                    <a:p>
                      <a:pPr>
                        <a:lnSpc>
                          <a:spcPct val="107000"/>
                        </a:lnSpc>
                      </a:pPr>
                      <a:endParaRPr lang="en-US" sz="1400">
                        <a:effectLst/>
                        <a:latin typeface="Calibri" panose="020F0502020204030204" pitchFamily="34" charset="0"/>
                      </a:endParaRPr>
                    </a:p>
                  </a:txBody>
                  <a:tcPr marL="68580" marR="68580" marT="0" marB="0" anchor="b">
                    <a:lnL>
                      <a:noFill/>
                    </a:lnL>
                    <a:lnR>
                      <a:noFill/>
                    </a:lnR>
                    <a:lnT>
                      <a:noFill/>
                    </a:lnT>
                    <a:lnB>
                      <a:noFill/>
                    </a:lnB>
                  </a:tcPr>
                </a:tc>
              </a:tr>
              <a:tr h="207860">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N              </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2981</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2986</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6874</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6885</a:t>
                      </a:r>
                    </a:p>
                  </a:txBody>
                  <a:tcPr marL="68580" marR="68580" marT="0" marB="0" anchor="b">
                    <a:lnL>
                      <a:noFill/>
                    </a:lnL>
                    <a:lnR>
                      <a:noFill/>
                    </a:lnR>
                    <a:lnT>
                      <a:noFill/>
                    </a:lnT>
                    <a:lnB>
                      <a:noFill/>
                    </a:lnB>
                  </a:tcPr>
                </a:tc>
              </a:tr>
              <a:tr h="207860">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r2             </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0.21</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0.197</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0.216</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0.205</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r>
              <a:tr h="207860">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Goats</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400">
                        <a:effectLst/>
                        <a:latin typeface="Calibri" panose="020F050202020403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400">
                        <a:effectLst/>
                        <a:latin typeface="Calibri" panose="020F050202020403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400">
                        <a:effectLst/>
                        <a:latin typeface="Calibri" panose="020F050202020403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400">
                        <a:effectLst/>
                        <a:latin typeface="Calibri" panose="020F050202020403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7860">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Ln(aid) x 1/(km to Kakuma)</a:t>
                      </a: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0.0898*</a:t>
                      </a: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0.0744</a:t>
                      </a: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0.1777**</a:t>
                      </a: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0.1662**</a:t>
                      </a: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r>
              <a:tr h="207860">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(0.0540)</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(0.0545)</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(0.0694)</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(0.0694)</a:t>
                      </a:r>
                    </a:p>
                  </a:txBody>
                  <a:tcPr marL="68580" marR="68580" marT="0" marB="0" anchor="b">
                    <a:lnL>
                      <a:noFill/>
                    </a:lnL>
                    <a:lnR>
                      <a:noFill/>
                    </a:lnR>
                    <a:lnT>
                      <a:noFill/>
                    </a:lnT>
                    <a:lnB>
                      <a:noFill/>
                    </a:lnB>
                  </a:tcPr>
                </a:tc>
              </a:tr>
              <a:tr h="207860">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Ln(volume sold)</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0.0767***</a:t>
                      </a:r>
                    </a:p>
                  </a:txBody>
                  <a:tcPr marL="68580" marR="68580" marT="0" marB="0" anchor="b">
                    <a:lnL>
                      <a:noFill/>
                    </a:lnL>
                    <a:lnR>
                      <a:noFill/>
                    </a:lnR>
                    <a:lnT>
                      <a:noFill/>
                    </a:lnT>
                    <a:lnB>
                      <a:noFill/>
                    </a:lnB>
                  </a:tcPr>
                </a:tc>
                <a:tc>
                  <a:txBody>
                    <a:bodyPr/>
                    <a:lstStyle/>
                    <a:p>
                      <a:pPr>
                        <a:lnSpc>
                          <a:spcPct val="107000"/>
                        </a:lnSpc>
                      </a:pPr>
                      <a:endParaRPr lang="en-US" sz="1400">
                        <a:effectLst/>
                        <a:latin typeface="Calibri" panose="020F0502020204030204" pitchFamily="34" charset="0"/>
                      </a:endParaRP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0.0419***</a:t>
                      </a:r>
                    </a:p>
                  </a:txBody>
                  <a:tcPr marL="68580" marR="68580" marT="0" marB="0" anchor="b">
                    <a:lnL>
                      <a:noFill/>
                    </a:lnL>
                    <a:lnR>
                      <a:noFill/>
                    </a:lnR>
                    <a:lnT>
                      <a:noFill/>
                    </a:lnT>
                    <a:lnB>
                      <a:noFill/>
                    </a:lnB>
                  </a:tcPr>
                </a:tc>
                <a:tc>
                  <a:txBody>
                    <a:bodyPr/>
                    <a:lstStyle/>
                    <a:p>
                      <a:pPr>
                        <a:lnSpc>
                          <a:spcPct val="107000"/>
                        </a:lnSpc>
                      </a:pPr>
                      <a:endParaRPr lang="en-US" sz="1400">
                        <a:effectLst/>
                        <a:latin typeface="Calibri" panose="020F0502020204030204" pitchFamily="34" charset="0"/>
                      </a:endParaRPr>
                    </a:p>
                  </a:txBody>
                  <a:tcPr marL="68580" marR="68580" marT="0" marB="0" anchor="b">
                    <a:lnL>
                      <a:noFill/>
                    </a:lnL>
                    <a:lnR>
                      <a:noFill/>
                    </a:lnR>
                    <a:lnT>
                      <a:noFill/>
                    </a:lnT>
                    <a:lnB>
                      <a:noFill/>
                    </a:lnB>
                  </a:tcPr>
                </a:tc>
              </a:tr>
              <a:tr h="207860">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(0.0118)</a:t>
                      </a:r>
                    </a:p>
                  </a:txBody>
                  <a:tcPr marL="68580" marR="68580" marT="0" marB="0" anchor="b">
                    <a:lnL>
                      <a:noFill/>
                    </a:lnL>
                    <a:lnR>
                      <a:noFill/>
                    </a:lnR>
                    <a:lnT>
                      <a:noFill/>
                    </a:lnT>
                    <a:lnB>
                      <a:noFill/>
                    </a:lnB>
                  </a:tcPr>
                </a:tc>
                <a:tc>
                  <a:txBody>
                    <a:bodyPr/>
                    <a:lstStyle/>
                    <a:p>
                      <a:pPr>
                        <a:lnSpc>
                          <a:spcPct val="107000"/>
                        </a:lnSpc>
                      </a:pPr>
                      <a:endParaRPr lang="en-US" sz="1400">
                        <a:effectLst/>
                        <a:latin typeface="Calibri" panose="020F0502020204030204" pitchFamily="34" charset="0"/>
                      </a:endParaRP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(0.0121)</a:t>
                      </a:r>
                    </a:p>
                  </a:txBody>
                  <a:tcPr marL="68580" marR="68580" marT="0" marB="0" anchor="b">
                    <a:lnL>
                      <a:noFill/>
                    </a:lnL>
                    <a:lnR>
                      <a:noFill/>
                    </a:lnR>
                    <a:lnT>
                      <a:noFill/>
                    </a:lnT>
                    <a:lnB>
                      <a:noFill/>
                    </a:lnB>
                  </a:tcPr>
                </a:tc>
                <a:tc>
                  <a:txBody>
                    <a:bodyPr/>
                    <a:lstStyle/>
                    <a:p>
                      <a:pPr>
                        <a:lnSpc>
                          <a:spcPct val="107000"/>
                        </a:lnSpc>
                      </a:pPr>
                      <a:endParaRPr lang="en-US" sz="1400">
                        <a:effectLst/>
                        <a:latin typeface="Calibri" panose="020F0502020204030204" pitchFamily="34" charset="0"/>
                      </a:endParaRPr>
                    </a:p>
                  </a:txBody>
                  <a:tcPr marL="68580" marR="68580" marT="0" marB="0" anchor="b">
                    <a:lnL>
                      <a:noFill/>
                    </a:lnL>
                    <a:lnR>
                      <a:noFill/>
                    </a:lnR>
                    <a:lnT>
                      <a:noFill/>
                    </a:lnT>
                    <a:lnB>
                      <a:noFill/>
                    </a:lnB>
                  </a:tcPr>
                </a:tc>
              </a:tr>
              <a:tr h="207860">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N              </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2027</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2028</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3042</a:t>
                      </a: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3042</a:t>
                      </a:r>
                    </a:p>
                  </a:txBody>
                  <a:tcPr marL="68580" marR="68580" marT="0" marB="0" anchor="b">
                    <a:lnL>
                      <a:noFill/>
                    </a:lnL>
                    <a:lnR>
                      <a:noFill/>
                    </a:lnR>
                    <a:lnT>
                      <a:noFill/>
                    </a:lnT>
                    <a:lnB>
                      <a:noFill/>
                    </a:lnB>
                  </a:tcPr>
                </a:tc>
              </a:tr>
              <a:tr h="207860">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r2             </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0.54</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0.53</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0.362</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0.359</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r>
              <a:tr h="649631">
                <a:tc gridSpan="5">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Dependent variable: ln(price in shillings). Regressions include fixed effects at market and year/month level.  Data is biweekly prices.  Standard errors clustered at market level from 26 markets.  *p&lt;.10, **p&lt;.05, *** p&lt; .01. </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13" name="TextBox 12"/>
          <p:cNvSpPr txBox="1"/>
          <p:nvPr/>
        </p:nvSpPr>
        <p:spPr>
          <a:xfrm>
            <a:off x="1922106" y="1132162"/>
            <a:ext cx="3587264" cy="369332"/>
          </a:xfrm>
          <a:prstGeom prst="rect">
            <a:avLst/>
          </a:prstGeom>
          <a:noFill/>
        </p:spPr>
        <p:txBody>
          <a:bodyPr wrap="none" rtlCol="0">
            <a:spAutoFit/>
          </a:bodyPr>
          <a:lstStyle/>
          <a:p>
            <a:r>
              <a:rPr lang="en-US" b="1" dirty="0" smtClean="0"/>
              <a:t>Corn Prices and Refugee Population</a:t>
            </a:r>
            <a:endParaRPr lang="en-US" b="1" dirty="0"/>
          </a:p>
        </p:txBody>
      </p:sp>
    </p:spTree>
    <p:extLst>
      <p:ext uri="{BB962C8B-B14F-4D97-AF65-F5344CB8AC3E}">
        <p14:creationId xmlns:p14="http://schemas.microsoft.com/office/powerpoint/2010/main" val="6707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09D830A-7395-495F-94DB-8B9B3634B046}" type="slidenum">
              <a:rPr lang="en-US" smtClean="0">
                <a:solidFill>
                  <a:prstClr val="black">
                    <a:tint val="75000"/>
                  </a:prstClr>
                </a:solidFill>
              </a:rPr>
              <a:pPr/>
              <a:t>15</a:t>
            </a:fld>
            <a:endParaRPr lang="en-US">
              <a:solidFill>
                <a:prstClr val="black">
                  <a:tint val="75000"/>
                </a:prstClr>
              </a:solidFill>
            </a:endParaRPr>
          </a:p>
        </p:txBody>
      </p:sp>
      <p:sp>
        <p:nvSpPr>
          <p:cNvPr id="6" name="Title 1"/>
          <p:cNvSpPr>
            <a:spLocks noGrp="1"/>
          </p:cNvSpPr>
          <p:nvPr>
            <p:ph type="title"/>
          </p:nvPr>
        </p:nvSpPr>
        <p:spPr>
          <a:xfrm rot="16200000">
            <a:off x="-3056032" y="3052819"/>
            <a:ext cx="6858003" cy="752361"/>
          </a:xfrm>
        </p:spPr>
        <p:style>
          <a:lnRef idx="3">
            <a:schemeClr val="lt1"/>
          </a:lnRef>
          <a:fillRef idx="1001">
            <a:schemeClr val="dk2"/>
          </a:fillRef>
          <a:effectRef idx="1">
            <a:schemeClr val="accent2"/>
          </a:effectRef>
          <a:fontRef idx="minor">
            <a:schemeClr val="lt1"/>
          </a:fontRef>
        </p:style>
        <p:txBody>
          <a:bodyPr>
            <a:normAutofit/>
          </a:bodyPr>
          <a:lstStyle/>
          <a:p>
            <a:pPr algn="ctr"/>
            <a:r>
              <a:rPr lang="en-US" sz="2400" b="1" dirty="0" smtClean="0">
                <a:latin typeface="+mn-lt"/>
              </a:rPr>
              <a:t>What do we expect? Wage </a:t>
            </a:r>
            <a:r>
              <a:rPr lang="en-US" sz="2400" b="1" dirty="0">
                <a:latin typeface="+mn-lt"/>
              </a:rPr>
              <a:t>s</a:t>
            </a:r>
            <a:r>
              <a:rPr lang="en-US" sz="2400" b="1" dirty="0" smtClean="0">
                <a:latin typeface="+mn-lt"/>
              </a:rPr>
              <a:t>imulations</a:t>
            </a:r>
            <a:endParaRPr lang="en-US" sz="2400" b="1" dirty="0">
              <a:latin typeface="+mn-lt"/>
            </a:endParaRPr>
          </a:p>
        </p:txBody>
      </p:sp>
      <p:graphicFrame>
        <p:nvGraphicFramePr>
          <p:cNvPr id="5" name="Chart 4"/>
          <p:cNvGraphicFramePr>
            <a:graphicFrameLocks/>
          </p:cNvGraphicFramePr>
          <p:nvPr>
            <p:extLst>
              <p:ext uri="{D42A27DB-BD31-4B8C-83A1-F6EECF244321}">
                <p14:modId xmlns:p14="http://schemas.microsoft.com/office/powerpoint/2010/main" val="3959225029"/>
              </p:ext>
            </p:extLst>
          </p:nvPr>
        </p:nvGraphicFramePr>
        <p:xfrm>
          <a:off x="878137" y="1033749"/>
          <a:ext cx="5486400" cy="548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3986730046"/>
              </p:ext>
            </p:extLst>
          </p:nvPr>
        </p:nvGraphicFramePr>
        <p:xfrm>
          <a:off x="6454049" y="1052512"/>
          <a:ext cx="5486400" cy="5486400"/>
        </p:xfrm>
        <a:graphic>
          <a:graphicData uri="http://schemas.openxmlformats.org/drawingml/2006/chart">
            <c:chart xmlns:c="http://schemas.openxmlformats.org/drawingml/2006/chart" xmlns:r="http://schemas.openxmlformats.org/officeDocument/2006/relationships" r:id="rId4"/>
          </a:graphicData>
        </a:graphic>
      </p:graphicFrame>
      <p:sp>
        <p:nvSpPr>
          <p:cNvPr id="8" name="Title 1"/>
          <p:cNvSpPr txBox="1">
            <a:spLocks/>
          </p:cNvSpPr>
          <p:nvPr/>
        </p:nvSpPr>
        <p:spPr>
          <a:xfrm>
            <a:off x="1196249" y="76200"/>
            <a:ext cx="10515600" cy="8813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latin typeface="+mn-lt"/>
              </a:rPr>
              <a:t>Wage effects should be different across sectors</a:t>
            </a:r>
            <a:endParaRPr lang="en-US" sz="3600" b="1" dirty="0">
              <a:latin typeface="+mn-lt"/>
            </a:endParaRPr>
          </a:p>
        </p:txBody>
      </p:sp>
    </p:spTree>
    <p:extLst>
      <p:ext uri="{BB962C8B-B14F-4D97-AF65-F5344CB8AC3E}">
        <p14:creationId xmlns:p14="http://schemas.microsoft.com/office/powerpoint/2010/main" val="174306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7"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09D830A-7395-495F-94DB-8B9B3634B046}" type="slidenum">
              <a:rPr lang="en-US" smtClean="0">
                <a:solidFill>
                  <a:prstClr val="black">
                    <a:tint val="75000"/>
                  </a:prstClr>
                </a:solidFill>
              </a:rPr>
              <a:pPr/>
              <a:t>16</a:t>
            </a:fld>
            <a:endParaRPr lang="en-US">
              <a:solidFill>
                <a:prstClr val="black">
                  <a:tint val="75000"/>
                </a:prstClr>
              </a:solidFill>
            </a:endParaRPr>
          </a:p>
        </p:txBody>
      </p:sp>
      <p:sp>
        <p:nvSpPr>
          <p:cNvPr id="6" name="Title 1"/>
          <p:cNvSpPr>
            <a:spLocks noGrp="1"/>
          </p:cNvSpPr>
          <p:nvPr>
            <p:ph type="title"/>
          </p:nvPr>
        </p:nvSpPr>
        <p:spPr>
          <a:xfrm>
            <a:off x="838200" y="1"/>
            <a:ext cx="10515600" cy="881348"/>
          </a:xfrm>
        </p:spPr>
        <p:txBody>
          <a:bodyPr>
            <a:normAutofit/>
          </a:bodyPr>
          <a:lstStyle/>
          <a:p>
            <a:r>
              <a:rPr lang="en-US" sz="3600" b="1" dirty="0" smtClean="0">
                <a:latin typeface="+mn-lt"/>
              </a:rPr>
              <a:t>Total income</a:t>
            </a:r>
            <a:endParaRPr lang="en-US" sz="3600" b="1" dirty="0">
              <a:latin typeface="+mn-lt"/>
            </a:endParaRPr>
          </a:p>
        </p:txBody>
      </p:sp>
      <p:graphicFrame>
        <p:nvGraphicFramePr>
          <p:cNvPr id="5" name="Chart 4"/>
          <p:cNvGraphicFramePr>
            <a:graphicFrameLocks/>
          </p:cNvGraphicFramePr>
          <p:nvPr>
            <p:extLst>
              <p:ext uri="{D42A27DB-BD31-4B8C-83A1-F6EECF244321}">
                <p14:modId xmlns:p14="http://schemas.microsoft.com/office/powerpoint/2010/main" val="3254219334"/>
              </p:ext>
            </p:extLst>
          </p:nvPr>
        </p:nvGraphicFramePr>
        <p:xfrm>
          <a:off x="969022" y="869950"/>
          <a:ext cx="5486400" cy="548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extLst>
              <p:ext uri="{D42A27DB-BD31-4B8C-83A1-F6EECF244321}">
                <p14:modId xmlns:p14="http://schemas.microsoft.com/office/powerpoint/2010/main" val="2213025245"/>
              </p:ext>
            </p:extLst>
          </p:nvPr>
        </p:nvGraphicFramePr>
        <p:xfrm>
          <a:off x="6455422" y="875650"/>
          <a:ext cx="5486400" cy="5486400"/>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1"/>
          <p:cNvSpPr txBox="1">
            <a:spLocks/>
          </p:cNvSpPr>
          <p:nvPr/>
        </p:nvSpPr>
        <p:spPr>
          <a:xfrm rot="16200000">
            <a:off x="-3056032" y="3052819"/>
            <a:ext cx="6858003" cy="752361"/>
          </a:xfrm>
          <a:prstGeom prst="rect">
            <a:avLst/>
          </a:prstGeom>
        </p:spPr>
        <p:style>
          <a:lnRef idx="3">
            <a:schemeClr val="lt1"/>
          </a:lnRef>
          <a:fillRef idx="1001">
            <a:schemeClr val="dk2"/>
          </a:fillRef>
          <a:effectRef idx="1">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400" b="1" dirty="0" smtClean="0"/>
              <a:t>What do we expect? Income simulations</a:t>
            </a:r>
            <a:endParaRPr lang="en-US" sz="2400" b="1" dirty="0"/>
          </a:p>
        </p:txBody>
      </p:sp>
    </p:spTree>
    <p:extLst>
      <p:ext uri="{BB962C8B-B14F-4D97-AF65-F5344CB8AC3E}">
        <p14:creationId xmlns:p14="http://schemas.microsoft.com/office/powerpoint/2010/main" val="232662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7"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09D830A-7395-495F-94DB-8B9B3634B046}" type="slidenum">
              <a:rPr lang="en-US" smtClean="0">
                <a:solidFill>
                  <a:prstClr val="black">
                    <a:tint val="75000"/>
                  </a:prstClr>
                </a:solidFill>
              </a:rPr>
              <a:pPr/>
              <a:t>17</a:t>
            </a:fld>
            <a:endParaRPr lang="en-US">
              <a:solidFill>
                <a:prstClr val="black">
                  <a:tint val="75000"/>
                </a:prstClr>
              </a:solidFill>
            </a:endParaRPr>
          </a:p>
        </p:txBody>
      </p:sp>
      <p:sp>
        <p:nvSpPr>
          <p:cNvPr id="6" name="Title 1"/>
          <p:cNvSpPr>
            <a:spLocks noGrp="1"/>
          </p:cNvSpPr>
          <p:nvPr>
            <p:ph type="title"/>
          </p:nvPr>
        </p:nvSpPr>
        <p:spPr>
          <a:xfrm>
            <a:off x="838200" y="1"/>
            <a:ext cx="11353800" cy="881348"/>
          </a:xfrm>
        </p:spPr>
        <p:txBody>
          <a:bodyPr>
            <a:normAutofit/>
          </a:bodyPr>
          <a:lstStyle/>
          <a:p>
            <a:r>
              <a:rPr lang="en-US" sz="3200" b="1" dirty="0" smtClean="0">
                <a:latin typeface="+mn-lt"/>
              </a:rPr>
              <a:t>Closer to the camp, higher the consumption</a:t>
            </a:r>
            <a:endParaRPr lang="en-US" sz="3200" b="1" dirty="0">
              <a:latin typeface="+mn-lt"/>
            </a:endParaRPr>
          </a:p>
        </p:txBody>
      </p:sp>
      <p:sp>
        <p:nvSpPr>
          <p:cNvPr id="5" name="Title 1"/>
          <p:cNvSpPr txBox="1">
            <a:spLocks/>
          </p:cNvSpPr>
          <p:nvPr/>
        </p:nvSpPr>
        <p:spPr>
          <a:xfrm rot="16200000">
            <a:off x="-3056032" y="3052819"/>
            <a:ext cx="6858003" cy="752361"/>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400" b="1" dirty="0" smtClean="0"/>
              <a:t>What do we observe? Income effects</a:t>
            </a:r>
            <a:endParaRPr lang="en-US" sz="2400" b="1" dirty="0"/>
          </a:p>
        </p:txBody>
      </p:sp>
      <p:sp>
        <p:nvSpPr>
          <p:cNvPr id="13" name="TextBox 12"/>
          <p:cNvSpPr txBox="1"/>
          <p:nvPr/>
        </p:nvSpPr>
        <p:spPr>
          <a:xfrm>
            <a:off x="1150779" y="1108305"/>
            <a:ext cx="4628703" cy="369332"/>
          </a:xfrm>
          <a:prstGeom prst="rect">
            <a:avLst/>
          </a:prstGeom>
          <a:noFill/>
        </p:spPr>
        <p:txBody>
          <a:bodyPr wrap="none" rtlCol="0">
            <a:spAutoFit/>
          </a:bodyPr>
          <a:lstStyle/>
          <a:p>
            <a:r>
              <a:rPr lang="en-US" b="1" dirty="0" smtClean="0"/>
              <a:t>Per Capita Consumption and Distance to Camp</a:t>
            </a:r>
            <a:endParaRPr lang="en-US" b="1" dirty="0"/>
          </a:p>
        </p:txBody>
      </p:sp>
      <p:pic>
        <p:nvPicPr>
          <p:cNvPr id="9"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906006" y="1704593"/>
            <a:ext cx="5029200" cy="3657600"/>
          </a:xfrm>
          <a:prstGeom prst="rect">
            <a:avLst/>
          </a:prstGeom>
          <a:noFill/>
          <a:ln>
            <a:noFill/>
          </a:ln>
        </p:spPr>
      </p:pic>
      <p:graphicFrame>
        <p:nvGraphicFramePr>
          <p:cNvPr id="7" name="Table 6"/>
          <p:cNvGraphicFramePr>
            <a:graphicFrameLocks noGrp="1"/>
          </p:cNvGraphicFramePr>
          <p:nvPr>
            <p:extLst>
              <p:ext uri="{D42A27DB-BD31-4B8C-83A1-F6EECF244321}">
                <p14:modId xmlns:p14="http://schemas.microsoft.com/office/powerpoint/2010/main" val="3062309662"/>
              </p:ext>
            </p:extLst>
          </p:nvPr>
        </p:nvGraphicFramePr>
        <p:xfrm>
          <a:off x="6024255" y="881351"/>
          <a:ext cx="6053442" cy="5840124"/>
        </p:xfrm>
        <a:graphic>
          <a:graphicData uri="http://schemas.openxmlformats.org/drawingml/2006/table">
            <a:tbl>
              <a:tblPr firstRow="1" firstCol="1" bandRow="1"/>
              <a:tblGrid>
                <a:gridCol w="2433453"/>
                <a:gridCol w="828820"/>
                <a:gridCol w="865384"/>
                <a:gridCol w="1113485"/>
                <a:gridCol w="812300"/>
              </a:tblGrid>
              <a:tr h="771328">
                <a:tc>
                  <a:txBody>
                    <a:bodyPr/>
                    <a:lstStyle/>
                    <a:p>
                      <a:pPr>
                        <a:lnSpc>
                          <a:spcPct val="107000"/>
                        </a:lnSpc>
                      </a:pPr>
                      <a:endParaRPr lang="en-US" sz="1500" dirty="0">
                        <a:effectLst/>
                        <a:latin typeface="Calibri" panose="020F0502020204030204" pitchFamily="34" charset="0"/>
                      </a:endParaRPr>
                    </a:p>
                  </a:txBody>
                  <a:tcPr marL="96413" marR="96413"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Mean Kakuma</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Town</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Mean Non-Kakuma</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P-value diff</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(one-sided)</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Refugee value</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67814">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Purchased sugar April</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0.631</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0.680</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0.184</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0.965</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r>
              <a:tr h="267814">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Purchased water April</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0.108</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0.018</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1.000***</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NA</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r>
              <a:tr h="267814">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Purchased tea April</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0.568</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0.607</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0.244</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0.918</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r>
              <a:tr h="267814">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Purchased milk April</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0.297</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0.297</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0.504</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0.553</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r>
              <a:tr h="267814">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Purchased meat April</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0.207</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0.242</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0.240</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0.818</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r>
              <a:tr h="267814">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Purchased fish April</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0.054</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0.009</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0.994*</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0.371</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r>
              <a:tr h="267814">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Purchased coffee April</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0.009</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0.005</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0.688</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0.300</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r>
              <a:tr h="463757">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Purchased home brewed alcohol April</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0.045</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0.032</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0.725</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0.012</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r>
              <a:tr h="463757">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Purchased factory produced alcohol April</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0.009</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0.009</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0.496</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0.047</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r>
              <a:tr h="267814">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Purchased tobacco April</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0.243</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0.187</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0.882</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0.106</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r>
              <a:tr h="267814">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Purchased khat April</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0.000</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0.014</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0.108</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0.024</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r>
              <a:tr h="267814">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Purchased incense April</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0.018</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0.027</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0.301</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0.159</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r>
              <a:tr h="267814">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Purchased phone cards April</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0.180</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0.201</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0.327</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0.929</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r>
              <a:tr h="267814">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Purchased clothing April</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0.180</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0.128</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0.898</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0.312</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r>
              <a:tr h="463757">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Number of food items purchased April</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1.874</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1.858</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0.534</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4.918</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a:noFill/>
                    </a:lnB>
                    <a:solidFill>
                      <a:schemeClr val="bg1"/>
                    </a:solidFill>
                  </a:tcPr>
                </a:tc>
              </a:tr>
              <a:tr h="463757">
                <a:tc>
                  <a:txBody>
                    <a:bodyPr/>
                    <a:lstStyle/>
                    <a:p>
                      <a:pPr marL="0" marR="0">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Number of luxury items purchased April</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0.676</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0.598</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0.783</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2.788</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6413" marR="96413" marT="0"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136627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09D830A-7395-495F-94DB-8B9B3634B046}" type="slidenum">
              <a:rPr lang="en-US" smtClean="0">
                <a:solidFill>
                  <a:prstClr val="black">
                    <a:tint val="75000"/>
                  </a:prstClr>
                </a:solidFill>
              </a:rPr>
              <a:pPr/>
              <a:t>18</a:t>
            </a:fld>
            <a:endParaRPr lang="en-US">
              <a:solidFill>
                <a:prstClr val="black">
                  <a:tint val="75000"/>
                </a:prstClr>
              </a:solidFill>
            </a:endParaRPr>
          </a:p>
        </p:txBody>
      </p:sp>
      <p:sp>
        <p:nvSpPr>
          <p:cNvPr id="6" name="Title 1"/>
          <p:cNvSpPr>
            <a:spLocks noGrp="1"/>
          </p:cNvSpPr>
          <p:nvPr>
            <p:ph type="title"/>
          </p:nvPr>
        </p:nvSpPr>
        <p:spPr>
          <a:xfrm>
            <a:off x="838200" y="1"/>
            <a:ext cx="11353800" cy="881348"/>
          </a:xfrm>
        </p:spPr>
        <p:txBody>
          <a:bodyPr>
            <a:normAutofit/>
          </a:bodyPr>
          <a:lstStyle/>
          <a:p>
            <a:r>
              <a:rPr lang="en-US" sz="3200" b="1" dirty="0" smtClean="0">
                <a:latin typeface="+mn-lt"/>
              </a:rPr>
              <a:t>A tragic event turned to a natural experiment</a:t>
            </a:r>
            <a:endParaRPr lang="en-US" sz="3200" b="1" dirty="0">
              <a:latin typeface="+mn-lt"/>
            </a:endParaRPr>
          </a:p>
        </p:txBody>
      </p:sp>
      <p:sp>
        <p:nvSpPr>
          <p:cNvPr id="5" name="Title 1"/>
          <p:cNvSpPr txBox="1">
            <a:spLocks/>
          </p:cNvSpPr>
          <p:nvPr/>
        </p:nvSpPr>
        <p:spPr>
          <a:xfrm rot="16200000">
            <a:off x="-3056032" y="3052819"/>
            <a:ext cx="6858003" cy="752361"/>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400" b="1" dirty="0" smtClean="0"/>
              <a:t>What do we observe? Income effects</a:t>
            </a:r>
            <a:endParaRPr lang="en-US" sz="2400" b="1" dirty="0"/>
          </a:p>
        </p:txBody>
      </p:sp>
      <p:pic>
        <p:nvPicPr>
          <p:cNvPr id="2" name="Picture 1"/>
          <p:cNvPicPr>
            <a:picLocks noChangeAspect="1"/>
          </p:cNvPicPr>
          <p:nvPr/>
        </p:nvPicPr>
        <p:blipFill>
          <a:blip r:embed="rId2"/>
          <a:stretch>
            <a:fillRect/>
          </a:stretch>
        </p:blipFill>
        <p:spPr>
          <a:xfrm>
            <a:off x="838200" y="881349"/>
            <a:ext cx="5743575" cy="5828288"/>
          </a:xfrm>
          <a:prstGeom prst="rect">
            <a:avLst/>
          </a:prstGeom>
        </p:spPr>
      </p:pic>
      <p:pic>
        <p:nvPicPr>
          <p:cNvPr id="3" name="Picture 2"/>
          <p:cNvPicPr>
            <a:picLocks noChangeAspect="1"/>
          </p:cNvPicPr>
          <p:nvPr/>
        </p:nvPicPr>
        <p:blipFill>
          <a:blip r:embed="rId3"/>
          <a:stretch>
            <a:fillRect/>
          </a:stretch>
        </p:blipFill>
        <p:spPr>
          <a:xfrm>
            <a:off x="6515100" y="881349"/>
            <a:ext cx="5610715" cy="5717756"/>
          </a:xfrm>
          <a:prstGeom prst="rect">
            <a:avLst/>
          </a:prstGeom>
        </p:spPr>
      </p:pic>
    </p:spTree>
    <p:extLst>
      <p:ext uri="{BB962C8B-B14F-4D97-AF65-F5344CB8AC3E}">
        <p14:creationId xmlns:p14="http://schemas.microsoft.com/office/powerpoint/2010/main" val="99770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09D830A-7395-495F-94DB-8B9B3634B046}" type="slidenum">
              <a:rPr lang="en-US" smtClean="0">
                <a:solidFill>
                  <a:prstClr val="black">
                    <a:tint val="75000"/>
                  </a:prstClr>
                </a:solidFill>
              </a:rPr>
              <a:pPr/>
              <a:t>19</a:t>
            </a:fld>
            <a:endParaRPr lang="en-US">
              <a:solidFill>
                <a:prstClr val="black">
                  <a:tint val="75000"/>
                </a:prstClr>
              </a:solidFill>
            </a:endParaRPr>
          </a:p>
        </p:txBody>
      </p:sp>
      <p:sp>
        <p:nvSpPr>
          <p:cNvPr id="6" name="Title 1"/>
          <p:cNvSpPr>
            <a:spLocks noGrp="1"/>
          </p:cNvSpPr>
          <p:nvPr>
            <p:ph type="title"/>
          </p:nvPr>
        </p:nvSpPr>
        <p:spPr>
          <a:xfrm>
            <a:off x="838200" y="1"/>
            <a:ext cx="11353800" cy="881348"/>
          </a:xfrm>
        </p:spPr>
        <p:txBody>
          <a:bodyPr>
            <a:normAutofit/>
          </a:bodyPr>
          <a:lstStyle/>
          <a:p>
            <a:r>
              <a:rPr lang="en-US" sz="3200" b="1" dirty="0" smtClean="0">
                <a:latin typeface="+mn-lt"/>
              </a:rPr>
              <a:t>Remittances before the Garissa massacre</a:t>
            </a:r>
            <a:endParaRPr lang="en-US" sz="3200" b="1" dirty="0">
              <a:latin typeface="+mn-lt"/>
            </a:endParaRPr>
          </a:p>
        </p:txBody>
      </p:sp>
      <p:sp>
        <p:nvSpPr>
          <p:cNvPr id="5" name="Title 1"/>
          <p:cNvSpPr txBox="1">
            <a:spLocks/>
          </p:cNvSpPr>
          <p:nvPr/>
        </p:nvSpPr>
        <p:spPr>
          <a:xfrm rot="16200000">
            <a:off x="-3056032" y="3052819"/>
            <a:ext cx="6858003" cy="752361"/>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400" b="1" dirty="0" smtClean="0"/>
              <a:t>What do we observe? Income effects</a:t>
            </a:r>
            <a:endParaRPr lang="en-US" sz="2400" b="1" dirty="0"/>
          </a:p>
        </p:txBody>
      </p:sp>
      <p:graphicFrame>
        <p:nvGraphicFramePr>
          <p:cNvPr id="7" name="Table 6"/>
          <p:cNvGraphicFramePr>
            <a:graphicFrameLocks noGrp="1"/>
          </p:cNvGraphicFramePr>
          <p:nvPr>
            <p:extLst>
              <p:ext uri="{D42A27DB-BD31-4B8C-83A1-F6EECF244321}">
                <p14:modId xmlns:p14="http://schemas.microsoft.com/office/powerpoint/2010/main" val="2554301577"/>
              </p:ext>
            </p:extLst>
          </p:nvPr>
        </p:nvGraphicFramePr>
        <p:xfrm>
          <a:off x="1995087" y="1075038"/>
          <a:ext cx="9073574" cy="1702550"/>
        </p:xfrm>
        <a:graphic>
          <a:graphicData uri="http://schemas.openxmlformats.org/drawingml/2006/table">
            <a:tbl>
              <a:tblPr firstRow="1" firstCol="1" bandRow="1"/>
              <a:tblGrid>
                <a:gridCol w="5167727"/>
                <a:gridCol w="1301949"/>
                <a:gridCol w="1301949"/>
                <a:gridCol w="1301949"/>
              </a:tblGrid>
              <a:tr h="340510">
                <a:tc gridSpan="4">
                  <a:txBody>
                    <a:bodyPr/>
                    <a:lstStyle/>
                    <a:p>
                      <a:pPr marL="0" marR="0" algn="ctr">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Refugee transfers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22583" marR="122583"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340510">
                <a:tc>
                  <a:txBody>
                    <a:bodyPr/>
                    <a:lstStyle/>
                    <a:p>
                      <a:pPr>
                        <a:lnSpc>
                          <a:spcPct val="107000"/>
                        </a:lnSpc>
                      </a:pPr>
                      <a:endParaRPr lang="en-US" sz="2000">
                        <a:effectLst/>
                        <a:latin typeface="Calibri" panose="020F0502020204030204" pitchFamily="34" charset="0"/>
                      </a:endParaRPr>
                    </a:p>
                  </a:txBody>
                  <a:tcPr marL="122583" marR="122583"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Mean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122583" marR="122583"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122583" marR="122583"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Obs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122583" marR="122583"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510">
                <a:tc>
                  <a:txBody>
                    <a:bodyPr/>
                    <a:lstStyle/>
                    <a:p>
                      <a:pPr marL="0" marR="0">
                        <a:lnSpc>
                          <a:spcPct val="107000"/>
                        </a:lnSpc>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Received transfer in past 12 months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122583" marR="122583"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0.612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122583" marR="122583"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0.489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122583" marR="122583"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122583" marR="122583" marT="0" marB="0" anchor="b">
                    <a:lnL>
                      <a:noFill/>
                    </a:lnL>
                    <a:lnR>
                      <a:noFill/>
                    </a:lnR>
                    <a:lnT w="12700" cap="flat" cmpd="sng" algn="ctr">
                      <a:solidFill>
                        <a:srgbClr val="000000"/>
                      </a:solidFill>
                      <a:prstDash val="solid"/>
                      <a:round/>
                      <a:headEnd type="none" w="med" len="med"/>
                      <a:tailEnd type="none" w="med" len="med"/>
                    </a:lnT>
                    <a:lnB>
                      <a:noFill/>
                    </a:lnB>
                  </a:tcPr>
                </a:tc>
              </a:tr>
              <a:tr h="340510">
                <a:tc>
                  <a:txBody>
                    <a:bodyPr/>
                    <a:lstStyle/>
                    <a:p>
                      <a:pPr marL="0" marR="0">
                        <a:lnSpc>
                          <a:spcPct val="107000"/>
                        </a:lnSpc>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Receives transfers through a formal service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122583" marR="122583" marT="0" marB="0" anchor="b">
                    <a:lnL>
                      <a:noFill/>
                    </a:lnL>
                    <a:lnR>
                      <a:noFill/>
                    </a:lnR>
                    <a:lnT>
                      <a:noFill/>
                    </a:lnT>
                    <a:lnB>
                      <a:noFill/>
                    </a:lnB>
                  </a:tcPr>
                </a:tc>
                <a:tc>
                  <a:txBody>
                    <a:bodyPr/>
                    <a:lstStyle/>
                    <a:p>
                      <a:pPr marL="0" marR="0">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0.212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22583" marR="122583" marT="0" marB="0" anchor="b">
                    <a:lnL>
                      <a:noFill/>
                    </a:lnL>
                    <a:lnR>
                      <a:noFill/>
                    </a:lnR>
                    <a:lnT>
                      <a:noFill/>
                    </a:lnT>
                    <a:lnB>
                      <a:noFill/>
                    </a:lnB>
                  </a:tcPr>
                </a:tc>
                <a:tc>
                  <a:txBody>
                    <a:bodyPr/>
                    <a:lstStyle/>
                    <a:p>
                      <a:pPr marL="0" marR="0">
                        <a:lnSpc>
                          <a:spcPct val="107000"/>
                        </a:lnSpc>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0.410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122583" marR="122583" marT="0" marB="0" anchor="b">
                    <a:lnL>
                      <a:noFill/>
                    </a:lnL>
                    <a:lnR>
                      <a:noFill/>
                    </a:lnR>
                    <a:lnT>
                      <a:noFill/>
                    </a:lnT>
                    <a:lnB>
                      <a:noFill/>
                    </a:lnB>
                  </a:tcPr>
                </a:tc>
                <a:tc>
                  <a:txBody>
                    <a:bodyPr/>
                    <a:lstStyle/>
                    <a:p>
                      <a:pPr marL="0" marR="0">
                        <a:lnSpc>
                          <a:spcPct val="107000"/>
                        </a:lnSpc>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122583" marR="122583" marT="0" marB="0" anchor="b">
                    <a:lnL>
                      <a:noFill/>
                    </a:lnL>
                    <a:lnR>
                      <a:noFill/>
                    </a:lnR>
                    <a:lnT>
                      <a:noFill/>
                    </a:lnT>
                    <a:lnB>
                      <a:noFill/>
                    </a:lnB>
                  </a:tcPr>
                </a:tc>
              </a:tr>
              <a:tr h="340510">
                <a:tc>
                  <a:txBody>
                    <a:bodyPr/>
                    <a:lstStyle/>
                    <a:p>
                      <a:pPr marL="0" marR="0">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Transfers have decreased since April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22583" marR="122583"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0.452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122583" marR="122583"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0.500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22583" marR="122583"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22583" marR="122583"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874119788"/>
              </p:ext>
            </p:extLst>
          </p:nvPr>
        </p:nvGraphicFramePr>
        <p:xfrm>
          <a:off x="2030443" y="2971279"/>
          <a:ext cx="9181724" cy="2774612"/>
        </p:xfrm>
        <a:graphic>
          <a:graphicData uri="http://schemas.openxmlformats.org/drawingml/2006/table">
            <a:tbl>
              <a:tblPr firstRow="1" firstCol="1" bandRow="1"/>
              <a:tblGrid>
                <a:gridCol w="2937479"/>
                <a:gridCol w="1510706"/>
                <a:gridCol w="1251085"/>
                <a:gridCol w="1107850"/>
                <a:gridCol w="1107850"/>
                <a:gridCol w="1266754"/>
              </a:tblGrid>
              <a:tr h="354280">
                <a:tc gridSpan="6">
                  <a:txBody>
                    <a:bodyPr/>
                    <a:lstStyle/>
                    <a:p>
                      <a:pPr marL="0" marR="0" algn="ctr">
                        <a:lnSpc>
                          <a:spcPct val="107000"/>
                        </a:lnSpc>
                        <a:spcBef>
                          <a:spcPts val="0"/>
                        </a:spcBef>
                        <a:spcAft>
                          <a:spcPts val="0"/>
                        </a:spcAft>
                      </a:pPr>
                      <a:r>
                        <a:rPr lang="en-US" sz="1700" b="1" dirty="0">
                          <a:effectLst/>
                          <a:latin typeface="Calibri" panose="020F0502020204030204" pitchFamily="34" charset="0"/>
                          <a:ea typeface="Calibri" panose="020F0502020204030204" pitchFamily="34" charset="0"/>
                          <a:cs typeface="Times New Roman" panose="02020603050405020304" pitchFamily="18" charset="0"/>
                        </a:rPr>
                        <a:t>Transfer behavior, Turkana households</a:t>
                      </a:r>
                    </a:p>
                  </a:txBody>
                  <a:tcPr marL="112968" marR="112968"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003212">
                <a:tc>
                  <a:txBody>
                    <a:bodyPr/>
                    <a:lstStyle/>
                    <a:p>
                      <a:pPr>
                        <a:lnSpc>
                          <a:spcPct val="107000"/>
                        </a:lnSpc>
                      </a:pPr>
                      <a:endParaRPr lang="en-US" sz="1700">
                        <a:effectLst/>
                        <a:latin typeface="Calibri" panose="020F0502020204030204" pitchFamily="34" charset="0"/>
                      </a:endParaRPr>
                    </a:p>
                  </a:txBody>
                  <a:tcPr marL="112968" marR="112968"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Mean Kakuma</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Town</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12968" marR="112968"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Mean Non-Kakuma</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12968" marR="112968"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P-value diff</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12968" marR="112968"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7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Obs</a:t>
                      </a:r>
                      <a:r>
                        <a:rPr lang="en-US" sz="17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Kakuma</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12968" marR="112968"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Obs Non-Kakuma</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12968" marR="112968"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280">
                <a:tc>
                  <a:txBody>
                    <a:bodyPr/>
                    <a:lstStyle/>
                    <a:p>
                      <a:pPr marL="0" marR="0">
                        <a:lnSpc>
                          <a:spcPct val="107000"/>
                        </a:lnSpc>
                        <a:spcBef>
                          <a:spcPts val="0"/>
                        </a:spcBef>
                        <a:spcAft>
                          <a:spcPts val="0"/>
                        </a:spcAft>
                      </a:pPr>
                      <a:r>
                        <a:rPr lang="en-US"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Cash transfers received</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12968" marR="112968"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0.144</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12968" marR="112968"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0.082</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12968" marR="112968"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0.081*</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12968" marR="112968"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111</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12968" marR="112968"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219</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12968" marR="112968" marT="0" marB="0" anchor="b">
                    <a:lnL>
                      <a:noFill/>
                    </a:lnL>
                    <a:lnR>
                      <a:noFill/>
                    </a:lnR>
                    <a:lnT w="12700" cap="flat" cmpd="sng" algn="ctr">
                      <a:solidFill>
                        <a:srgbClr val="000000"/>
                      </a:solidFill>
                      <a:prstDash val="solid"/>
                      <a:round/>
                      <a:headEnd type="none" w="med" len="med"/>
                      <a:tailEnd type="none" w="med" len="med"/>
                    </a:lnT>
                    <a:lnB>
                      <a:noFill/>
                    </a:lnB>
                  </a:tcPr>
                </a:tc>
              </a:tr>
              <a:tr h="354280">
                <a:tc>
                  <a:txBody>
                    <a:bodyPr/>
                    <a:lstStyle/>
                    <a:p>
                      <a:pPr marL="0" marR="0">
                        <a:lnSpc>
                          <a:spcPct val="107000"/>
                        </a:lnSpc>
                        <a:spcBef>
                          <a:spcPts val="0"/>
                        </a:spcBef>
                        <a:spcAft>
                          <a:spcPts val="0"/>
                        </a:spcAft>
                      </a:pPr>
                      <a:r>
                        <a:rPr lang="en-US"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Uses informal transfers</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12968" marR="112968" marT="0" marB="0" anchor="b">
                    <a:lnL>
                      <a:noFill/>
                    </a:lnL>
                    <a:lnR>
                      <a:noFill/>
                    </a:lnR>
                    <a:lnT>
                      <a:noFill/>
                    </a:lnT>
                    <a:lnB>
                      <a:noFill/>
                    </a:lnB>
                  </a:tcPr>
                </a:tc>
                <a:tc>
                  <a:txBody>
                    <a:bodyPr/>
                    <a:lstStyle/>
                    <a:p>
                      <a:pPr marL="0" marR="0">
                        <a:lnSpc>
                          <a:spcPct val="107000"/>
                        </a:lnSpc>
                        <a:spcBef>
                          <a:spcPts val="0"/>
                        </a:spcBef>
                        <a:spcAft>
                          <a:spcPts val="0"/>
                        </a:spcAft>
                      </a:pPr>
                      <a:r>
                        <a:rPr lang="en-US"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0.062</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12968" marR="112968" marT="0" marB="0" anchor="b">
                    <a:lnL>
                      <a:noFill/>
                    </a:lnL>
                    <a:lnR>
                      <a:noFill/>
                    </a:lnR>
                    <a:lnT>
                      <a:noFill/>
                    </a:lnT>
                    <a:lnB>
                      <a:noFill/>
                    </a:lnB>
                  </a:tcPr>
                </a:tc>
                <a:tc>
                  <a:txBody>
                    <a:bodyPr/>
                    <a:lstStyle/>
                    <a:p>
                      <a:pPr marL="0" marR="0">
                        <a:lnSpc>
                          <a:spcPct val="107000"/>
                        </a:lnSpc>
                        <a:spcBef>
                          <a:spcPts val="0"/>
                        </a:spcBef>
                        <a:spcAft>
                          <a:spcPts val="0"/>
                        </a:spcAft>
                      </a:pPr>
                      <a:r>
                        <a:rPr lang="en-US"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0.000</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12968" marR="112968" marT="0" marB="0" anchor="b">
                    <a:lnL>
                      <a:noFill/>
                    </a:lnL>
                    <a:lnR>
                      <a:noFill/>
                    </a:lnR>
                    <a:lnT>
                      <a:noFill/>
                    </a:lnT>
                    <a:lnB>
                      <a:noFill/>
                    </a:lnB>
                  </a:tcPr>
                </a:tc>
                <a:tc>
                  <a:txBody>
                    <a:bodyPr/>
                    <a:lstStyle/>
                    <a:p>
                      <a:pPr marL="0" marR="0" algn="ctr">
                        <a:lnSpc>
                          <a:spcPct val="107000"/>
                        </a:lnSpc>
                        <a:spcBef>
                          <a:spcPts val="0"/>
                        </a:spcBef>
                        <a:spcAft>
                          <a:spcPts val="0"/>
                        </a:spcAft>
                      </a:pPr>
                      <a:r>
                        <a:rPr lang="en-US"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0.296</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12968" marR="112968" marT="0" marB="0" anchor="b">
                    <a:lnL>
                      <a:noFill/>
                    </a:lnL>
                    <a:lnR>
                      <a:noFill/>
                    </a:lnR>
                    <a:lnT>
                      <a:noFill/>
                    </a:lnT>
                    <a:lnB>
                      <a:noFill/>
                    </a:lnB>
                  </a:tcPr>
                </a:tc>
                <a:tc>
                  <a:txBody>
                    <a:bodyPr/>
                    <a:lstStyle/>
                    <a:p>
                      <a:pPr marL="0" marR="0" algn="ctr">
                        <a:lnSpc>
                          <a:spcPct val="107000"/>
                        </a:lnSpc>
                        <a:spcBef>
                          <a:spcPts val="0"/>
                        </a:spcBef>
                        <a:spcAft>
                          <a:spcPts val="0"/>
                        </a:spcAft>
                      </a:pPr>
                      <a:r>
                        <a:rPr lang="en-US"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16</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12968" marR="112968" marT="0" marB="0" anchor="b">
                    <a:lnL>
                      <a:noFill/>
                    </a:lnL>
                    <a:lnR>
                      <a:noFill/>
                    </a:lnR>
                    <a:lnT>
                      <a:noFill/>
                    </a:lnT>
                    <a:lnB>
                      <a:noFill/>
                    </a:lnB>
                  </a:tcPr>
                </a:tc>
                <a:tc>
                  <a:txBody>
                    <a:bodyPr/>
                    <a:lstStyle/>
                    <a:p>
                      <a:pPr marL="0" marR="0" algn="ctr">
                        <a:lnSpc>
                          <a:spcPct val="107000"/>
                        </a:lnSpc>
                        <a:spcBef>
                          <a:spcPts val="0"/>
                        </a:spcBef>
                        <a:spcAft>
                          <a:spcPts val="0"/>
                        </a:spcAft>
                      </a:pPr>
                      <a:r>
                        <a:rPr lang="en-US"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12968" marR="112968" marT="0" marB="0" anchor="b">
                    <a:lnL>
                      <a:noFill/>
                    </a:lnL>
                    <a:lnR>
                      <a:noFill/>
                    </a:lnR>
                    <a:lnT>
                      <a:noFill/>
                    </a:lnT>
                    <a:lnB>
                      <a:noFill/>
                    </a:lnB>
                  </a:tcPr>
                </a:tc>
              </a:tr>
              <a:tr h="354280">
                <a:tc>
                  <a:txBody>
                    <a:bodyPr/>
                    <a:lstStyle/>
                    <a:p>
                      <a:pPr marL="0" marR="0">
                        <a:lnSpc>
                          <a:spcPct val="107000"/>
                        </a:lnSpc>
                        <a:spcBef>
                          <a:spcPts val="0"/>
                        </a:spcBef>
                        <a:spcAft>
                          <a:spcPts val="0"/>
                        </a:spcAft>
                      </a:pPr>
                      <a:r>
                        <a:rPr lang="en-US"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Transfers have decreased</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12968" marR="112968" marT="0" marB="0" anchor="b">
                    <a:lnL>
                      <a:noFill/>
                    </a:lnL>
                    <a:lnR>
                      <a:noFill/>
                    </a:lnR>
                    <a:lnT>
                      <a:noFill/>
                    </a:lnT>
                    <a:lnB>
                      <a:noFill/>
                    </a:lnB>
                  </a:tcPr>
                </a:tc>
                <a:tc>
                  <a:txBody>
                    <a:bodyPr/>
                    <a:lstStyle/>
                    <a:p>
                      <a:pPr marL="0" marR="0">
                        <a:lnSpc>
                          <a:spcPct val="107000"/>
                        </a:lnSpc>
                        <a:spcBef>
                          <a:spcPts val="0"/>
                        </a:spcBef>
                        <a:spcAft>
                          <a:spcPts val="0"/>
                        </a:spcAft>
                      </a:pPr>
                      <a:r>
                        <a:rPr lang="en-US"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0.250</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12968" marR="112968" marT="0" marB="0" anchor="b">
                    <a:lnL>
                      <a:noFill/>
                    </a:lnL>
                    <a:lnR>
                      <a:noFill/>
                    </a:lnR>
                    <a:lnT>
                      <a:noFill/>
                    </a:lnT>
                    <a:lnB>
                      <a:noFill/>
                    </a:lnB>
                  </a:tcPr>
                </a:tc>
                <a:tc>
                  <a:txBody>
                    <a:bodyPr/>
                    <a:lstStyle/>
                    <a:p>
                      <a:pPr marL="0" marR="0">
                        <a:lnSpc>
                          <a:spcPct val="107000"/>
                        </a:lnSpc>
                        <a:spcBef>
                          <a:spcPts val="0"/>
                        </a:spcBef>
                        <a:spcAft>
                          <a:spcPts val="0"/>
                        </a:spcAft>
                      </a:pPr>
                      <a:r>
                        <a:rPr lang="en-US"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0.056</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12968" marR="112968" marT="0" marB="0" anchor="b">
                    <a:lnL>
                      <a:noFill/>
                    </a:lnL>
                    <a:lnR>
                      <a:noFill/>
                    </a:lnR>
                    <a:lnT>
                      <a:noFill/>
                    </a:lnT>
                    <a:lnB>
                      <a:noFill/>
                    </a:lnB>
                  </a:tcPr>
                </a:tc>
                <a:tc>
                  <a:txBody>
                    <a:bodyPr/>
                    <a:lstStyle/>
                    <a:p>
                      <a:pPr marL="0" marR="0" algn="ctr">
                        <a:lnSpc>
                          <a:spcPct val="107000"/>
                        </a:lnSpc>
                        <a:spcBef>
                          <a:spcPts val="0"/>
                        </a:spcBef>
                        <a:spcAft>
                          <a:spcPts val="0"/>
                        </a:spcAft>
                      </a:pPr>
                      <a:r>
                        <a:rPr lang="en-US"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0.117</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12968" marR="112968" marT="0" marB="0" anchor="b">
                    <a:lnL>
                      <a:noFill/>
                    </a:lnL>
                    <a:lnR>
                      <a:noFill/>
                    </a:lnR>
                    <a:lnT>
                      <a:noFill/>
                    </a:lnT>
                    <a:lnB>
                      <a:noFill/>
                    </a:lnB>
                  </a:tcPr>
                </a:tc>
                <a:tc>
                  <a:txBody>
                    <a:bodyPr/>
                    <a:lstStyle/>
                    <a:p>
                      <a:pPr marL="0" marR="0" algn="ctr">
                        <a:lnSpc>
                          <a:spcPct val="107000"/>
                        </a:lnSpc>
                        <a:spcBef>
                          <a:spcPts val="0"/>
                        </a:spcBef>
                        <a:spcAft>
                          <a:spcPts val="0"/>
                        </a:spcAft>
                      </a:pPr>
                      <a:r>
                        <a:rPr lang="en-US"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16</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12968" marR="112968" marT="0" marB="0" anchor="b">
                    <a:lnL>
                      <a:noFill/>
                    </a:lnL>
                    <a:lnR>
                      <a:noFill/>
                    </a:lnR>
                    <a:lnT>
                      <a:noFill/>
                    </a:lnT>
                    <a:lnB>
                      <a:noFill/>
                    </a:lnB>
                  </a:tcPr>
                </a:tc>
                <a:tc>
                  <a:txBody>
                    <a:bodyPr/>
                    <a:lstStyle/>
                    <a:p>
                      <a:pPr marL="0" marR="0" algn="ctr">
                        <a:lnSpc>
                          <a:spcPct val="107000"/>
                        </a:lnSpc>
                        <a:spcBef>
                          <a:spcPts val="0"/>
                        </a:spcBef>
                        <a:spcAft>
                          <a:spcPts val="0"/>
                        </a:spcAft>
                      </a:pPr>
                      <a:r>
                        <a:rPr lang="en-US"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12968" marR="112968" marT="0" marB="0" anchor="b">
                    <a:lnL>
                      <a:noFill/>
                    </a:lnL>
                    <a:lnR>
                      <a:noFill/>
                    </a:lnR>
                    <a:lnT>
                      <a:noFill/>
                    </a:lnT>
                    <a:lnB>
                      <a:noFill/>
                    </a:lnB>
                  </a:tcPr>
                </a:tc>
              </a:tr>
              <a:tr h="354280">
                <a:tc>
                  <a:txBody>
                    <a:bodyPr/>
                    <a:lstStyle/>
                    <a:p>
                      <a:pPr marL="0" marR="0">
                        <a:lnSpc>
                          <a:spcPct val="107000"/>
                        </a:lnSpc>
                        <a:spcBef>
                          <a:spcPts val="0"/>
                        </a:spcBef>
                        <a:spcAft>
                          <a:spcPts val="0"/>
                        </a:spcAft>
                      </a:pPr>
                      <a:r>
                        <a:rPr lang="en-US"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Amount of last transfer</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12968" marR="112968"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7700.000</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12968" marR="112968"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1239.056</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12968" marR="112968"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0.004**</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12968" marR="112968"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16</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12968" marR="112968"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7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12968" marR="112968"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6764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1040533" cy="738129"/>
          </a:xfrm>
        </p:spPr>
        <p:txBody>
          <a:bodyPr>
            <a:normAutofit/>
          </a:bodyPr>
          <a:lstStyle/>
          <a:p>
            <a:r>
              <a:rPr lang="en-US" sz="3600" b="1" dirty="0"/>
              <a:t> </a:t>
            </a:r>
            <a:r>
              <a:rPr lang="en-US" sz="3600" b="1" dirty="0" smtClean="0"/>
              <a:t>   </a:t>
            </a:r>
            <a:r>
              <a:rPr lang="en-US" sz="3600" b="1" dirty="0" smtClean="0">
                <a:latin typeface="+mn-lt"/>
              </a:rPr>
              <a:t>Kenya… Turkana… </a:t>
            </a:r>
            <a:r>
              <a:rPr lang="en-US" sz="3600" b="1" dirty="0" smtClean="0">
                <a:latin typeface="+mn-lt"/>
              </a:rPr>
              <a:t>Kakuma… and refugees</a:t>
            </a:r>
            <a:endParaRPr lang="en-US" sz="3600" b="1" dirty="0">
              <a:latin typeface="+mn-lt"/>
            </a:endParaRPr>
          </a:p>
        </p:txBody>
      </p:sp>
      <p:sp>
        <p:nvSpPr>
          <p:cNvPr id="10" name="Slide Number Placeholder 9"/>
          <p:cNvSpPr>
            <a:spLocks noGrp="1"/>
          </p:cNvSpPr>
          <p:nvPr>
            <p:ph type="sldNum" sz="quarter" idx="12"/>
          </p:nvPr>
        </p:nvSpPr>
        <p:spPr/>
        <p:txBody>
          <a:bodyPr/>
          <a:lstStyle/>
          <a:p>
            <a:fld id="{309D830A-7395-495F-94DB-8B9B3634B046}" type="slidenum">
              <a:rPr lang="en-US" smtClean="0"/>
              <a:t>2</a:t>
            </a:fld>
            <a:endParaRPr lang="en-US"/>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5911028" y="1390561"/>
            <a:ext cx="5902386" cy="4763502"/>
          </a:xfrm>
          <a:prstGeom prst="rect">
            <a:avLst/>
          </a:prstGeom>
          <a:noFill/>
          <a:ln>
            <a:noFill/>
          </a:ln>
        </p:spPr>
      </p:pic>
      <p:pic>
        <p:nvPicPr>
          <p:cNvPr id="7" name="Picture 6" descr="PRRO Refugees_15"/>
          <p:cNvPicPr/>
          <p:nvPr/>
        </p:nvPicPr>
        <p:blipFill rotWithShape="1">
          <a:blip r:embed="rId4" cstate="print">
            <a:extLst>
              <a:ext uri="{28A0092B-C50C-407E-A947-70E740481C1C}">
                <a14:useLocalDpi xmlns:a14="http://schemas.microsoft.com/office/drawing/2010/main" val="0"/>
              </a:ext>
            </a:extLst>
          </a:blip>
          <a:srcRect t="9236" b="1965"/>
          <a:stretch/>
        </p:blipFill>
        <p:spPr bwMode="auto">
          <a:xfrm>
            <a:off x="584125" y="738130"/>
            <a:ext cx="4891258" cy="6068365"/>
          </a:xfrm>
          <a:prstGeom prst="rect">
            <a:avLst/>
          </a:prstGeom>
          <a:noFill/>
        </p:spPr>
      </p:pic>
      <p:sp>
        <p:nvSpPr>
          <p:cNvPr id="3" name="TextBox 2"/>
          <p:cNvSpPr txBox="1"/>
          <p:nvPr/>
        </p:nvSpPr>
        <p:spPr>
          <a:xfrm>
            <a:off x="7158421" y="1021229"/>
            <a:ext cx="3475695" cy="369332"/>
          </a:xfrm>
          <a:prstGeom prst="rect">
            <a:avLst/>
          </a:prstGeom>
          <a:noFill/>
        </p:spPr>
        <p:txBody>
          <a:bodyPr wrap="none" rtlCol="0">
            <a:spAutoFit/>
          </a:bodyPr>
          <a:lstStyle/>
          <a:p>
            <a:r>
              <a:rPr lang="en-US" b="1" dirty="0" smtClean="0"/>
              <a:t>Kakuma Refugee Camp Population</a:t>
            </a:r>
            <a:endParaRPr lang="en-US" b="1" dirty="0"/>
          </a:p>
        </p:txBody>
      </p:sp>
    </p:spTree>
    <p:extLst>
      <p:ext uri="{BB962C8B-B14F-4D97-AF65-F5344CB8AC3E}">
        <p14:creationId xmlns:p14="http://schemas.microsoft.com/office/powerpoint/2010/main" val="12638471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09D830A-7395-495F-94DB-8B9B3634B046}" type="slidenum">
              <a:rPr lang="en-US" smtClean="0">
                <a:solidFill>
                  <a:prstClr val="black">
                    <a:tint val="75000"/>
                  </a:prstClr>
                </a:solidFill>
              </a:rPr>
              <a:pPr/>
              <a:t>20</a:t>
            </a:fld>
            <a:endParaRPr lang="en-US">
              <a:solidFill>
                <a:prstClr val="black">
                  <a:tint val="75000"/>
                </a:prstClr>
              </a:solidFill>
            </a:endParaRPr>
          </a:p>
        </p:txBody>
      </p:sp>
      <p:sp>
        <p:nvSpPr>
          <p:cNvPr id="6" name="Title 1"/>
          <p:cNvSpPr>
            <a:spLocks noGrp="1"/>
          </p:cNvSpPr>
          <p:nvPr>
            <p:ph type="title"/>
          </p:nvPr>
        </p:nvSpPr>
        <p:spPr>
          <a:xfrm>
            <a:off x="838200" y="1"/>
            <a:ext cx="11353800" cy="881348"/>
          </a:xfrm>
        </p:spPr>
        <p:txBody>
          <a:bodyPr>
            <a:normAutofit/>
          </a:bodyPr>
          <a:lstStyle/>
          <a:p>
            <a:r>
              <a:rPr lang="en-US" sz="3200" b="1" dirty="0" smtClean="0">
                <a:latin typeface="+mn-lt"/>
              </a:rPr>
              <a:t>Refugees’ purchasing power has a direct effect on Turkana income </a:t>
            </a:r>
            <a:endParaRPr lang="en-US" sz="3200" b="1" dirty="0">
              <a:latin typeface="+mn-lt"/>
            </a:endParaRPr>
          </a:p>
        </p:txBody>
      </p:sp>
      <p:sp>
        <p:nvSpPr>
          <p:cNvPr id="5" name="Title 1"/>
          <p:cNvSpPr txBox="1">
            <a:spLocks/>
          </p:cNvSpPr>
          <p:nvPr/>
        </p:nvSpPr>
        <p:spPr>
          <a:xfrm rot="16200000">
            <a:off x="-3056032" y="3052819"/>
            <a:ext cx="6858003" cy="752361"/>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400" b="1" dirty="0" smtClean="0"/>
              <a:t>What do we observe? Income effects</a:t>
            </a:r>
            <a:endParaRPr lang="en-US" sz="2400" b="1" dirty="0"/>
          </a:p>
        </p:txBody>
      </p:sp>
      <p:graphicFrame>
        <p:nvGraphicFramePr>
          <p:cNvPr id="2" name="Table 1"/>
          <p:cNvGraphicFramePr>
            <a:graphicFrameLocks noGrp="1"/>
          </p:cNvGraphicFramePr>
          <p:nvPr>
            <p:extLst>
              <p:ext uri="{D42A27DB-BD31-4B8C-83A1-F6EECF244321}">
                <p14:modId xmlns:p14="http://schemas.microsoft.com/office/powerpoint/2010/main" val="4286589312"/>
              </p:ext>
            </p:extLst>
          </p:nvPr>
        </p:nvGraphicFramePr>
        <p:xfrm>
          <a:off x="1211417" y="1268918"/>
          <a:ext cx="10142383" cy="3523889"/>
        </p:xfrm>
        <a:graphic>
          <a:graphicData uri="http://schemas.openxmlformats.org/drawingml/2006/table">
            <a:tbl>
              <a:tblPr firstRow="1" firstCol="1" bandRow="1"/>
              <a:tblGrid>
                <a:gridCol w="2751633"/>
                <a:gridCol w="1478150"/>
                <a:gridCol w="1478150"/>
                <a:gridCol w="1478150"/>
                <a:gridCol w="1478150"/>
                <a:gridCol w="1478150"/>
              </a:tblGrid>
              <a:tr h="479830">
                <a:tc gridSpan="6">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Consumption change regressions, household survey</a:t>
                      </a:r>
                    </a:p>
                  </a:txBody>
                  <a:tcPr marL="122800" marR="12280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023334">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               </a:t>
                      </a:r>
                    </a:p>
                  </a:txBody>
                  <a:tcPr marL="122800" marR="12280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Sugar</a:t>
                      </a:r>
                    </a:p>
                  </a:txBody>
                  <a:tcPr marL="122800" marR="12280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Tea</a:t>
                      </a:r>
                    </a:p>
                  </a:txBody>
                  <a:tcPr marL="122800" marR="12280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Meat</a:t>
                      </a:r>
                    </a:p>
                  </a:txBody>
                  <a:tcPr marL="122800" marR="12280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Number of food items</a:t>
                      </a:r>
                    </a:p>
                  </a:txBody>
                  <a:tcPr marL="122800" marR="12280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Number of luxury items</a:t>
                      </a:r>
                    </a:p>
                  </a:txBody>
                  <a:tcPr marL="122800" marR="12280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1111">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a. Purchase good (0/1)</a:t>
                      </a:r>
                    </a:p>
                  </a:txBody>
                  <a:tcPr marL="122800" marR="12280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2000">
                        <a:effectLst/>
                        <a:latin typeface="Calibri" panose="020F0502020204030204" pitchFamily="34" charset="0"/>
                      </a:endParaRPr>
                    </a:p>
                  </a:txBody>
                  <a:tcPr marL="122800" marR="12280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2000">
                        <a:effectLst/>
                        <a:latin typeface="Calibri" panose="020F0502020204030204" pitchFamily="34" charset="0"/>
                      </a:endParaRPr>
                    </a:p>
                  </a:txBody>
                  <a:tcPr marL="122800" marR="12280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2000">
                        <a:effectLst/>
                        <a:latin typeface="Calibri" panose="020F0502020204030204" pitchFamily="34" charset="0"/>
                      </a:endParaRPr>
                    </a:p>
                  </a:txBody>
                  <a:tcPr marL="122800" marR="12280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2000">
                        <a:effectLst/>
                        <a:latin typeface="Calibri" panose="020F0502020204030204" pitchFamily="34" charset="0"/>
                      </a:endParaRPr>
                    </a:p>
                  </a:txBody>
                  <a:tcPr marL="122800" marR="12280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2000">
                        <a:effectLst/>
                        <a:latin typeface="Calibri" panose="020F0502020204030204" pitchFamily="34" charset="0"/>
                      </a:endParaRPr>
                    </a:p>
                  </a:txBody>
                  <a:tcPr marL="122800" marR="12280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6281">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In Kakuma  town subsample</a:t>
                      </a:r>
                    </a:p>
                  </a:txBody>
                  <a:tcPr marL="122800" marR="12280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-0.1129*</a:t>
                      </a:r>
                    </a:p>
                  </a:txBody>
                  <a:tcPr marL="122800" marR="12280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-0.1466**</a:t>
                      </a:r>
                    </a:p>
                  </a:txBody>
                  <a:tcPr marL="122800" marR="12280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-0.0876*</a:t>
                      </a:r>
                    </a:p>
                  </a:txBody>
                  <a:tcPr marL="122800" marR="12280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-0.4299**</a:t>
                      </a:r>
                    </a:p>
                  </a:txBody>
                  <a:tcPr marL="122800" marR="12280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0.0225</a:t>
                      </a:r>
                    </a:p>
                  </a:txBody>
                  <a:tcPr marL="122800" marR="122800" marT="0" marB="0" anchor="b">
                    <a:lnL>
                      <a:noFill/>
                    </a:lnL>
                    <a:lnR>
                      <a:noFill/>
                    </a:lnR>
                    <a:lnT w="12700" cap="flat" cmpd="sng" algn="ctr">
                      <a:solidFill>
                        <a:srgbClr val="000000"/>
                      </a:solidFill>
                      <a:prstDash val="solid"/>
                      <a:round/>
                      <a:headEnd type="none" w="med" len="med"/>
                      <a:tailEnd type="none" w="med" len="med"/>
                    </a:lnT>
                    <a:lnB>
                      <a:noFill/>
                    </a:lnB>
                  </a:tcPr>
                </a:tc>
              </a:tr>
              <a:tr h="341111">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               </a:t>
                      </a:r>
                    </a:p>
                  </a:txBody>
                  <a:tcPr marL="122800" marR="122800" marT="0" marB="0" anchor="b">
                    <a:lnL>
                      <a:noFill/>
                    </a:lnL>
                    <a:lnR>
                      <a:noFill/>
                    </a:lnR>
                    <a:lnT>
                      <a:noFill/>
                    </a:lnT>
                    <a:lnB>
                      <a:noFill/>
                    </a:lnB>
                  </a:tcPr>
                </a:tc>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(0.0587)</a:t>
                      </a:r>
                    </a:p>
                  </a:txBody>
                  <a:tcPr marL="122800" marR="122800" marT="0" marB="0" anchor="b">
                    <a:lnL>
                      <a:noFill/>
                    </a:lnL>
                    <a:lnR>
                      <a:noFill/>
                    </a:lnR>
                    <a:lnT>
                      <a:noFill/>
                    </a:lnT>
                    <a:lnB>
                      <a:noFill/>
                    </a:lnB>
                  </a:tcPr>
                </a:tc>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(0.0587)</a:t>
                      </a:r>
                    </a:p>
                  </a:txBody>
                  <a:tcPr marL="122800" marR="122800" marT="0" marB="0" anchor="b">
                    <a:lnL>
                      <a:noFill/>
                    </a:lnL>
                    <a:lnR>
                      <a:noFill/>
                    </a:lnR>
                    <a:lnT>
                      <a:noFill/>
                    </a:lnT>
                    <a:lnB>
                      <a:noFill/>
                    </a:lnB>
                  </a:tcPr>
                </a:tc>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(0.0496)</a:t>
                      </a:r>
                    </a:p>
                  </a:txBody>
                  <a:tcPr marL="122800" marR="122800" marT="0" marB="0" anchor="b">
                    <a:lnL>
                      <a:noFill/>
                    </a:lnL>
                    <a:lnR>
                      <a:noFill/>
                    </a:lnR>
                    <a:lnT>
                      <a:noFill/>
                    </a:lnT>
                    <a:lnB>
                      <a:noFill/>
                    </a:lnB>
                  </a:tcPr>
                </a:tc>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(0.1754)</a:t>
                      </a:r>
                    </a:p>
                  </a:txBody>
                  <a:tcPr marL="122800" marR="122800" marT="0" marB="0" anchor="b">
                    <a:lnL>
                      <a:noFill/>
                    </a:lnL>
                    <a:lnR>
                      <a:noFill/>
                    </a:lnR>
                    <a:lnT>
                      <a:noFill/>
                    </a:lnT>
                    <a:lnB>
                      <a:noFill/>
                    </a:lnB>
                  </a:tcPr>
                </a:tc>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(0.0892)</a:t>
                      </a:r>
                    </a:p>
                  </a:txBody>
                  <a:tcPr marL="122800" marR="122800" marT="0" marB="0" anchor="b">
                    <a:lnL>
                      <a:noFill/>
                    </a:lnL>
                    <a:lnR>
                      <a:noFill/>
                    </a:lnR>
                    <a:lnT>
                      <a:noFill/>
                    </a:lnT>
                    <a:lnB>
                      <a:noFill/>
                    </a:lnB>
                  </a:tcPr>
                </a:tc>
              </a:tr>
              <a:tr h="341111">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N              </a:t>
                      </a:r>
                    </a:p>
                  </a:txBody>
                  <a:tcPr marL="122800" marR="122800" marT="0" marB="0" anchor="b">
                    <a:lnL>
                      <a:noFill/>
                    </a:lnL>
                    <a:lnR>
                      <a:noFill/>
                    </a:lnR>
                    <a:lnT>
                      <a:noFill/>
                    </a:lnT>
                    <a:lnB>
                      <a:noFill/>
                    </a:lnB>
                  </a:tcPr>
                </a:tc>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330</a:t>
                      </a:r>
                    </a:p>
                  </a:txBody>
                  <a:tcPr marL="122800" marR="122800" marT="0" marB="0" anchor="b">
                    <a:lnL>
                      <a:noFill/>
                    </a:lnL>
                    <a:lnR>
                      <a:noFill/>
                    </a:lnR>
                    <a:lnT>
                      <a:noFill/>
                    </a:lnT>
                    <a:lnB>
                      <a:noFill/>
                    </a:lnB>
                  </a:tcPr>
                </a:tc>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330</a:t>
                      </a:r>
                    </a:p>
                  </a:txBody>
                  <a:tcPr marL="122800" marR="122800" marT="0" marB="0" anchor="b">
                    <a:lnL>
                      <a:noFill/>
                    </a:lnL>
                    <a:lnR>
                      <a:noFill/>
                    </a:lnR>
                    <a:lnT>
                      <a:noFill/>
                    </a:lnT>
                    <a:lnB>
                      <a:noFill/>
                    </a:lnB>
                  </a:tcPr>
                </a:tc>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330</a:t>
                      </a:r>
                    </a:p>
                  </a:txBody>
                  <a:tcPr marL="122800" marR="122800" marT="0" marB="0" anchor="b">
                    <a:lnL>
                      <a:noFill/>
                    </a:lnL>
                    <a:lnR>
                      <a:noFill/>
                    </a:lnR>
                    <a:lnT>
                      <a:noFill/>
                    </a:lnT>
                    <a:lnB>
                      <a:noFill/>
                    </a:lnB>
                  </a:tcPr>
                </a:tc>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330</a:t>
                      </a:r>
                    </a:p>
                  </a:txBody>
                  <a:tcPr marL="122800" marR="122800" marT="0" marB="0" anchor="b">
                    <a:lnL>
                      <a:noFill/>
                    </a:lnL>
                    <a:lnR>
                      <a:noFill/>
                    </a:lnR>
                    <a:lnT>
                      <a:noFill/>
                    </a:lnT>
                    <a:lnB>
                      <a:noFill/>
                    </a:lnB>
                  </a:tcPr>
                </a:tc>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330</a:t>
                      </a:r>
                    </a:p>
                  </a:txBody>
                  <a:tcPr marL="122800" marR="122800" marT="0" marB="0" anchor="b">
                    <a:lnL>
                      <a:noFill/>
                    </a:lnL>
                    <a:lnR>
                      <a:noFill/>
                    </a:lnR>
                    <a:lnT>
                      <a:noFill/>
                    </a:lnT>
                    <a:lnB>
                      <a:noFill/>
                    </a:lnB>
                  </a:tcPr>
                </a:tc>
              </a:tr>
              <a:tr h="341111">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r2             </a:t>
                      </a:r>
                    </a:p>
                  </a:txBody>
                  <a:tcPr marL="122800" marR="12280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0.005</a:t>
                      </a:r>
                    </a:p>
                  </a:txBody>
                  <a:tcPr marL="122800" marR="12280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0.008</a:t>
                      </a:r>
                    </a:p>
                  </a:txBody>
                  <a:tcPr marL="122800" marR="12280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0.004</a:t>
                      </a:r>
                    </a:p>
                  </a:txBody>
                  <a:tcPr marL="122800" marR="12280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0.009</a:t>
                      </a:r>
                    </a:p>
                  </a:txBody>
                  <a:tcPr marL="122800" marR="12280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0</a:t>
                      </a:r>
                    </a:p>
                  </a:txBody>
                  <a:tcPr marL="122800" marR="12280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817573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b="1" dirty="0" smtClean="0"/>
              <a:t>Conclusions / take away points:</a:t>
            </a:r>
            <a:endParaRPr lang="en-US" b="1" dirty="0"/>
          </a:p>
        </p:txBody>
      </p:sp>
      <p:sp>
        <p:nvSpPr>
          <p:cNvPr id="3" name="Content Placeholder 2"/>
          <p:cNvSpPr>
            <a:spLocks noGrp="1"/>
          </p:cNvSpPr>
          <p:nvPr>
            <p:ph idx="1"/>
          </p:nvPr>
        </p:nvSpPr>
        <p:spPr>
          <a:xfrm>
            <a:off x="838200" y="1502160"/>
            <a:ext cx="10515600" cy="5027785"/>
          </a:xfrm>
        </p:spPr>
        <p:txBody>
          <a:bodyPr>
            <a:normAutofit/>
          </a:bodyPr>
          <a:lstStyle/>
          <a:p>
            <a:r>
              <a:rPr lang="en-US" dirty="0" smtClean="0"/>
              <a:t>Refugee camps create ripple effects in space-time that resemble the gravitational waves (and we found this before physicists): </a:t>
            </a:r>
          </a:p>
          <a:p>
            <a:pPr lvl="1">
              <a:buFont typeface="Wingdings" panose="05000000000000000000" pitchFamily="2" charset="2"/>
              <a:buChar char="Ø"/>
            </a:pPr>
            <a:r>
              <a:rPr lang="en-US" dirty="0" smtClean="0"/>
              <a:t> </a:t>
            </a:r>
            <a:r>
              <a:rPr lang="en-US" sz="2800" dirty="0" smtClean="0"/>
              <a:t>Spatial gradient of economic impacts</a:t>
            </a:r>
          </a:p>
          <a:p>
            <a:pPr lvl="1">
              <a:buFont typeface="Wingdings" panose="05000000000000000000" pitchFamily="2" charset="2"/>
              <a:buChar char="Ø"/>
            </a:pPr>
            <a:r>
              <a:rPr lang="en-US" sz="2800" dirty="0" smtClean="0"/>
              <a:t> Dynamic overshooting </a:t>
            </a:r>
            <a:r>
              <a:rPr lang="en-US" sz="2800" dirty="0" smtClean="0"/>
              <a:t>in</a:t>
            </a:r>
            <a:r>
              <a:rPr lang="en-US" sz="2800" dirty="0" smtClean="0"/>
              <a:t> </a:t>
            </a:r>
            <a:r>
              <a:rPr lang="en-US" sz="2800" dirty="0" smtClean="0"/>
              <a:t>market-determined outcomes</a:t>
            </a:r>
          </a:p>
          <a:p>
            <a:pPr marL="457200" lvl="1" indent="0">
              <a:buNone/>
            </a:pPr>
            <a:endParaRPr lang="en-US" dirty="0" smtClean="0"/>
          </a:p>
          <a:p>
            <a:r>
              <a:rPr lang="en-US" dirty="0" smtClean="0"/>
              <a:t>Concentrating the refugees (mass/energy) in refugee camps (dark holes) </a:t>
            </a:r>
          </a:p>
          <a:p>
            <a:pPr lvl="1">
              <a:buFont typeface="Wingdings" panose="05000000000000000000" pitchFamily="2" charset="2"/>
              <a:buChar char="Ø"/>
            </a:pPr>
            <a:r>
              <a:rPr lang="en-US" sz="2800" dirty="0" smtClean="0"/>
              <a:t> Magnify the effects of remittances, but</a:t>
            </a:r>
          </a:p>
          <a:p>
            <a:pPr lvl="1">
              <a:buFont typeface="Wingdings" panose="05000000000000000000" pitchFamily="2" charset="2"/>
              <a:buChar char="Ø"/>
            </a:pPr>
            <a:r>
              <a:rPr lang="en-US" sz="2800" dirty="0"/>
              <a:t>T</a:t>
            </a:r>
            <a:r>
              <a:rPr lang="en-US" sz="2800" dirty="0" smtClean="0"/>
              <a:t>hese effects are largely localized.</a:t>
            </a:r>
            <a:endParaRPr lang="en-US" sz="2800" dirty="0"/>
          </a:p>
          <a:p>
            <a:endParaRPr lang="en-US" dirty="0" smtClean="0"/>
          </a:p>
        </p:txBody>
      </p:sp>
      <p:sp>
        <p:nvSpPr>
          <p:cNvPr id="4" name="Slide Number Placeholder 3"/>
          <p:cNvSpPr>
            <a:spLocks noGrp="1"/>
          </p:cNvSpPr>
          <p:nvPr>
            <p:ph type="sldNum" sz="quarter" idx="12"/>
          </p:nvPr>
        </p:nvSpPr>
        <p:spPr/>
        <p:txBody>
          <a:bodyPr/>
          <a:lstStyle/>
          <a:p>
            <a:fld id="{309D830A-7395-495F-94DB-8B9B3634B046}" type="slidenum">
              <a:rPr lang="en-US" smtClean="0"/>
              <a:t>21</a:t>
            </a:fld>
            <a:endParaRPr lang="en-US"/>
          </a:p>
        </p:txBody>
      </p:sp>
    </p:spTree>
    <p:extLst>
      <p:ext uri="{BB962C8B-B14F-4D97-AF65-F5344CB8AC3E}">
        <p14:creationId xmlns:p14="http://schemas.microsoft.com/office/powerpoint/2010/main" val="294285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upload.wikimedia.org/wikipedia/commons/0/0d/Quadrupol_Wav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45600" y="0"/>
            <a:ext cx="9207072" cy="506616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91336" y="5336760"/>
            <a:ext cx="10515600" cy="249666"/>
          </a:xfrm>
        </p:spPr>
        <p:txBody>
          <a:bodyPr>
            <a:normAutofit fontScale="90000"/>
          </a:bodyPr>
          <a:lstStyle/>
          <a:p>
            <a:pPr algn="ctr"/>
            <a:r>
              <a:rPr lang="en-US" b="1" dirty="0" smtClean="0">
                <a:latin typeface="Broadway" panose="04040905080B02020502" pitchFamily="82" charset="0"/>
              </a:rPr>
              <a:t>Thank you!</a:t>
            </a:r>
            <a:br>
              <a:rPr lang="en-US" b="1" dirty="0" smtClean="0">
                <a:latin typeface="Broadway" panose="04040905080B02020502" pitchFamily="82" charset="0"/>
              </a:rPr>
            </a:br>
            <a:r>
              <a:rPr lang="en-US" b="1" dirty="0">
                <a:latin typeface="Arial Black" panose="020B0A04020102020204" pitchFamily="34" charset="0"/>
              </a:rPr>
              <a:t/>
            </a:r>
            <a:br>
              <a:rPr lang="en-US" b="1" dirty="0">
                <a:latin typeface="Arial Black" panose="020B0A04020102020204" pitchFamily="34" charset="0"/>
              </a:rPr>
            </a:br>
            <a:r>
              <a:rPr lang="en-US" sz="2800" b="1" dirty="0" smtClean="0">
                <a:latin typeface="Arial Black" panose="020B0A04020102020204" pitchFamily="34" charset="0"/>
                <a:hlinkClick r:id="rId3"/>
              </a:rPr>
              <a:t>honder@worldbank.org</a:t>
            </a:r>
            <a:endParaRPr lang="en-US" sz="2800" b="1" dirty="0">
              <a:latin typeface="Arial Black" panose="020B0A04020102020204" pitchFamily="34" charset="0"/>
            </a:endParaRPr>
          </a:p>
        </p:txBody>
      </p:sp>
      <p:sp>
        <p:nvSpPr>
          <p:cNvPr id="4" name="Slide Number Placeholder 3"/>
          <p:cNvSpPr>
            <a:spLocks noGrp="1"/>
          </p:cNvSpPr>
          <p:nvPr>
            <p:ph type="sldNum" sz="quarter" idx="12"/>
          </p:nvPr>
        </p:nvSpPr>
        <p:spPr/>
        <p:txBody>
          <a:bodyPr/>
          <a:lstStyle/>
          <a:p>
            <a:fld id="{309D830A-7395-495F-94DB-8B9B3634B046}" type="slidenum">
              <a:rPr lang="en-US" smtClean="0"/>
              <a:t>22</a:t>
            </a:fld>
            <a:endParaRPr lang="en-US"/>
          </a:p>
        </p:txBody>
      </p:sp>
    </p:spTree>
    <p:extLst>
      <p:ext uri="{BB962C8B-B14F-4D97-AF65-F5344CB8AC3E}">
        <p14:creationId xmlns:p14="http://schemas.microsoft.com/office/powerpoint/2010/main" val="4963771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8636"/>
          </a:xfrm>
        </p:spPr>
        <p:txBody>
          <a:bodyPr>
            <a:normAutofit/>
          </a:bodyPr>
          <a:lstStyle/>
          <a:p>
            <a:r>
              <a:rPr lang="en-US" sz="3600" b="1" dirty="0" smtClean="0">
                <a:latin typeface="+mn-lt"/>
              </a:rPr>
              <a:t>Questions</a:t>
            </a:r>
            <a:endParaRPr lang="en-US" sz="3600" b="1" dirty="0">
              <a:latin typeface="+mn-lt"/>
            </a:endParaRPr>
          </a:p>
        </p:txBody>
      </p:sp>
      <p:sp>
        <p:nvSpPr>
          <p:cNvPr id="3" name="Content Placeholder 2"/>
          <p:cNvSpPr>
            <a:spLocks noGrp="1"/>
          </p:cNvSpPr>
          <p:nvPr>
            <p:ph idx="1"/>
          </p:nvPr>
        </p:nvSpPr>
        <p:spPr>
          <a:xfrm>
            <a:off x="838200" y="1593775"/>
            <a:ext cx="10515600" cy="1112703"/>
          </a:xfrm>
        </p:spPr>
        <p:style>
          <a:lnRef idx="0">
            <a:scrgbClr r="0" g="0" b="0"/>
          </a:lnRef>
          <a:fillRef idx="1003">
            <a:schemeClr val="dk2"/>
          </a:fillRef>
          <a:effectRef idx="0">
            <a:scrgbClr r="0" g="0" b="0"/>
          </a:effectRef>
          <a:fontRef idx="major"/>
        </p:style>
        <p:txBody>
          <a:bodyPr>
            <a:noAutofit/>
          </a:bodyPr>
          <a:lstStyle/>
          <a:p>
            <a:pPr marL="0" indent="0">
              <a:buNone/>
            </a:pPr>
            <a:r>
              <a:rPr lang="en-US" b="1" dirty="0" smtClean="0">
                <a:solidFill>
                  <a:schemeClr val="bg1"/>
                </a:solidFill>
                <a:latin typeface="+mn-lt"/>
              </a:rPr>
              <a:t>What has been the impact of refugees in Kakuma Camp on host community welfare? </a:t>
            </a:r>
          </a:p>
        </p:txBody>
      </p:sp>
      <p:sp>
        <p:nvSpPr>
          <p:cNvPr id="4" name="Content Placeholder 2"/>
          <p:cNvSpPr txBox="1">
            <a:spLocks/>
          </p:cNvSpPr>
          <p:nvPr/>
        </p:nvSpPr>
        <p:spPr>
          <a:xfrm>
            <a:off x="838200" y="3092069"/>
            <a:ext cx="10515600" cy="1138408"/>
          </a:xfrm>
          <a:prstGeom prst="rect">
            <a:avLst/>
          </a:prstGeom>
        </p:spPr>
        <p:style>
          <a:lnRef idx="0">
            <a:scrgbClr r="0" g="0" b="0"/>
          </a:lnRef>
          <a:fillRef idx="1003">
            <a:schemeClr val="dk2"/>
          </a:fillRef>
          <a:effectRef idx="0">
            <a:scrgbClr r="0" g="0" b="0"/>
          </a:effectRef>
          <a:fontRef idx="major"/>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j-ea"/>
                <a:cs typeface="+mj-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j-ea"/>
                <a:cs typeface="+mj-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9pPr>
          </a:lstStyle>
          <a:p>
            <a:pPr marL="0" indent="0">
              <a:buFont typeface="Arial" panose="020B0604020202020204" pitchFamily="34" charset="0"/>
              <a:buNone/>
            </a:pPr>
            <a:r>
              <a:rPr lang="en-US" b="1" dirty="0" smtClean="0">
                <a:solidFill>
                  <a:schemeClr val="bg1"/>
                </a:solidFill>
                <a:latin typeface="+mn-lt"/>
              </a:rPr>
              <a:t>Which factors (or policy choices) have magnified the positive impacts and which factors have augmented the negatives?</a:t>
            </a:r>
          </a:p>
        </p:txBody>
      </p:sp>
      <p:sp>
        <p:nvSpPr>
          <p:cNvPr id="5" name="Content Placeholder 2"/>
          <p:cNvSpPr txBox="1">
            <a:spLocks/>
          </p:cNvSpPr>
          <p:nvPr/>
        </p:nvSpPr>
        <p:spPr>
          <a:xfrm>
            <a:off x="838200" y="4755615"/>
            <a:ext cx="10515600" cy="1193493"/>
          </a:xfrm>
          <a:prstGeom prst="rect">
            <a:avLst/>
          </a:prstGeom>
        </p:spPr>
        <p:style>
          <a:lnRef idx="0">
            <a:scrgbClr r="0" g="0" b="0"/>
          </a:lnRef>
          <a:fillRef idx="1003">
            <a:schemeClr val="dk2"/>
          </a:fillRef>
          <a:effectRef idx="0">
            <a:scrgbClr r="0" g="0" b="0"/>
          </a:effectRef>
          <a:fontRef idx="major"/>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j-ea"/>
                <a:cs typeface="+mj-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j-ea"/>
                <a:cs typeface="+mj-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9pPr>
          </a:lstStyle>
          <a:p>
            <a:pPr marL="0" indent="0">
              <a:buFont typeface="Arial" panose="020B0604020202020204" pitchFamily="34" charset="0"/>
              <a:buNone/>
            </a:pPr>
            <a:r>
              <a:rPr lang="en-US" b="1" dirty="0" smtClean="0">
                <a:solidFill>
                  <a:schemeClr val="bg1"/>
                </a:solidFill>
                <a:latin typeface="+mn-lt"/>
              </a:rPr>
              <a:t>Going forward, what are the policy options that can ensure a more positive impact? </a:t>
            </a:r>
            <a:endParaRPr lang="en-US" b="1" dirty="0">
              <a:solidFill>
                <a:schemeClr val="bg1"/>
              </a:solidFill>
              <a:latin typeface="+mn-lt"/>
            </a:endParaRPr>
          </a:p>
        </p:txBody>
      </p:sp>
      <p:sp>
        <p:nvSpPr>
          <p:cNvPr id="6" name="Slide Number Placeholder 5"/>
          <p:cNvSpPr>
            <a:spLocks noGrp="1"/>
          </p:cNvSpPr>
          <p:nvPr>
            <p:ph type="sldNum" sz="quarter" idx="12"/>
          </p:nvPr>
        </p:nvSpPr>
        <p:spPr/>
        <p:txBody>
          <a:bodyPr/>
          <a:lstStyle/>
          <a:p>
            <a:fld id="{309D830A-7395-495F-94DB-8B9B3634B046}" type="slidenum">
              <a:rPr lang="en-US" smtClean="0"/>
              <a:t>3</a:t>
            </a:fld>
            <a:endParaRPr lang="en-US"/>
          </a:p>
        </p:txBody>
      </p:sp>
    </p:spTree>
    <p:extLst>
      <p:ext uri="{BB962C8B-B14F-4D97-AF65-F5344CB8AC3E}">
        <p14:creationId xmlns:p14="http://schemas.microsoft.com/office/powerpoint/2010/main" val="330411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99595"/>
          </a:xfrm>
        </p:spPr>
        <p:txBody>
          <a:bodyPr>
            <a:normAutofit/>
          </a:bodyPr>
          <a:lstStyle/>
          <a:p>
            <a:r>
              <a:rPr lang="en-US" sz="3600" b="1" dirty="0" smtClean="0"/>
              <a:t>	</a:t>
            </a:r>
            <a:r>
              <a:rPr lang="en-US" sz="3600" b="1" dirty="0" smtClean="0">
                <a:latin typeface="+mn-lt"/>
              </a:rPr>
              <a:t>The problem with measuring the impact is…</a:t>
            </a:r>
            <a:endParaRPr lang="en-US" sz="3600" b="1" dirty="0">
              <a:latin typeface="+mn-lt"/>
            </a:endParaRPr>
          </a:p>
        </p:txBody>
      </p:sp>
      <p:sp>
        <p:nvSpPr>
          <p:cNvPr id="3" name="Slide Number Placeholder 2"/>
          <p:cNvSpPr>
            <a:spLocks noGrp="1"/>
          </p:cNvSpPr>
          <p:nvPr>
            <p:ph type="sldNum" sz="quarter" idx="12"/>
          </p:nvPr>
        </p:nvSpPr>
        <p:spPr/>
        <p:txBody>
          <a:bodyPr/>
          <a:lstStyle/>
          <a:p>
            <a:fld id="{309D830A-7395-495F-94DB-8B9B3634B046}" type="slidenum">
              <a:rPr lang="en-US" smtClean="0"/>
              <a:t>4</a:t>
            </a:fld>
            <a:endParaRPr lang="en-US"/>
          </a:p>
        </p:txBody>
      </p:sp>
      <p:pic>
        <p:nvPicPr>
          <p:cNvPr id="6" name="Picture 5"/>
          <p:cNvPicPr>
            <a:picLocks noChangeAspect="1"/>
          </p:cNvPicPr>
          <p:nvPr/>
        </p:nvPicPr>
        <p:blipFill>
          <a:blip r:embed="rId2">
            <a:duotone>
              <a:prstClr val="black"/>
              <a:schemeClr val="accent5">
                <a:tint val="45000"/>
                <a:satMod val="400000"/>
              </a:schemeClr>
            </a:duotone>
          </a:blip>
          <a:stretch>
            <a:fillRect/>
          </a:stretch>
        </p:blipFill>
        <p:spPr>
          <a:xfrm>
            <a:off x="323458" y="1436185"/>
            <a:ext cx="6672254" cy="4567339"/>
          </a:xfrm>
          <a:prstGeom prst="rect">
            <a:avLst/>
          </a:prstGeom>
        </p:spPr>
      </p:pic>
      <p:sp>
        <p:nvSpPr>
          <p:cNvPr id="7" name="Text Placeholder 2"/>
          <p:cNvSpPr txBox="1">
            <a:spLocks/>
          </p:cNvSpPr>
          <p:nvPr/>
        </p:nvSpPr>
        <p:spPr>
          <a:xfrm>
            <a:off x="7205031" y="1531345"/>
            <a:ext cx="4807731" cy="448841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2400" dirty="0" smtClean="0">
                <a:cs typeface="Arial" panose="020B0604020202020204" pitchFamily="34" charset="0"/>
              </a:rPr>
              <a:t>We need to know how things would be had they not happen as they did.</a:t>
            </a:r>
          </a:p>
          <a:p>
            <a:pPr marL="0" indent="0">
              <a:buNone/>
            </a:pPr>
            <a:endParaRPr lang="en-US" altLang="en-US" sz="2400" dirty="0" smtClean="0">
              <a:cs typeface="Arial" panose="020B0604020202020204" pitchFamily="34" charset="0"/>
            </a:endParaRPr>
          </a:p>
          <a:p>
            <a:pPr marL="0" indent="0">
              <a:buNone/>
            </a:pPr>
            <a:r>
              <a:rPr lang="en-US" altLang="en-US" sz="2400" dirty="0" smtClean="0">
                <a:cs typeface="Arial" panose="020B0604020202020204" pitchFamily="34" charset="0"/>
              </a:rPr>
              <a:t>However, this has proven to be difficult in this case:</a:t>
            </a:r>
          </a:p>
          <a:p>
            <a:r>
              <a:rPr lang="en-US" altLang="en-US" sz="2400" dirty="0" smtClean="0">
                <a:cs typeface="Arial" panose="020B0604020202020204" pitchFamily="34" charset="0"/>
              </a:rPr>
              <a:t>No pre-refugee data from Kakuma</a:t>
            </a:r>
          </a:p>
          <a:p>
            <a:r>
              <a:rPr lang="en-US" altLang="en-US" sz="2400" dirty="0" smtClean="0">
                <a:cs typeface="Arial" panose="020B0604020202020204" pitchFamily="34" charset="0"/>
              </a:rPr>
              <a:t>No truly valid counterfactual towns</a:t>
            </a:r>
          </a:p>
        </p:txBody>
      </p:sp>
    </p:spTree>
    <p:extLst>
      <p:ext uri="{BB962C8B-B14F-4D97-AF65-F5344CB8AC3E}">
        <p14:creationId xmlns:p14="http://schemas.microsoft.com/office/powerpoint/2010/main" val="405466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8636"/>
          </a:xfrm>
        </p:spPr>
        <p:txBody>
          <a:bodyPr>
            <a:normAutofit/>
          </a:bodyPr>
          <a:lstStyle/>
          <a:p>
            <a:r>
              <a:rPr lang="en-US" sz="3600" b="1" dirty="0" smtClean="0">
                <a:latin typeface="+mn-lt"/>
              </a:rPr>
              <a:t>Analytical Strategy</a:t>
            </a:r>
            <a:endParaRPr lang="en-US" sz="3600" b="1" dirty="0">
              <a:latin typeface="+mn-lt"/>
            </a:endParaRPr>
          </a:p>
        </p:txBody>
      </p:sp>
      <p:sp>
        <p:nvSpPr>
          <p:cNvPr id="3" name="Content Placeholder 2"/>
          <p:cNvSpPr>
            <a:spLocks noGrp="1"/>
          </p:cNvSpPr>
          <p:nvPr>
            <p:ph idx="1"/>
          </p:nvPr>
        </p:nvSpPr>
        <p:spPr>
          <a:xfrm>
            <a:off x="838200" y="1593775"/>
            <a:ext cx="10515600" cy="975805"/>
          </a:xfrm>
        </p:spPr>
        <p:style>
          <a:lnRef idx="0">
            <a:scrgbClr r="0" g="0" b="0"/>
          </a:lnRef>
          <a:fillRef idx="1003">
            <a:schemeClr val="dk2"/>
          </a:fillRef>
          <a:effectRef idx="0">
            <a:scrgbClr r="0" g="0" b="0"/>
          </a:effectRef>
          <a:fontRef idx="major"/>
        </p:style>
        <p:txBody>
          <a:bodyPr>
            <a:noAutofit/>
          </a:bodyPr>
          <a:lstStyle/>
          <a:p>
            <a:pPr marL="0" indent="0">
              <a:buNone/>
            </a:pPr>
            <a:r>
              <a:rPr lang="en-US" sz="2400" b="1" dirty="0" smtClean="0">
                <a:solidFill>
                  <a:schemeClr val="bg1"/>
                </a:solidFill>
                <a:latin typeface="+mn-lt"/>
              </a:rPr>
              <a:t>1. Use </a:t>
            </a:r>
            <a:r>
              <a:rPr lang="en-US" sz="2400" b="1" dirty="0">
                <a:solidFill>
                  <a:schemeClr val="bg1"/>
                </a:solidFill>
                <a:latin typeface="+mn-lt"/>
              </a:rPr>
              <a:t>a variety of summary </a:t>
            </a:r>
            <a:r>
              <a:rPr lang="en-US" sz="2400" b="1" dirty="0" smtClean="0">
                <a:solidFill>
                  <a:schemeClr val="bg1"/>
                </a:solidFill>
                <a:latin typeface="+mn-lt"/>
              </a:rPr>
              <a:t>statistics from different sources of </a:t>
            </a:r>
            <a:r>
              <a:rPr lang="en-US" sz="2400" b="1" dirty="0">
                <a:solidFill>
                  <a:schemeClr val="bg1"/>
                </a:solidFill>
                <a:latin typeface="+mn-lt"/>
              </a:rPr>
              <a:t>data </a:t>
            </a:r>
            <a:r>
              <a:rPr lang="en-US" sz="2400" b="1" dirty="0" smtClean="0">
                <a:solidFill>
                  <a:schemeClr val="bg1"/>
                </a:solidFill>
                <a:latin typeface="+mn-lt"/>
              </a:rPr>
              <a:t>to generate an empirical base.</a:t>
            </a:r>
          </a:p>
        </p:txBody>
      </p:sp>
      <p:sp>
        <p:nvSpPr>
          <p:cNvPr id="4" name="Content Placeholder 2"/>
          <p:cNvSpPr txBox="1">
            <a:spLocks/>
          </p:cNvSpPr>
          <p:nvPr/>
        </p:nvSpPr>
        <p:spPr>
          <a:xfrm>
            <a:off x="838200" y="2705680"/>
            <a:ext cx="10515600" cy="600255"/>
          </a:xfrm>
          <a:prstGeom prst="rect">
            <a:avLst/>
          </a:prstGeom>
        </p:spPr>
        <p:style>
          <a:lnRef idx="0">
            <a:scrgbClr r="0" g="0" b="0"/>
          </a:lnRef>
          <a:fillRef idx="1003">
            <a:schemeClr val="dk2"/>
          </a:fillRef>
          <a:effectRef idx="0">
            <a:scrgbClr r="0" g="0" b="0"/>
          </a:effectRef>
          <a:fontRef idx="major"/>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j-ea"/>
                <a:cs typeface="+mj-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j-ea"/>
                <a:cs typeface="+mj-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9pPr>
          </a:lstStyle>
          <a:p>
            <a:pPr marL="0" indent="0">
              <a:buFont typeface="Arial" panose="020B0604020202020204" pitchFamily="34" charset="0"/>
              <a:buNone/>
            </a:pPr>
            <a:r>
              <a:rPr lang="en-US" sz="2400" b="1" dirty="0" smtClean="0">
                <a:solidFill>
                  <a:schemeClr val="bg1"/>
                </a:solidFill>
                <a:latin typeface="+mn-lt"/>
              </a:rPr>
              <a:t>2. Run econometric tests when possible/meaningful.</a:t>
            </a:r>
          </a:p>
        </p:txBody>
      </p:sp>
      <p:sp>
        <p:nvSpPr>
          <p:cNvPr id="5" name="Content Placeholder 2"/>
          <p:cNvSpPr txBox="1">
            <a:spLocks/>
          </p:cNvSpPr>
          <p:nvPr/>
        </p:nvSpPr>
        <p:spPr>
          <a:xfrm>
            <a:off x="838200" y="4478455"/>
            <a:ext cx="10515600" cy="582603"/>
          </a:xfrm>
          <a:prstGeom prst="rect">
            <a:avLst/>
          </a:prstGeom>
        </p:spPr>
        <p:style>
          <a:lnRef idx="0">
            <a:scrgbClr r="0" g="0" b="0"/>
          </a:lnRef>
          <a:fillRef idx="1003">
            <a:schemeClr val="dk2"/>
          </a:fillRef>
          <a:effectRef idx="0">
            <a:scrgbClr r="0" g="0" b="0"/>
          </a:effectRef>
          <a:fontRef idx="major"/>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j-ea"/>
                <a:cs typeface="+mj-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j-ea"/>
                <a:cs typeface="+mj-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9pPr>
          </a:lstStyle>
          <a:p>
            <a:pPr marL="0" indent="0">
              <a:buFont typeface="Arial" panose="020B0604020202020204" pitchFamily="34" charset="0"/>
              <a:buNone/>
            </a:pPr>
            <a:r>
              <a:rPr lang="en-US" sz="2400" b="1" dirty="0" smtClean="0">
                <a:solidFill>
                  <a:schemeClr val="bg1"/>
                </a:solidFill>
                <a:latin typeface="+mn-lt"/>
              </a:rPr>
              <a:t>4. Map the results from econometric analyses and simulations onto each other. </a:t>
            </a:r>
            <a:endParaRPr lang="en-US" sz="2400" b="1" dirty="0">
              <a:solidFill>
                <a:schemeClr val="bg1"/>
              </a:solidFill>
              <a:latin typeface="+mn-lt"/>
            </a:endParaRPr>
          </a:p>
        </p:txBody>
      </p:sp>
      <p:sp>
        <p:nvSpPr>
          <p:cNvPr id="6" name="Slide Number Placeholder 5"/>
          <p:cNvSpPr>
            <a:spLocks noGrp="1"/>
          </p:cNvSpPr>
          <p:nvPr>
            <p:ph type="sldNum" sz="quarter" idx="12"/>
          </p:nvPr>
        </p:nvSpPr>
        <p:spPr/>
        <p:txBody>
          <a:bodyPr/>
          <a:lstStyle/>
          <a:p>
            <a:fld id="{309D830A-7395-495F-94DB-8B9B3634B046}" type="slidenum">
              <a:rPr lang="en-US" smtClean="0"/>
              <a:t>5</a:t>
            </a:fld>
            <a:endParaRPr lang="en-US"/>
          </a:p>
        </p:txBody>
      </p:sp>
      <p:sp>
        <p:nvSpPr>
          <p:cNvPr id="7" name="Content Placeholder 2"/>
          <p:cNvSpPr txBox="1">
            <a:spLocks/>
          </p:cNvSpPr>
          <p:nvPr/>
        </p:nvSpPr>
        <p:spPr>
          <a:xfrm>
            <a:off x="838200" y="3442035"/>
            <a:ext cx="10515600" cy="895730"/>
          </a:xfrm>
          <a:prstGeom prst="rect">
            <a:avLst/>
          </a:prstGeom>
        </p:spPr>
        <p:style>
          <a:lnRef idx="0">
            <a:scrgbClr r="0" g="0" b="0"/>
          </a:lnRef>
          <a:fillRef idx="1003">
            <a:schemeClr val="dk2"/>
          </a:fillRef>
          <a:effectRef idx="0">
            <a:scrgbClr r="0" g="0" b="0"/>
          </a:effectRef>
          <a:fontRef idx="major"/>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j-ea"/>
                <a:cs typeface="+mj-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j-ea"/>
                <a:cs typeface="+mj-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9pPr>
          </a:lstStyle>
          <a:p>
            <a:pPr marL="0" indent="0">
              <a:buFont typeface="Arial" panose="020B0604020202020204" pitchFamily="34" charset="0"/>
              <a:buNone/>
            </a:pPr>
            <a:r>
              <a:rPr lang="en-US" sz="2400" b="1" dirty="0" smtClean="0">
                <a:solidFill>
                  <a:schemeClr val="bg1"/>
                </a:solidFill>
                <a:latin typeface="+mn-lt"/>
              </a:rPr>
              <a:t>3. Build a simulation model. Use the empirical base to calibrate the model to the extent possible. Simulate the impact.</a:t>
            </a:r>
          </a:p>
        </p:txBody>
      </p:sp>
      <p:sp>
        <p:nvSpPr>
          <p:cNvPr id="8" name="Content Placeholder 2"/>
          <p:cNvSpPr txBox="1">
            <a:spLocks/>
          </p:cNvSpPr>
          <p:nvPr/>
        </p:nvSpPr>
        <p:spPr>
          <a:xfrm>
            <a:off x="838200" y="5202848"/>
            <a:ext cx="10515600" cy="850711"/>
          </a:xfrm>
          <a:prstGeom prst="rect">
            <a:avLst/>
          </a:prstGeom>
        </p:spPr>
        <p:style>
          <a:lnRef idx="0">
            <a:scrgbClr r="0" g="0" b="0"/>
          </a:lnRef>
          <a:fillRef idx="1003">
            <a:schemeClr val="dk2"/>
          </a:fillRef>
          <a:effectRef idx="0">
            <a:scrgbClr r="0" g="0" b="0"/>
          </a:effectRef>
          <a:fontRef idx="major"/>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j-ea"/>
                <a:cs typeface="+mj-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j-ea"/>
                <a:cs typeface="+mj-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9pPr>
          </a:lstStyle>
          <a:p>
            <a:pPr marL="0" indent="0">
              <a:buFont typeface="Arial" panose="020B0604020202020204" pitchFamily="34" charset="0"/>
              <a:buNone/>
            </a:pPr>
            <a:r>
              <a:rPr lang="en-US" sz="2400" b="1" dirty="0" smtClean="0">
                <a:solidFill>
                  <a:schemeClr val="bg1"/>
                </a:solidFill>
                <a:latin typeface="+mn-lt"/>
              </a:rPr>
              <a:t>5. Use the model to simulate the possible outcomes of policy actions going forward. </a:t>
            </a:r>
            <a:endParaRPr lang="en-US" sz="2400" b="1" dirty="0">
              <a:solidFill>
                <a:schemeClr val="bg1"/>
              </a:solidFill>
              <a:latin typeface="+mn-lt"/>
            </a:endParaRPr>
          </a:p>
        </p:txBody>
      </p:sp>
    </p:spTree>
    <p:extLst>
      <p:ext uri="{BB962C8B-B14F-4D97-AF65-F5344CB8AC3E}">
        <p14:creationId xmlns:p14="http://schemas.microsoft.com/office/powerpoint/2010/main" val="227151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P spid="5"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8636"/>
          </a:xfrm>
        </p:spPr>
        <p:txBody>
          <a:bodyPr>
            <a:normAutofit/>
          </a:bodyPr>
          <a:lstStyle/>
          <a:p>
            <a:r>
              <a:rPr lang="en-US" sz="3600" b="1" dirty="0" smtClean="0">
                <a:latin typeface="+mn-lt"/>
              </a:rPr>
              <a:t>Sources of Existing Data</a:t>
            </a:r>
            <a:endParaRPr lang="en-US" sz="3600" b="1" dirty="0">
              <a:latin typeface="+mn-lt"/>
            </a:endParaRPr>
          </a:p>
        </p:txBody>
      </p:sp>
      <p:sp>
        <p:nvSpPr>
          <p:cNvPr id="3" name="Content Placeholder 2"/>
          <p:cNvSpPr>
            <a:spLocks noGrp="1"/>
          </p:cNvSpPr>
          <p:nvPr>
            <p:ph idx="1"/>
          </p:nvPr>
        </p:nvSpPr>
        <p:spPr>
          <a:xfrm>
            <a:off x="838200" y="1311008"/>
            <a:ext cx="10515600" cy="5108326"/>
          </a:xfrm>
        </p:spPr>
        <p:txBody>
          <a:bodyPr>
            <a:normAutofit/>
          </a:bodyPr>
          <a:lstStyle/>
          <a:p>
            <a:r>
              <a:rPr lang="en-US" sz="2400" b="1" dirty="0" smtClean="0"/>
              <a:t>Kenyan Census: </a:t>
            </a:r>
            <a:r>
              <a:rPr lang="en-US" sz="2400" dirty="0" smtClean="0"/>
              <a:t>Years </a:t>
            </a:r>
            <a:r>
              <a:rPr lang="en-US" sz="2400" dirty="0"/>
              <a:t>1979, 1989, 1999, and 2009 (GOK, 1989, 1999, 2009). </a:t>
            </a:r>
            <a:endParaRPr lang="en-US" sz="2400" dirty="0" smtClean="0"/>
          </a:p>
          <a:p>
            <a:r>
              <a:rPr lang="en-US" sz="2400" b="1" dirty="0"/>
              <a:t>Registration </a:t>
            </a:r>
            <a:r>
              <a:rPr lang="en-US" sz="2400" b="1" dirty="0" smtClean="0"/>
              <a:t>Census by Hunger </a:t>
            </a:r>
            <a:r>
              <a:rPr lang="en-US" sz="2400" b="1" dirty="0"/>
              <a:t>Safety Net </a:t>
            </a:r>
            <a:r>
              <a:rPr lang="en-US" sz="2400" b="1" dirty="0" smtClean="0"/>
              <a:t>Program (HSNP)</a:t>
            </a:r>
            <a:r>
              <a:rPr lang="en-US" sz="2400" dirty="0" smtClean="0"/>
              <a:t>: provides data for “proxy </a:t>
            </a:r>
            <a:r>
              <a:rPr lang="en-US" sz="2400" dirty="0"/>
              <a:t>means </a:t>
            </a:r>
            <a:r>
              <a:rPr lang="en-US" sz="2400" dirty="0" smtClean="0"/>
              <a:t>test”; conducted between October 2012 and June 2013. </a:t>
            </a:r>
          </a:p>
          <a:p>
            <a:r>
              <a:rPr lang="en-US" sz="2400" b="1" dirty="0" smtClean="0"/>
              <a:t>Famine </a:t>
            </a:r>
            <a:r>
              <a:rPr lang="en-US" sz="2400" b="1" dirty="0"/>
              <a:t>Early Warning System (FEWSNET</a:t>
            </a:r>
            <a:r>
              <a:rPr lang="en-US" sz="2400" b="1" dirty="0" smtClean="0"/>
              <a:t>): </a:t>
            </a:r>
            <a:r>
              <a:rPr lang="en-US" sz="2400" dirty="0" smtClean="0"/>
              <a:t>provides </a:t>
            </a:r>
            <a:r>
              <a:rPr lang="en-US" sz="2400" dirty="0"/>
              <a:t>monthly price data on agricultural and some livestock goods from 2000 onwards for 11 markets throughout Kenya</a:t>
            </a:r>
            <a:r>
              <a:rPr lang="en-US" sz="2400" dirty="0" smtClean="0"/>
              <a:t>.</a:t>
            </a:r>
          </a:p>
          <a:p>
            <a:r>
              <a:rPr lang="en-US" sz="2400" b="1" dirty="0"/>
              <a:t>Livestock Information Network Knowledge </a:t>
            </a:r>
            <a:r>
              <a:rPr lang="en-US" sz="2400" b="1" dirty="0" smtClean="0"/>
              <a:t>System (LEWS): </a:t>
            </a:r>
            <a:r>
              <a:rPr lang="en-US" sz="2400" dirty="0" smtClean="0"/>
              <a:t>bi-monthly livestock </a:t>
            </a:r>
            <a:r>
              <a:rPr lang="en-US" sz="2400" dirty="0"/>
              <a:t>prices from 37 markets between 2004 to </a:t>
            </a:r>
            <a:r>
              <a:rPr lang="en-US" sz="2400" dirty="0" smtClean="0"/>
              <a:t>2013.</a:t>
            </a:r>
          </a:p>
          <a:p>
            <a:r>
              <a:rPr lang="en-US" sz="2400" b="1" dirty="0"/>
              <a:t>UNHCR refugee </a:t>
            </a:r>
            <a:r>
              <a:rPr lang="en-US" sz="2400" b="1" dirty="0" smtClean="0"/>
              <a:t>counts: </a:t>
            </a:r>
            <a:r>
              <a:rPr lang="en-US" sz="2400" dirty="0" smtClean="0"/>
              <a:t>surprisingly difficult to find, extracted total numbers in the month of December numbers from 2007 to 2015 from published UNHCR reports published. </a:t>
            </a:r>
          </a:p>
          <a:p>
            <a:r>
              <a:rPr lang="en-US" sz="2400" b="1" dirty="0" smtClean="0"/>
              <a:t>WFP Statistics: </a:t>
            </a:r>
            <a:r>
              <a:rPr lang="en-US" sz="2400" dirty="0" smtClean="0"/>
              <a:t>monthly food deliveries to Kakuma from 2007 on. </a:t>
            </a:r>
            <a:endParaRPr lang="en-US" sz="2400" dirty="0"/>
          </a:p>
          <a:p>
            <a:endParaRPr lang="en-US" sz="2400" dirty="0"/>
          </a:p>
        </p:txBody>
      </p:sp>
      <p:sp>
        <p:nvSpPr>
          <p:cNvPr id="4" name="Slide Number Placeholder 3"/>
          <p:cNvSpPr>
            <a:spLocks noGrp="1"/>
          </p:cNvSpPr>
          <p:nvPr>
            <p:ph type="sldNum" sz="quarter" idx="12"/>
          </p:nvPr>
        </p:nvSpPr>
        <p:spPr/>
        <p:txBody>
          <a:bodyPr/>
          <a:lstStyle/>
          <a:p>
            <a:fld id="{309D830A-7395-495F-94DB-8B9B3634B046}" type="slidenum">
              <a:rPr lang="en-US" smtClean="0"/>
              <a:t>6</a:t>
            </a:fld>
            <a:endParaRPr lang="en-US"/>
          </a:p>
        </p:txBody>
      </p:sp>
    </p:spTree>
    <p:extLst>
      <p:ext uri="{BB962C8B-B14F-4D97-AF65-F5344CB8AC3E}">
        <p14:creationId xmlns:p14="http://schemas.microsoft.com/office/powerpoint/2010/main" val="18721495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8636"/>
          </a:xfrm>
        </p:spPr>
        <p:txBody>
          <a:bodyPr>
            <a:normAutofit/>
          </a:bodyPr>
          <a:lstStyle/>
          <a:p>
            <a:r>
              <a:rPr lang="en-US" sz="3600" b="1" dirty="0" smtClean="0">
                <a:latin typeface="+mn-lt"/>
              </a:rPr>
              <a:t>Collection of new data: household </a:t>
            </a:r>
            <a:r>
              <a:rPr lang="en-US" sz="3600" b="1" dirty="0">
                <a:latin typeface="+mn-lt"/>
              </a:rPr>
              <a:t>s</a:t>
            </a:r>
            <a:r>
              <a:rPr lang="en-US" sz="3600" b="1" dirty="0" smtClean="0">
                <a:latin typeface="+mn-lt"/>
              </a:rPr>
              <a:t>urvey</a:t>
            </a:r>
            <a:endParaRPr lang="en-US" sz="3600" b="1" dirty="0">
              <a:latin typeface="+mn-lt"/>
            </a:endParaRPr>
          </a:p>
        </p:txBody>
      </p:sp>
      <p:sp>
        <p:nvSpPr>
          <p:cNvPr id="3" name="Content Placeholder 2"/>
          <p:cNvSpPr>
            <a:spLocks noGrp="1"/>
          </p:cNvSpPr>
          <p:nvPr>
            <p:ph idx="1"/>
          </p:nvPr>
        </p:nvSpPr>
        <p:spPr>
          <a:xfrm>
            <a:off x="838200" y="1010119"/>
            <a:ext cx="10515600" cy="653976"/>
          </a:xfrm>
        </p:spPr>
        <p:txBody>
          <a:bodyPr>
            <a:normAutofit/>
          </a:bodyPr>
          <a:lstStyle/>
          <a:p>
            <a:pPr marL="0" indent="0">
              <a:buNone/>
            </a:pPr>
            <a:r>
              <a:rPr lang="en-US" sz="2400" b="1" dirty="0" smtClean="0"/>
              <a:t>Two types of surveys (conducted in June-July 2015):</a:t>
            </a:r>
            <a:r>
              <a:rPr lang="en-US" sz="2400" dirty="0" smtClean="0"/>
              <a:t> </a:t>
            </a:r>
          </a:p>
          <a:p>
            <a:pPr marL="0" indent="0">
              <a:buNone/>
            </a:pPr>
            <a:endParaRPr lang="en-US" sz="2400" dirty="0"/>
          </a:p>
        </p:txBody>
      </p:sp>
      <p:graphicFrame>
        <p:nvGraphicFramePr>
          <p:cNvPr id="6" name="Table 5"/>
          <p:cNvGraphicFramePr>
            <a:graphicFrameLocks noGrp="1"/>
          </p:cNvGraphicFramePr>
          <p:nvPr>
            <p:extLst>
              <p:ext uri="{D42A27DB-BD31-4B8C-83A1-F6EECF244321}">
                <p14:modId xmlns:p14="http://schemas.microsoft.com/office/powerpoint/2010/main" val="2209829446"/>
              </p:ext>
            </p:extLst>
          </p:nvPr>
        </p:nvGraphicFramePr>
        <p:xfrm>
          <a:off x="838200" y="1660942"/>
          <a:ext cx="5471974" cy="2659748"/>
        </p:xfrm>
        <a:graphic>
          <a:graphicData uri="http://schemas.openxmlformats.org/drawingml/2006/table">
            <a:tbl>
              <a:tblPr firstRow="1" firstCol="1" bandRow="1"/>
              <a:tblGrid>
                <a:gridCol w="1188904"/>
                <a:gridCol w="969484"/>
                <a:gridCol w="1002535"/>
                <a:gridCol w="1079653"/>
                <a:gridCol w="1231398"/>
              </a:tblGrid>
              <a:tr h="341070">
                <a:tc gridSpan="5">
                  <a:txBody>
                    <a:bodyPr/>
                    <a:lstStyle/>
                    <a:p>
                      <a:pPr marL="0" marR="0" algn="ctr">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Kakuma Camp Survey</a:t>
                      </a:r>
                    </a:p>
                  </a:txBody>
                  <a:tcPr marL="80867" marR="80867"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81458">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Ethnicity</a:t>
                      </a:r>
                    </a:p>
                  </a:txBody>
                  <a:tcPr marL="80867" marR="8086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Number surveyed</a:t>
                      </a:r>
                    </a:p>
                  </a:txBody>
                  <a:tcPr marL="80867" marR="8086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Percent </a:t>
                      </a:r>
                      <a:r>
                        <a:rPr lang="en-US" sz="1600" dirty="0">
                          <a:effectLst/>
                          <a:latin typeface="Calibri" panose="020F0502020204030204" pitchFamily="34" charset="0"/>
                          <a:ea typeface="Calibri" panose="020F0502020204030204" pitchFamily="34" charset="0"/>
                          <a:cs typeface="Times New Roman" panose="02020603050405020304" pitchFamily="18" charset="0"/>
                        </a:rPr>
                        <a:t>of total</a:t>
                      </a:r>
                    </a:p>
                  </a:txBody>
                  <a:tcPr marL="80867" marR="8086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Number in </a:t>
                      </a: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camp</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0867" marR="8086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Percent </a:t>
                      </a:r>
                      <a:r>
                        <a:rPr lang="en-US" sz="1600" dirty="0">
                          <a:effectLst/>
                          <a:latin typeface="Calibri" panose="020F0502020204030204" pitchFamily="34" charset="0"/>
                          <a:ea typeface="Calibri" panose="020F0502020204030204" pitchFamily="34" charset="0"/>
                          <a:cs typeface="Times New Roman" panose="02020603050405020304" pitchFamily="18" charset="0"/>
                        </a:rPr>
                        <a:t>in </a:t>
                      </a: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camp</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0867" marR="8086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2870">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Somali</a:t>
                      </a:r>
                    </a:p>
                  </a:txBody>
                  <a:tcPr marL="80867" marR="80867"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40</a:t>
                      </a:r>
                    </a:p>
                  </a:txBody>
                  <a:tcPr marL="80867" marR="80867"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23.4</a:t>
                      </a:r>
                    </a:p>
                  </a:txBody>
                  <a:tcPr marL="80867" marR="80867"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56,178</a:t>
                      </a:r>
                    </a:p>
                  </a:txBody>
                  <a:tcPr marL="80867" marR="80867"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31</a:t>
                      </a:r>
                    </a:p>
                  </a:txBody>
                  <a:tcPr marL="80867" marR="80867" marT="0" marB="0">
                    <a:lnL>
                      <a:noFill/>
                    </a:lnL>
                    <a:lnR>
                      <a:noFill/>
                    </a:lnR>
                    <a:lnT w="12700" cap="flat" cmpd="sng" algn="ctr">
                      <a:solidFill>
                        <a:srgbClr val="000000"/>
                      </a:solidFill>
                      <a:prstDash val="solid"/>
                      <a:round/>
                      <a:headEnd type="none" w="med" len="med"/>
                      <a:tailEnd type="none" w="med" len="med"/>
                    </a:lnT>
                    <a:lnB>
                      <a:noFill/>
                    </a:lnB>
                  </a:tcPr>
                </a:tc>
              </a:tr>
              <a:tr h="272870">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Dinka</a:t>
                      </a:r>
                    </a:p>
                  </a:txBody>
                  <a:tcPr marL="80867" marR="80867" marT="0" marB="0">
                    <a:lnL>
                      <a:noFill/>
                    </a:lnL>
                    <a:lnR>
                      <a:noFill/>
                    </a:lnR>
                    <a:lnT>
                      <a:noFill/>
                    </a:lnT>
                    <a:lnB>
                      <a:noFill/>
                    </a:lnB>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50</a:t>
                      </a:r>
                    </a:p>
                  </a:txBody>
                  <a:tcPr marL="80867" marR="80867" marT="0" marB="0">
                    <a:lnL>
                      <a:noFill/>
                    </a:lnL>
                    <a:lnR>
                      <a:noFill/>
                    </a:lnR>
                    <a:lnT>
                      <a:noFill/>
                    </a:lnT>
                    <a:lnB>
                      <a:noFill/>
                    </a:lnB>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29.4</a:t>
                      </a:r>
                    </a:p>
                  </a:txBody>
                  <a:tcPr marL="80867" marR="80867" marT="0" marB="0">
                    <a:lnL>
                      <a:noFill/>
                    </a:lnL>
                    <a:lnR>
                      <a:noFill/>
                    </a:lnR>
                    <a:lnT>
                      <a:noFill/>
                    </a:lnT>
                    <a:lnB>
                      <a:noFill/>
                    </a:lnB>
                  </a:tcPr>
                </a:tc>
                <a:tc rowSpan="2">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89,973</a:t>
                      </a:r>
                    </a:p>
                  </a:txBody>
                  <a:tcPr marL="80867" marR="80867" marT="0" marB="0" anchor="ctr">
                    <a:lnL>
                      <a:noFill/>
                    </a:lnL>
                    <a:lnR>
                      <a:noFill/>
                    </a:lnR>
                    <a:lnT>
                      <a:noFill/>
                    </a:lnT>
                    <a:lnB>
                      <a:noFill/>
                    </a:lnB>
                  </a:tcPr>
                </a:tc>
                <a:tc rowSpan="2">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50</a:t>
                      </a:r>
                    </a:p>
                  </a:txBody>
                  <a:tcPr marL="80867" marR="80867" marT="0" marB="0" anchor="ctr">
                    <a:lnL>
                      <a:noFill/>
                    </a:lnL>
                    <a:lnR>
                      <a:noFill/>
                    </a:lnR>
                    <a:lnT>
                      <a:noFill/>
                    </a:lnT>
                    <a:lnB>
                      <a:noFill/>
                    </a:lnB>
                  </a:tcPr>
                </a:tc>
              </a:tr>
              <a:tr h="272870">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Nuba</a:t>
                      </a:r>
                    </a:p>
                  </a:txBody>
                  <a:tcPr marL="80867" marR="80867" marT="0" marB="0">
                    <a:lnL>
                      <a:noFill/>
                    </a:lnL>
                    <a:lnR>
                      <a:noFill/>
                    </a:lnR>
                    <a:lnT>
                      <a:noFill/>
                    </a:lnT>
                    <a:lnB>
                      <a:noFill/>
                    </a:lnB>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11</a:t>
                      </a:r>
                    </a:p>
                  </a:txBody>
                  <a:tcPr marL="80867" marR="80867" marT="0" marB="0">
                    <a:lnL>
                      <a:noFill/>
                    </a:lnL>
                    <a:lnR>
                      <a:noFill/>
                    </a:lnR>
                    <a:lnT>
                      <a:noFill/>
                    </a:lnT>
                    <a:lnB>
                      <a:noFill/>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6.5</a:t>
                      </a:r>
                    </a:p>
                  </a:txBody>
                  <a:tcPr marL="80867" marR="80867" marT="0" marB="0">
                    <a:lnL>
                      <a:noFill/>
                    </a:lnL>
                    <a:lnR>
                      <a:noFill/>
                    </a:lnR>
                    <a:lnT>
                      <a:noFill/>
                    </a:lnT>
                    <a:lnB>
                      <a:noFill/>
                    </a:lnB>
                  </a:tcPr>
                </a:tc>
                <a:tc vMerge="1">
                  <a:txBody>
                    <a:bodyPr/>
                    <a:lstStyle/>
                    <a:p>
                      <a:endParaRPr lang="en-US"/>
                    </a:p>
                  </a:txBody>
                  <a:tcPr/>
                </a:tc>
                <a:tc vMerge="1">
                  <a:txBody>
                    <a:bodyPr/>
                    <a:lstStyle/>
                    <a:p>
                      <a:endParaRPr lang="en-US"/>
                    </a:p>
                  </a:txBody>
                  <a:tcPr/>
                </a:tc>
              </a:tr>
              <a:tr h="272870">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Darfuri</a:t>
                      </a:r>
                    </a:p>
                  </a:txBody>
                  <a:tcPr marL="80867" marR="80867" marT="0" marB="0">
                    <a:lnL>
                      <a:noFill/>
                    </a:lnL>
                    <a:lnR>
                      <a:noFill/>
                    </a:lnR>
                    <a:lnT>
                      <a:noFill/>
                    </a:lnT>
                    <a:lnB>
                      <a:noFill/>
                    </a:lnB>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20</a:t>
                      </a:r>
                    </a:p>
                  </a:txBody>
                  <a:tcPr marL="80867" marR="80867" marT="0" marB="0">
                    <a:lnL>
                      <a:noFill/>
                    </a:lnL>
                    <a:lnR>
                      <a:noFill/>
                    </a:lnR>
                    <a:lnT>
                      <a:noFill/>
                    </a:lnT>
                    <a:lnB>
                      <a:noFill/>
                    </a:lnB>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11.8</a:t>
                      </a:r>
                    </a:p>
                  </a:txBody>
                  <a:tcPr marL="80867" marR="80867" marT="0" marB="0">
                    <a:lnL>
                      <a:noFill/>
                    </a:lnL>
                    <a:lnR>
                      <a:noFill/>
                    </a:lnR>
                    <a:lnT>
                      <a:noFill/>
                    </a:lnT>
                    <a:lnB>
                      <a:noFill/>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9,785</a:t>
                      </a:r>
                    </a:p>
                  </a:txBody>
                  <a:tcPr marL="80867" marR="80867" marT="0" marB="0">
                    <a:lnL>
                      <a:noFill/>
                    </a:lnL>
                    <a:lnR>
                      <a:noFill/>
                    </a:lnR>
                    <a:lnT>
                      <a:noFill/>
                    </a:lnT>
                    <a:lnB>
                      <a:noFill/>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5</a:t>
                      </a:r>
                    </a:p>
                  </a:txBody>
                  <a:tcPr marL="80867" marR="80867" marT="0" marB="0">
                    <a:lnL>
                      <a:noFill/>
                    </a:lnL>
                    <a:lnR>
                      <a:noFill/>
                    </a:lnR>
                    <a:lnT>
                      <a:noFill/>
                    </a:lnT>
                    <a:lnB>
                      <a:noFill/>
                    </a:lnB>
                  </a:tcPr>
                </a:tc>
              </a:tr>
              <a:tr h="272870">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Congolese</a:t>
                      </a:r>
                    </a:p>
                  </a:txBody>
                  <a:tcPr marL="80867" marR="80867" marT="0" marB="0">
                    <a:lnL>
                      <a:noFill/>
                    </a:lnL>
                    <a:lnR>
                      <a:noFill/>
                    </a:lnR>
                    <a:lnT>
                      <a:noFill/>
                    </a:lnT>
                    <a:lnB>
                      <a:noFill/>
                    </a:lnB>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20</a:t>
                      </a:r>
                    </a:p>
                  </a:txBody>
                  <a:tcPr marL="80867" marR="80867" marT="0" marB="0">
                    <a:lnL>
                      <a:noFill/>
                    </a:lnL>
                    <a:lnR>
                      <a:noFill/>
                    </a:lnR>
                    <a:lnT>
                      <a:noFill/>
                    </a:lnT>
                    <a:lnB>
                      <a:noFill/>
                    </a:lnB>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11.8</a:t>
                      </a:r>
                    </a:p>
                  </a:txBody>
                  <a:tcPr marL="80867" marR="80867" marT="0" marB="0">
                    <a:lnL>
                      <a:noFill/>
                    </a:lnL>
                    <a:lnR>
                      <a:noFill/>
                    </a:lnR>
                    <a:lnT>
                      <a:noFill/>
                    </a:lnT>
                    <a:lnB>
                      <a:noFill/>
                    </a:lnB>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9,045</a:t>
                      </a:r>
                    </a:p>
                  </a:txBody>
                  <a:tcPr marL="80867" marR="80867" marT="0" marB="0">
                    <a:lnL>
                      <a:noFill/>
                    </a:lnL>
                    <a:lnR>
                      <a:noFill/>
                    </a:lnR>
                    <a:lnT>
                      <a:noFill/>
                    </a:lnT>
                    <a:lnB>
                      <a:noFill/>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5</a:t>
                      </a:r>
                    </a:p>
                  </a:txBody>
                  <a:tcPr marL="80867" marR="80867" marT="0" marB="0">
                    <a:lnL>
                      <a:noFill/>
                    </a:lnL>
                    <a:lnR>
                      <a:noFill/>
                    </a:lnR>
                    <a:lnT>
                      <a:noFill/>
                    </a:lnT>
                    <a:lnB>
                      <a:noFill/>
                    </a:lnB>
                  </a:tcPr>
                </a:tc>
              </a:tr>
              <a:tr h="272870">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Ethiopian</a:t>
                      </a:r>
                    </a:p>
                  </a:txBody>
                  <a:tcPr marL="80867" marR="8086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29</a:t>
                      </a:r>
                    </a:p>
                  </a:txBody>
                  <a:tcPr marL="80867" marR="8086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17.1</a:t>
                      </a:r>
                    </a:p>
                  </a:txBody>
                  <a:tcPr marL="80867" marR="8086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7,821</a:t>
                      </a:r>
                    </a:p>
                  </a:txBody>
                  <a:tcPr marL="80867" marR="8086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4</a:t>
                      </a:r>
                    </a:p>
                  </a:txBody>
                  <a:tcPr marL="80867" marR="80867"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518455358"/>
              </p:ext>
            </p:extLst>
          </p:nvPr>
        </p:nvGraphicFramePr>
        <p:xfrm>
          <a:off x="7040355" y="1660942"/>
          <a:ext cx="4028742" cy="2648334"/>
        </p:xfrm>
        <a:graphic>
          <a:graphicData uri="http://schemas.openxmlformats.org/drawingml/2006/table">
            <a:tbl>
              <a:tblPr firstRow="1" firstCol="1" bandRow="1"/>
              <a:tblGrid>
                <a:gridCol w="2130382"/>
                <a:gridCol w="1898360"/>
              </a:tblGrid>
              <a:tr h="331042">
                <a:tc gridSpan="2">
                  <a:txBody>
                    <a:bodyPr/>
                    <a:lstStyle/>
                    <a:p>
                      <a:pPr marL="0" marR="0" algn="ctr">
                        <a:lnSpc>
                          <a:spcPct val="107000"/>
                        </a:lnSpc>
                        <a:spcBef>
                          <a:spcPts val="0"/>
                        </a:spcBef>
                        <a:spcAft>
                          <a:spcPts val="0"/>
                        </a:spcAft>
                      </a:pPr>
                      <a:r>
                        <a:rPr lang="en-US" sz="2100" b="1" dirty="0">
                          <a:effectLst/>
                          <a:latin typeface="Calibri" panose="020F0502020204030204" pitchFamily="34" charset="0"/>
                          <a:ea typeface="Calibri" panose="020F0502020204030204" pitchFamily="34" charset="0"/>
                          <a:cs typeface="Times New Roman" panose="02020603050405020304" pitchFamily="18" charset="0"/>
                        </a:rPr>
                        <a:t>Turkana Survey</a:t>
                      </a:r>
                    </a:p>
                  </a:txBody>
                  <a:tcPr marL="126558" marR="126558"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r>
              <a:tr h="662082">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Subsample</a:t>
                      </a:r>
                    </a:p>
                  </a:txBody>
                  <a:tcPr marL="126558" marR="12655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Number of </a:t>
                      </a: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households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26558" marR="12655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1042">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Kakuma</a:t>
                      </a:r>
                    </a:p>
                  </a:txBody>
                  <a:tcPr marL="126558" marR="126558"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111</a:t>
                      </a:r>
                    </a:p>
                  </a:txBody>
                  <a:tcPr marL="126558" marR="126558" marT="0" marB="0">
                    <a:lnL>
                      <a:noFill/>
                    </a:lnL>
                    <a:lnR>
                      <a:noFill/>
                    </a:lnR>
                    <a:lnT w="12700" cap="flat" cmpd="sng" algn="ctr">
                      <a:solidFill>
                        <a:srgbClr val="000000"/>
                      </a:solidFill>
                      <a:prstDash val="solid"/>
                      <a:round/>
                      <a:headEnd type="none" w="med" len="med"/>
                      <a:tailEnd type="none" w="med" len="med"/>
                    </a:lnT>
                    <a:lnB>
                      <a:noFill/>
                    </a:lnB>
                  </a:tcPr>
                </a:tc>
              </a:tr>
              <a:tr h="331042">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Lokichar</a:t>
                      </a:r>
                    </a:p>
                  </a:txBody>
                  <a:tcPr marL="126558" marR="126558" marT="0" marB="0">
                    <a:lnL>
                      <a:noFill/>
                    </a:lnL>
                    <a:lnR>
                      <a:noFill/>
                    </a:lnR>
                    <a:lnT>
                      <a:noFill/>
                    </a:lnT>
                    <a:lnB>
                      <a:noFill/>
                    </a:lnB>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116</a:t>
                      </a:r>
                    </a:p>
                  </a:txBody>
                  <a:tcPr marL="126558" marR="126558" marT="0" marB="0">
                    <a:lnL>
                      <a:noFill/>
                    </a:lnL>
                    <a:lnR>
                      <a:noFill/>
                    </a:lnR>
                    <a:lnT>
                      <a:noFill/>
                    </a:lnT>
                    <a:lnB>
                      <a:noFill/>
                    </a:lnB>
                  </a:tcPr>
                </a:tc>
              </a:tr>
              <a:tr h="331042">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Lorugum</a:t>
                      </a:r>
                    </a:p>
                  </a:txBody>
                  <a:tcPr marL="126558" marR="126558" marT="0" marB="0">
                    <a:lnL>
                      <a:noFill/>
                    </a:lnL>
                    <a:lnR>
                      <a:noFill/>
                    </a:lnR>
                    <a:lnT>
                      <a:noFill/>
                    </a:lnT>
                    <a:lnB>
                      <a:noFill/>
                    </a:lnB>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103</a:t>
                      </a:r>
                    </a:p>
                  </a:txBody>
                  <a:tcPr marL="126558" marR="126558" marT="0" marB="0">
                    <a:lnL>
                      <a:noFill/>
                    </a:lnL>
                    <a:lnR>
                      <a:noFill/>
                    </a:lnR>
                    <a:lnT>
                      <a:noFill/>
                    </a:lnT>
                    <a:lnB>
                      <a:noFill/>
                    </a:lnB>
                  </a:tcPr>
                </a:tc>
              </a:tr>
              <a:tr h="331042">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Lokichoggio</a:t>
                      </a:r>
                    </a:p>
                  </a:txBody>
                  <a:tcPr marL="126558" marR="126558" marT="0" marB="0">
                    <a:lnL>
                      <a:noFill/>
                    </a:lnL>
                    <a:lnR>
                      <a:noFill/>
                    </a:lnR>
                    <a:lnT>
                      <a:noFill/>
                    </a:lnT>
                    <a:lnB>
                      <a:noFill/>
                    </a:lnB>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118</a:t>
                      </a:r>
                    </a:p>
                  </a:txBody>
                  <a:tcPr marL="126558" marR="126558" marT="0" marB="0">
                    <a:lnL>
                      <a:noFill/>
                    </a:lnL>
                    <a:lnR>
                      <a:noFill/>
                    </a:lnR>
                    <a:lnT>
                      <a:noFill/>
                    </a:lnT>
                    <a:lnB>
                      <a:noFill/>
                    </a:lnB>
                  </a:tcPr>
                </a:tc>
              </a:tr>
              <a:tr h="331042">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Total</a:t>
                      </a:r>
                    </a:p>
                  </a:txBody>
                  <a:tcPr marL="126558" marR="126558"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448</a:t>
                      </a:r>
                    </a:p>
                  </a:txBody>
                  <a:tcPr marL="126558" marR="126558"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8" name="Content Placeholder 2"/>
          <p:cNvSpPr txBox="1">
            <a:spLocks/>
          </p:cNvSpPr>
          <p:nvPr/>
        </p:nvSpPr>
        <p:spPr>
          <a:xfrm>
            <a:off x="838200" y="4890560"/>
            <a:ext cx="10515600" cy="154507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smtClean="0"/>
              <a:t>Three Modules: </a:t>
            </a:r>
          </a:p>
          <a:p>
            <a:r>
              <a:rPr lang="en-US" sz="2400" b="1" dirty="0" smtClean="0"/>
              <a:t>Demographics: </a:t>
            </a:r>
            <a:r>
              <a:rPr lang="en-US" sz="2400" dirty="0" smtClean="0"/>
              <a:t>household, past member roster, violent incidents, education and health</a:t>
            </a:r>
          </a:p>
          <a:p>
            <a:r>
              <a:rPr lang="en-US" sz="2400" b="1" dirty="0" smtClean="0"/>
              <a:t>Income: </a:t>
            </a:r>
            <a:r>
              <a:rPr lang="en-US" sz="2400" dirty="0" smtClean="0"/>
              <a:t>economics activities, transfers receives/sent, consumption and assets </a:t>
            </a:r>
            <a:endParaRPr lang="en-US" sz="2400" dirty="0"/>
          </a:p>
          <a:p>
            <a:r>
              <a:rPr lang="en-US" sz="2400" b="1" dirty="0" smtClean="0"/>
              <a:t>Perceptions: </a:t>
            </a:r>
            <a:r>
              <a:rPr lang="en-US" sz="2400" dirty="0" smtClean="0"/>
              <a:t>risks and perceptions about the future</a:t>
            </a:r>
          </a:p>
          <a:p>
            <a:pPr marL="0" indent="0">
              <a:buFont typeface="Arial" panose="020B0604020202020204" pitchFamily="34" charset="0"/>
              <a:buNone/>
            </a:pPr>
            <a:endParaRPr lang="en-US" sz="2400" dirty="0"/>
          </a:p>
        </p:txBody>
      </p:sp>
      <p:sp>
        <p:nvSpPr>
          <p:cNvPr id="9" name="Slide Number Placeholder 8"/>
          <p:cNvSpPr>
            <a:spLocks noGrp="1"/>
          </p:cNvSpPr>
          <p:nvPr>
            <p:ph type="sldNum" sz="quarter" idx="12"/>
          </p:nvPr>
        </p:nvSpPr>
        <p:spPr/>
        <p:txBody>
          <a:bodyPr/>
          <a:lstStyle/>
          <a:p>
            <a:fld id="{309D830A-7395-495F-94DB-8B9B3634B046}" type="slidenum">
              <a:rPr lang="en-US" smtClean="0"/>
              <a:t>7</a:t>
            </a:fld>
            <a:endParaRPr lang="en-US"/>
          </a:p>
        </p:txBody>
      </p:sp>
    </p:spTree>
    <p:extLst>
      <p:ext uri="{BB962C8B-B14F-4D97-AF65-F5344CB8AC3E}">
        <p14:creationId xmlns:p14="http://schemas.microsoft.com/office/powerpoint/2010/main" val="248192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8636"/>
          </a:xfrm>
        </p:spPr>
        <p:txBody>
          <a:bodyPr>
            <a:normAutofit/>
          </a:bodyPr>
          <a:lstStyle/>
          <a:p>
            <a:r>
              <a:rPr lang="en-US" sz="3600" b="1" dirty="0" smtClean="0">
                <a:latin typeface="+mn-lt"/>
              </a:rPr>
              <a:t>Transfers part of the income module </a:t>
            </a:r>
            <a:endParaRPr lang="en-US" sz="3600" b="1" dirty="0">
              <a:latin typeface="+mn-lt"/>
            </a:endParaRPr>
          </a:p>
        </p:txBody>
      </p:sp>
      <p:sp>
        <p:nvSpPr>
          <p:cNvPr id="9" name="Slide Number Placeholder 8"/>
          <p:cNvSpPr>
            <a:spLocks noGrp="1"/>
          </p:cNvSpPr>
          <p:nvPr>
            <p:ph type="sldNum" sz="quarter" idx="12"/>
          </p:nvPr>
        </p:nvSpPr>
        <p:spPr/>
        <p:txBody>
          <a:bodyPr/>
          <a:lstStyle/>
          <a:p>
            <a:fld id="{309D830A-7395-495F-94DB-8B9B3634B046}" type="slidenum">
              <a:rPr lang="en-US" smtClean="0"/>
              <a:t>8</a:t>
            </a:fld>
            <a:endParaRPr lang="en-US"/>
          </a:p>
        </p:txBody>
      </p:sp>
      <p:pic>
        <p:nvPicPr>
          <p:cNvPr id="5" name="Picture 4"/>
          <p:cNvPicPr>
            <a:picLocks noChangeAspect="1"/>
          </p:cNvPicPr>
          <p:nvPr/>
        </p:nvPicPr>
        <p:blipFill>
          <a:blip r:embed="rId3"/>
          <a:stretch>
            <a:fillRect/>
          </a:stretch>
        </p:blipFill>
        <p:spPr>
          <a:xfrm>
            <a:off x="642551" y="1023951"/>
            <a:ext cx="10923373" cy="5697524"/>
          </a:xfrm>
          <a:prstGeom prst="rect">
            <a:avLst/>
          </a:prstGeom>
        </p:spPr>
      </p:pic>
    </p:spTree>
    <p:extLst>
      <p:ext uri="{BB962C8B-B14F-4D97-AF65-F5344CB8AC3E}">
        <p14:creationId xmlns:p14="http://schemas.microsoft.com/office/powerpoint/2010/main" val="10457838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09D830A-7395-495F-94DB-8B9B3634B046}" type="slidenum">
              <a:rPr lang="en-US" smtClean="0"/>
              <a:t>9</a:t>
            </a:fld>
            <a:endParaRPr lang="en-US"/>
          </a:p>
        </p:txBody>
      </p:sp>
      <p:sp>
        <p:nvSpPr>
          <p:cNvPr id="6" name="Title 1"/>
          <p:cNvSpPr>
            <a:spLocks noGrp="1"/>
          </p:cNvSpPr>
          <p:nvPr>
            <p:ph type="title"/>
          </p:nvPr>
        </p:nvSpPr>
        <p:spPr>
          <a:xfrm>
            <a:off x="838200" y="1"/>
            <a:ext cx="10515600" cy="881348"/>
          </a:xfrm>
        </p:spPr>
        <p:txBody>
          <a:bodyPr>
            <a:normAutofit/>
          </a:bodyPr>
          <a:lstStyle/>
          <a:p>
            <a:r>
              <a:rPr lang="en-US" sz="3600" b="1" dirty="0" smtClean="0">
                <a:latin typeface="+mn-lt"/>
              </a:rPr>
              <a:t>Empirical Methods Used</a:t>
            </a:r>
            <a:endParaRPr lang="en-US" sz="3600" b="1" dirty="0">
              <a:latin typeface="+mn-lt"/>
            </a:endParaRPr>
          </a:p>
        </p:txBody>
      </p:sp>
      <p:sp>
        <p:nvSpPr>
          <p:cNvPr id="7" name="Content Placeholder 2"/>
          <p:cNvSpPr>
            <a:spLocks noGrp="1"/>
          </p:cNvSpPr>
          <p:nvPr>
            <p:ph idx="1"/>
          </p:nvPr>
        </p:nvSpPr>
        <p:spPr>
          <a:xfrm>
            <a:off x="838200" y="881349"/>
            <a:ext cx="5342263" cy="539827"/>
          </a:xfrm>
        </p:spPr>
        <p:txBody>
          <a:bodyPr>
            <a:normAutofit/>
          </a:bodyPr>
          <a:lstStyle/>
          <a:p>
            <a:pPr marL="0" indent="0" algn="ctr">
              <a:buNone/>
            </a:pPr>
            <a:r>
              <a:rPr lang="en-US" sz="2400" b="1" dirty="0" smtClean="0"/>
              <a:t>Summary Statistics Comparison:</a:t>
            </a:r>
            <a:r>
              <a:rPr lang="en-US" sz="2400" dirty="0" smtClean="0"/>
              <a:t> </a:t>
            </a:r>
          </a:p>
          <a:p>
            <a:pPr marL="0" indent="0">
              <a:buNone/>
            </a:pPr>
            <a:endParaRPr lang="en-US" sz="2400" dirty="0" smtClean="0"/>
          </a:p>
          <a:p>
            <a:pPr marL="0" indent="0">
              <a:buNone/>
            </a:pPr>
            <a:endParaRPr lang="en-US" sz="2400" dirty="0"/>
          </a:p>
        </p:txBody>
      </p:sp>
      <p:graphicFrame>
        <p:nvGraphicFramePr>
          <p:cNvPr id="9" name="Table 8"/>
          <p:cNvGraphicFramePr>
            <a:graphicFrameLocks noGrp="1"/>
          </p:cNvGraphicFramePr>
          <p:nvPr>
            <p:extLst>
              <p:ext uri="{D42A27DB-BD31-4B8C-83A1-F6EECF244321}">
                <p14:modId xmlns:p14="http://schemas.microsoft.com/office/powerpoint/2010/main" val="3073313837"/>
              </p:ext>
            </p:extLst>
          </p:nvPr>
        </p:nvGraphicFramePr>
        <p:xfrm>
          <a:off x="6798396" y="1456722"/>
          <a:ext cx="5211436" cy="5267257"/>
        </p:xfrm>
        <a:graphic>
          <a:graphicData uri="http://schemas.openxmlformats.org/drawingml/2006/table">
            <a:tbl>
              <a:tblPr firstRow="1" firstCol="1" bandRow="1"/>
              <a:tblGrid>
                <a:gridCol w="1873785"/>
                <a:gridCol w="1045875"/>
                <a:gridCol w="1079960"/>
                <a:gridCol w="1211816"/>
              </a:tblGrid>
              <a:tr h="633849">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txBody>
                  <a:tcPr marL="79577" marR="79577"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 </a:t>
                      </a:r>
                    </a:p>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Has animals</a:t>
                      </a:r>
                    </a:p>
                  </a:txBody>
                  <a:tcPr marL="79577" marR="79577"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(2) </a:t>
                      </a:r>
                    </a:p>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Ln(livestock cared for)</a:t>
                      </a:r>
                    </a:p>
                  </a:txBody>
                  <a:tcPr marL="79577" marR="79577"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(3) </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Ln(livestock owned)</a:t>
                      </a:r>
                    </a:p>
                  </a:txBody>
                  <a:tcPr marL="79577" marR="79577"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74635">
                <a:tc gridSpan="3">
                  <a:txBody>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a. Difference across subsamples</a:t>
                      </a:r>
                    </a:p>
                  </a:txBody>
                  <a:tcPr marL="79577" marR="79577" marT="0" marB="0" anchor="b">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a:txBody>
                    <a:bodyPr/>
                    <a:lstStyle/>
                    <a:p>
                      <a:pPr>
                        <a:lnSpc>
                          <a:spcPct val="107000"/>
                        </a:lnSpc>
                      </a:pPr>
                      <a:endParaRPr lang="en-US" sz="1200" dirty="0">
                        <a:effectLst/>
                        <a:latin typeface="Calibri" panose="020F0502020204030204" pitchFamily="34" charset="0"/>
                      </a:endParaRPr>
                    </a:p>
                  </a:txBody>
                  <a:tcPr marL="79577" marR="79577" marT="0" marB="0" anchor="b">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73033">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In Kakuma subsample</a:t>
                      </a:r>
                    </a:p>
                  </a:txBody>
                  <a:tcPr marL="79577" marR="79577" marT="0" marB="0" anchor="b">
                    <a:lnL>
                      <a:noFill/>
                    </a:lnL>
                    <a:lnR>
                      <a:noFill/>
                    </a:lnR>
                    <a:lnT w="12700" cap="flat" cmpd="sng" algn="ctr">
                      <a:solidFill>
                        <a:schemeClr val="tx1"/>
                      </a:solidFill>
                      <a:prstDash val="solid"/>
                      <a:round/>
                      <a:headEnd type="none" w="med" len="med"/>
                      <a:tailEnd type="none" w="med" len="med"/>
                    </a:lnT>
                    <a:lnB>
                      <a:noFill/>
                    </a:lnB>
                    <a:solidFill>
                      <a:schemeClr val="bg1"/>
                    </a:solidFill>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0.0527</a:t>
                      </a:r>
                    </a:p>
                  </a:txBody>
                  <a:tcPr marL="79577" marR="79577" marT="0" marB="0" anchor="b">
                    <a:lnL>
                      <a:noFill/>
                    </a:lnL>
                    <a:lnR>
                      <a:noFill/>
                    </a:lnR>
                    <a:lnT w="12700" cap="flat" cmpd="sng" algn="ctr">
                      <a:solidFill>
                        <a:schemeClr val="tx1"/>
                      </a:solidFill>
                      <a:prstDash val="solid"/>
                      <a:round/>
                      <a:headEnd type="none" w="med" len="med"/>
                      <a:tailEnd type="none" w="med" len="med"/>
                    </a:lnT>
                    <a:lnB>
                      <a:noFill/>
                    </a:lnB>
                    <a:solidFill>
                      <a:schemeClr val="bg1"/>
                    </a:solidFill>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0.6547</a:t>
                      </a:r>
                    </a:p>
                  </a:txBody>
                  <a:tcPr marL="79577" marR="79577" marT="0" marB="0" anchor="b">
                    <a:lnL>
                      <a:noFill/>
                    </a:lnL>
                    <a:lnR>
                      <a:noFill/>
                    </a:lnR>
                    <a:lnT w="12700" cap="flat" cmpd="sng" algn="ctr">
                      <a:solidFill>
                        <a:schemeClr val="tx1"/>
                      </a:solidFill>
                      <a:prstDash val="solid"/>
                      <a:round/>
                      <a:headEnd type="none" w="med" len="med"/>
                      <a:tailEnd type="none" w="med" len="med"/>
                    </a:lnT>
                    <a:lnB>
                      <a:noFill/>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0.1122</a:t>
                      </a:r>
                    </a:p>
                  </a:txBody>
                  <a:tcPr marL="79577" marR="79577" marT="0" marB="0" anchor="b">
                    <a:lnL>
                      <a:noFill/>
                    </a:lnL>
                    <a:lnR>
                      <a:noFill/>
                    </a:lnR>
                    <a:lnT w="12700" cap="flat" cmpd="sng" algn="ctr">
                      <a:solidFill>
                        <a:schemeClr val="tx1"/>
                      </a:solidFill>
                      <a:prstDash val="solid"/>
                      <a:round/>
                      <a:headEnd type="none" w="med" len="med"/>
                      <a:tailEnd type="none" w="med" len="med"/>
                    </a:lnT>
                    <a:lnB>
                      <a:noFill/>
                    </a:lnB>
                    <a:solidFill>
                      <a:schemeClr val="bg1"/>
                    </a:solidFill>
                  </a:tcPr>
                </a:tc>
              </a:tr>
              <a:tr h="273033">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txBody>
                  <a:tcPr marL="79577" marR="79577"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(0.0876)</a:t>
                      </a:r>
                    </a:p>
                  </a:txBody>
                  <a:tcPr marL="79577" marR="79577"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(0.4732)</a:t>
                      </a:r>
                    </a:p>
                  </a:txBody>
                  <a:tcPr marL="79577" marR="79577"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(0.4272)</a:t>
                      </a:r>
                    </a:p>
                  </a:txBody>
                  <a:tcPr marL="79577" marR="79577" marT="0" marB="0" anchor="b">
                    <a:lnL>
                      <a:noFill/>
                    </a:lnL>
                    <a:lnR>
                      <a:noFill/>
                    </a:lnR>
                    <a:lnT>
                      <a:noFill/>
                    </a:lnT>
                    <a:lnB>
                      <a:noFill/>
                    </a:lnB>
                    <a:solidFill>
                      <a:schemeClr val="bg1"/>
                    </a:solidFill>
                  </a:tcPr>
                </a:tc>
              </a:tr>
              <a:tr h="273033">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N              </a:t>
                      </a:r>
                    </a:p>
                  </a:txBody>
                  <a:tcPr marL="79577" marR="79577"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330</a:t>
                      </a:r>
                    </a:p>
                  </a:txBody>
                  <a:tcPr marL="79577" marR="79577"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154</a:t>
                      </a:r>
                    </a:p>
                  </a:txBody>
                  <a:tcPr marL="79577" marR="79577"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154</a:t>
                      </a:r>
                    </a:p>
                  </a:txBody>
                  <a:tcPr marL="79577" marR="79577" marT="0" marB="0" anchor="b">
                    <a:lnL>
                      <a:noFill/>
                    </a:lnL>
                    <a:lnR>
                      <a:noFill/>
                    </a:lnR>
                    <a:lnT>
                      <a:noFill/>
                    </a:lnT>
                    <a:lnB>
                      <a:noFill/>
                    </a:lnB>
                    <a:solidFill>
                      <a:schemeClr val="bg1"/>
                    </a:solidFill>
                  </a:tcPr>
                </a:tc>
              </a:tr>
              <a:tr h="273033">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r2             </a:t>
                      </a:r>
                    </a:p>
                  </a:txBody>
                  <a:tcPr marL="79577" marR="79577" marT="0"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0.001</a:t>
                      </a:r>
                    </a:p>
                  </a:txBody>
                  <a:tcPr marL="79577" marR="79577" marT="0"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0.007</a:t>
                      </a:r>
                    </a:p>
                  </a:txBody>
                  <a:tcPr marL="79577" marR="79577" marT="0"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a:t>
                      </a:r>
                    </a:p>
                  </a:txBody>
                  <a:tcPr marL="79577" marR="79577" marT="0"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r>
              <a:tr h="273033">
                <a:tc gridSpan="4">
                  <a:txBody>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b. Averages by distance band and subsamples</a:t>
                      </a:r>
                    </a:p>
                  </a:txBody>
                  <a:tcPr marL="79577" marR="79577"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73033">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Less than 2 km to town</a:t>
                      </a:r>
                    </a:p>
                  </a:txBody>
                  <a:tcPr marL="79577" marR="79577" marT="0"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0.2674***</a:t>
                      </a:r>
                    </a:p>
                  </a:txBody>
                  <a:tcPr marL="79577" marR="79577" marT="0"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1.5027***</a:t>
                      </a:r>
                    </a:p>
                  </a:txBody>
                  <a:tcPr marL="79577" marR="79577" marT="0"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2.5987***</a:t>
                      </a:r>
                    </a:p>
                  </a:txBody>
                  <a:tcPr marL="79577" marR="79577" marT="0"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r>
              <a:tr h="273033">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txBody>
                  <a:tcPr marL="79577" marR="79577"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(0.0441)</a:t>
                      </a:r>
                    </a:p>
                  </a:txBody>
                  <a:tcPr marL="79577" marR="79577"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(0.2398)</a:t>
                      </a:r>
                    </a:p>
                  </a:txBody>
                  <a:tcPr marL="79577" marR="79577"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(0.3860)</a:t>
                      </a:r>
                    </a:p>
                  </a:txBody>
                  <a:tcPr marL="79577" marR="79577" marT="0" marB="0" anchor="b">
                    <a:lnL>
                      <a:noFill/>
                    </a:lnL>
                    <a:lnR>
                      <a:noFill/>
                    </a:lnR>
                    <a:lnT>
                      <a:noFill/>
                    </a:lnT>
                    <a:lnB>
                      <a:noFill/>
                    </a:lnB>
                    <a:solidFill>
                      <a:schemeClr val="bg1"/>
                    </a:solidFill>
                  </a:tcPr>
                </a:tc>
              </a:tr>
              <a:tr h="404672">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Between 2 and 8 km from town</a:t>
                      </a:r>
                    </a:p>
                  </a:txBody>
                  <a:tcPr marL="79577" marR="79577"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0.4443***</a:t>
                      </a:r>
                    </a:p>
                  </a:txBody>
                  <a:tcPr marL="79577" marR="79577"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2.9126***</a:t>
                      </a:r>
                    </a:p>
                  </a:txBody>
                  <a:tcPr marL="79577" marR="79577"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3.7280***</a:t>
                      </a:r>
                    </a:p>
                  </a:txBody>
                  <a:tcPr marL="79577" marR="79577" marT="0" marB="0" anchor="b">
                    <a:lnL>
                      <a:noFill/>
                    </a:lnL>
                    <a:lnR>
                      <a:noFill/>
                    </a:lnR>
                    <a:lnT>
                      <a:noFill/>
                    </a:lnT>
                    <a:lnB>
                      <a:noFill/>
                    </a:lnB>
                    <a:solidFill>
                      <a:schemeClr val="bg1"/>
                    </a:solidFill>
                  </a:tcPr>
                </a:tc>
              </a:tr>
              <a:tr h="273033">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txBody>
                  <a:tcPr marL="79577" marR="79577"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(0.0678)</a:t>
                      </a:r>
                    </a:p>
                  </a:txBody>
                  <a:tcPr marL="79577" marR="79577"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(0.0102)</a:t>
                      </a:r>
                    </a:p>
                  </a:txBody>
                  <a:tcPr marL="79577" marR="79577"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(0.1033)</a:t>
                      </a:r>
                    </a:p>
                  </a:txBody>
                  <a:tcPr marL="79577" marR="79577" marT="0" marB="0" anchor="b">
                    <a:lnL>
                      <a:noFill/>
                    </a:lnL>
                    <a:lnR>
                      <a:noFill/>
                    </a:lnR>
                    <a:lnT>
                      <a:noFill/>
                    </a:lnT>
                    <a:lnB>
                      <a:noFill/>
                    </a:lnB>
                    <a:solidFill>
                      <a:schemeClr val="bg1"/>
                    </a:solidFill>
                  </a:tcPr>
                </a:tc>
              </a:tr>
              <a:tr h="273033">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Less than 2 km to Kakuma</a:t>
                      </a:r>
                    </a:p>
                  </a:txBody>
                  <a:tcPr marL="79577" marR="79577"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0.1018</a:t>
                      </a:r>
                    </a:p>
                  </a:txBody>
                  <a:tcPr marL="79577" marR="79577"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1.0797***</a:t>
                      </a:r>
                    </a:p>
                  </a:txBody>
                  <a:tcPr marL="79577" marR="79577"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0.5379</a:t>
                      </a:r>
                    </a:p>
                  </a:txBody>
                  <a:tcPr marL="79577" marR="79577" marT="0" marB="0" anchor="b">
                    <a:lnL>
                      <a:noFill/>
                    </a:lnL>
                    <a:lnR>
                      <a:noFill/>
                    </a:lnR>
                    <a:lnT>
                      <a:noFill/>
                    </a:lnT>
                    <a:lnB>
                      <a:noFill/>
                    </a:lnB>
                    <a:solidFill>
                      <a:schemeClr val="bg1"/>
                    </a:solidFill>
                  </a:tcPr>
                </a:tc>
              </a:tr>
              <a:tr h="273033">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txBody>
                  <a:tcPr marL="79577" marR="79577"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(0.0708)</a:t>
                      </a:r>
                    </a:p>
                  </a:txBody>
                  <a:tcPr marL="79577" marR="79577"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(0.3316)</a:t>
                      </a:r>
                    </a:p>
                  </a:txBody>
                  <a:tcPr marL="79577" marR="79577"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(0.4438)</a:t>
                      </a:r>
                    </a:p>
                  </a:txBody>
                  <a:tcPr marL="79577" marR="79577" marT="0" marB="0" anchor="b">
                    <a:lnL>
                      <a:noFill/>
                    </a:lnL>
                    <a:lnR>
                      <a:noFill/>
                    </a:lnR>
                    <a:lnT>
                      <a:noFill/>
                    </a:lnT>
                    <a:lnB>
                      <a:noFill/>
                    </a:lnB>
                    <a:solidFill>
                      <a:schemeClr val="bg1"/>
                    </a:solidFill>
                  </a:tcPr>
                </a:tc>
              </a:tr>
              <a:tr h="404672">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Between 2 and 8 km to Kakuma</a:t>
                      </a:r>
                    </a:p>
                  </a:txBody>
                  <a:tcPr marL="79577" marR="79577"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0.0172</a:t>
                      </a:r>
                    </a:p>
                  </a:txBody>
                  <a:tcPr marL="79577" marR="79577"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0.2715*</a:t>
                      </a:r>
                    </a:p>
                  </a:txBody>
                  <a:tcPr marL="79577" marR="79577"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-0.2589**</a:t>
                      </a:r>
                    </a:p>
                  </a:txBody>
                  <a:tcPr marL="79577" marR="79577" marT="0" marB="0" anchor="b">
                    <a:lnL>
                      <a:noFill/>
                    </a:lnL>
                    <a:lnR>
                      <a:noFill/>
                    </a:lnR>
                    <a:lnT>
                      <a:noFill/>
                    </a:lnT>
                    <a:lnB>
                      <a:noFill/>
                    </a:lnB>
                    <a:solidFill>
                      <a:schemeClr val="bg1"/>
                    </a:solidFill>
                  </a:tcPr>
                </a:tc>
              </a:tr>
              <a:tr h="273033">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txBody>
                  <a:tcPr marL="79577" marR="79577"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(0.1178)</a:t>
                      </a:r>
                    </a:p>
                  </a:txBody>
                  <a:tcPr marL="79577" marR="79577"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(0.1330)</a:t>
                      </a:r>
                    </a:p>
                  </a:txBody>
                  <a:tcPr marL="79577" marR="79577"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(0.1057)</a:t>
                      </a:r>
                    </a:p>
                  </a:txBody>
                  <a:tcPr marL="79577" marR="79577" marT="0" marB="0" anchor="b">
                    <a:lnL>
                      <a:noFill/>
                    </a:lnL>
                    <a:lnR>
                      <a:noFill/>
                    </a:lnR>
                    <a:lnT>
                      <a:noFill/>
                    </a:lnT>
                    <a:lnB>
                      <a:noFill/>
                    </a:lnB>
                    <a:solidFill>
                      <a:schemeClr val="bg1"/>
                    </a:solidFill>
                  </a:tcPr>
                </a:tc>
              </a:tr>
              <a:tr h="273033">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N              </a:t>
                      </a:r>
                    </a:p>
                  </a:txBody>
                  <a:tcPr marL="79577" marR="79577"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330</a:t>
                      </a:r>
                    </a:p>
                  </a:txBody>
                  <a:tcPr marL="79577" marR="79577"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154</a:t>
                      </a:r>
                    </a:p>
                  </a:txBody>
                  <a:tcPr marL="79577" marR="79577" marT="0" marB="0" anchor="b">
                    <a:lnL>
                      <a:noFill/>
                    </a:lnL>
                    <a:lnR>
                      <a:noFill/>
                    </a:lnR>
                    <a:lnT>
                      <a:noFill/>
                    </a:lnT>
                    <a:lnB>
                      <a:noFill/>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154</a:t>
                      </a:r>
                    </a:p>
                  </a:txBody>
                  <a:tcPr marL="79577" marR="79577" marT="0" marB="0" anchor="b">
                    <a:lnL>
                      <a:noFill/>
                    </a:lnL>
                    <a:lnR>
                      <a:noFill/>
                    </a:lnR>
                    <a:lnT>
                      <a:noFill/>
                    </a:lnT>
                    <a:lnB>
                      <a:noFill/>
                    </a:lnB>
                    <a:solidFill>
                      <a:schemeClr val="bg1"/>
                    </a:solidFill>
                  </a:tcPr>
                </a:tc>
              </a:tr>
              <a:tr h="273033">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r2             </a:t>
                      </a:r>
                    </a:p>
                  </a:txBody>
                  <a:tcPr marL="79577" marR="79577" marT="0"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0.419</a:t>
                      </a:r>
                    </a:p>
                  </a:txBody>
                  <a:tcPr marL="79577" marR="79577" marT="0"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0.661</a:t>
                      </a:r>
                    </a:p>
                  </a:txBody>
                  <a:tcPr marL="79577" marR="79577" marT="0"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0.814</a:t>
                      </a:r>
                    </a:p>
                  </a:txBody>
                  <a:tcPr marL="79577" marR="79577" marT="0"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11" name="Content Placeholder 2"/>
          <p:cNvSpPr txBox="1">
            <a:spLocks/>
          </p:cNvSpPr>
          <p:nvPr/>
        </p:nvSpPr>
        <p:spPr>
          <a:xfrm>
            <a:off x="7311068" y="881349"/>
            <a:ext cx="5342263" cy="4501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smtClean="0"/>
              <a:t>Spatially Stratified Differences:</a:t>
            </a:r>
            <a:r>
              <a:rPr lang="en-US" sz="2400" dirty="0" smtClean="0"/>
              <a:t> </a:t>
            </a:r>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a:p>
        </p:txBody>
      </p:sp>
      <p:graphicFrame>
        <p:nvGraphicFramePr>
          <p:cNvPr id="13" name="Table 12"/>
          <p:cNvGraphicFramePr>
            <a:graphicFrameLocks noGrp="1"/>
          </p:cNvGraphicFramePr>
          <p:nvPr>
            <p:extLst>
              <p:ext uri="{D42A27DB-BD31-4B8C-83A1-F6EECF244321}">
                <p14:modId xmlns:p14="http://schemas.microsoft.com/office/powerpoint/2010/main" val="3283199807"/>
              </p:ext>
            </p:extLst>
          </p:nvPr>
        </p:nvGraphicFramePr>
        <p:xfrm>
          <a:off x="838200" y="1456723"/>
          <a:ext cx="5712645" cy="5267253"/>
        </p:xfrm>
        <a:graphic>
          <a:graphicData uri="http://schemas.openxmlformats.org/drawingml/2006/table">
            <a:tbl>
              <a:tblPr firstRow="1" firstCol="1" bandRow="1"/>
              <a:tblGrid>
                <a:gridCol w="1632184"/>
                <a:gridCol w="870498"/>
                <a:gridCol w="870498"/>
                <a:gridCol w="812649"/>
                <a:gridCol w="751356"/>
                <a:gridCol w="775460"/>
              </a:tblGrid>
              <a:tr h="564299">
                <a:tc>
                  <a:txBody>
                    <a:bodyPr/>
                    <a:lstStyle/>
                    <a:p>
                      <a:pPr>
                        <a:lnSpc>
                          <a:spcPct val="107000"/>
                        </a:lnSpc>
                      </a:pPr>
                      <a:endParaRPr lang="en-US" sz="1200" dirty="0">
                        <a:effectLst/>
                        <a:latin typeface="Calibri" panose="020F0502020204030204" pitchFamily="34" charset="0"/>
                      </a:endParaRPr>
                    </a:p>
                  </a:txBody>
                  <a:tcPr marL="74378" marR="74378"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Mean Kakuma</a:t>
                      </a:r>
                    </a:p>
                  </a:txBody>
                  <a:tcPr marL="74378" marR="74378"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Mean Non-Kakuma</a:t>
                      </a:r>
                    </a:p>
                  </a:txBody>
                  <a:tcPr marL="74378" marR="74378"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P-value diff</a:t>
                      </a:r>
                    </a:p>
                  </a:txBody>
                  <a:tcPr marL="74378" marR="74378"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Obs Kakuma</a:t>
                      </a:r>
                    </a:p>
                  </a:txBody>
                  <a:tcPr marL="74378" marR="74378"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Obs Non-Kakuma</a:t>
                      </a:r>
                    </a:p>
                  </a:txBody>
                  <a:tcPr marL="74378" marR="74378"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7863">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Cash income per capita</a:t>
                      </a:r>
                    </a:p>
                  </a:txBody>
                  <a:tcPr marL="74378" marR="74378"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12771.446</a:t>
                      </a:r>
                    </a:p>
                  </a:txBody>
                  <a:tcPr marL="74378" marR="74378"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6450.240</a:t>
                      </a:r>
                    </a:p>
                  </a:txBody>
                  <a:tcPr marL="74378" marR="74378"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0.056*</a:t>
                      </a:r>
                    </a:p>
                  </a:txBody>
                  <a:tcPr marL="74378" marR="74378"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111</a:t>
                      </a:r>
                    </a:p>
                  </a:txBody>
                  <a:tcPr marL="74378" marR="74378"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219</a:t>
                      </a:r>
                    </a:p>
                  </a:txBody>
                  <a:tcPr marL="74378" marR="74378" marT="0" marB="0" anchor="b">
                    <a:lnL>
                      <a:noFill/>
                    </a:lnL>
                    <a:lnR>
                      <a:noFill/>
                    </a:lnR>
                    <a:lnT w="12700" cap="flat" cmpd="sng" algn="ctr">
                      <a:solidFill>
                        <a:srgbClr val="000000"/>
                      </a:solidFill>
                      <a:prstDash val="solid"/>
                      <a:round/>
                      <a:headEnd type="none" w="med" len="med"/>
                      <a:tailEnd type="none" w="med" len="med"/>
                    </a:lnT>
                    <a:lnB>
                      <a:noFill/>
                    </a:lnB>
                  </a:tcPr>
                </a:tc>
              </a:tr>
              <a:tr h="297863">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Owned house 2005</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0.541</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0.530</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0.852</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111</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219</a:t>
                      </a:r>
                    </a:p>
                  </a:txBody>
                  <a:tcPr marL="74378" marR="74378" marT="0" marB="0" anchor="b">
                    <a:lnL>
                      <a:noFill/>
                    </a:lnL>
                    <a:lnR>
                      <a:noFill/>
                    </a:lnR>
                    <a:lnT>
                      <a:noFill/>
                    </a:lnT>
                    <a:lnB>
                      <a:noFill/>
                    </a:lnB>
                  </a:tcPr>
                </a:tc>
              </a:tr>
              <a:tr h="297863">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Owned car 2005</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0.000</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0.000</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111</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219</a:t>
                      </a:r>
                    </a:p>
                  </a:txBody>
                  <a:tcPr marL="74378" marR="74378" marT="0" marB="0" anchor="b">
                    <a:lnL>
                      <a:noFill/>
                    </a:lnL>
                    <a:lnR>
                      <a:noFill/>
                    </a:lnR>
                    <a:lnT>
                      <a:noFill/>
                    </a:lnT>
                    <a:lnB>
                      <a:noFill/>
                    </a:lnB>
                  </a:tcPr>
                </a:tc>
              </a:tr>
              <a:tr h="297863">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Owned moto 2005</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0.027</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0.014</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0.393</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111</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219</a:t>
                      </a:r>
                    </a:p>
                  </a:txBody>
                  <a:tcPr marL="74378" marR="74378" marT="0" marB="0" anchor="b">
                    <a:lnL>
                      <a:noFill/>
                    </a:lnL>
                    <a:lnR>
                      <a:noFill/>
                    </a:lnR>
                    <a:lnT>
                      <a:noFill/>
                    </a:lnT>
                    <a:lnB>
                      <a:noFill/>
                    </a:lnB>
                  </a:tcPr>
                </a:tc>
              </a:tr>
              <a:tr h="297863">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Owned bicycle 2005</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0.117</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0.027</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0.001***</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111</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219</a:t>
                      </a:r>
                    </a:p>
                  </a:txBody>
                  <a:tcPr marL="74378" marR="74378" marT="0" marB="0" anchor="b">
                    <a:lnL>
                      <a:noFill/>
                    </a:lnL>
                    <a:lnR>
                      <a:noFill/>
                    </a:lnR>
                    <a:lnT>
                      <a:noFill/>
                    </a:lnT>
                    <a:lnB>
                      <a:noFill/>
                    </a:lnB>
                  </a:tcPr>
                </a:tc>
              </a:tr>
              <a:tr h="564299">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Owned refrigerator 2005</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0.000</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0.000</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111</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219</a:t>
                      </a:r>
                    </a:p>
                  </a:txBody>
                  <a:tcPr marL="74378" marR="74378" marT="0" marB="0" anchor="b">
                    <a:lnL>
                      <a:noFill/>
                    </a:lnL>
                    <a:lnR>
                      <a:noFill/>
                    </a:lnR>
                    <a:lnT>
                      <a:noFill/>
                    </a:lnT>
                    <a:lnB>
                      <a:noFill/>
                    </a:lnB>
                  </a:tcPr>
                </a:tc>
              </a:tr>
              <a:tr h="297863">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Owned television 2005</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0.009</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0.005</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0.624</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111</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219</a:t>
                      </a:r>
                    </a:p>
                  </a:txBody>
                  <a:tcPr marL="74378" marR="74378" marT="0" marB="0" anchor="b">
                    <a:lnL>
                      <a:noFill/>
                    </a:lnL>
                    <a:lnR>
                      <a:noFill/>
                    </a:lnR>
                    <a:lnT>
                      <a:noFill/>
                    </a:lnT>
                    <a:lnB>
                      <a:noFill/>
                    </a:lnB>
                  </a:tcPr>
                </a:tc>
              </a:tr>
              <a:tr h="297863">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Owned radio 2005</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0.117</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0.082</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0.306</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111</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219</a:t>
                      </a:r>
                    </a:p>
                  </a:txBody>
                  <a:tcPr marL="74378" marR="74378" marT="0" marB="0" anchor="b">
                    <a:lnL>
                      <a:noFill/>
                    </a:lnL>
                    <a:lnR>
                      <a:noFill/>
                    </a:lnR>
                    <a:lnT>
                      <a:noFill/>
                    </a:lnT>
                    <a:lnB>
                      <a:noFill/>
                    </a:lnB>
                  </a:tcPr>
                </a:tc>
              </a:tr>
              <a:tr h="297863">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Owned cell phone 2005</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0.198</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0.192</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0.890</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111</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219</a:t>
                      </a:r>
                    </a:p>
                  </a:txBody>
                  <a:tcPr marL="74378" marR="74378" marT="0" marB="0" anchor="b">
                    <a:lnL>
                      <a:noFill/>
                    </a:lnL>
                    <a:lnR>
                      <a:noFill/>
                    </a:lnR>
                    <a:lnT>
                      <a:noFill/>
                    </a:lnT>
                    <a:lnB>
                      <a:noFill/>
                    </a:lnB>
                  </a:tcPr>
                </a:tc>
              </a:tr>
              <a:tr h="297863">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Owned generator 2005</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0.000</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0.000</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111</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219</a:t>
                      </a:r>
                    </a:p>
                  </a:txBody>
                  <a:tcPr marL="74378" marR="74378" marT="0" marB="0" anchor="b">
                    <a:lnL>
                      <a:noFill/>
                    </a:lnL>
                    <a:lnR>
                      <a:noFill/>
                    </a:lnR>
                    <a:lnT>
                      <a:noFill/>
                    </a:lnT>
                    <a:lnB>
                      <a:noFill/>
                    </a:lnB>
                  </a:tcPr>
                </a:tc>
              </a:tr>
              <a:tr h="297863">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Owned computer 2005</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0.000</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0.005</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0.477</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111</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219</a:t>
                      </a:r>
                    </a:p>
                  </a:txBody>
                  <a:tcPr marL="74378" marR="74378" marT="0" marB="0" anchor="b">
                    <a:lnL>
                      <a:noFill/>
                    </a:lnL>
                    <a:lnR>
                      <a:noFill/>
                    </a:lnR>
                    <a:lnT>
                      <a:noFill/>
                    </a:lnT>
                    <a:lnB>
                      <a:noFill/>
                    </a:lnB>
                  </a:tcPr>
                </a:tc>
              </a:tr>
              <a:tr h="297863">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Owned camera 2005</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0.000</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0.005</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0.477</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111</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219</a:t>
                      </a:r>
                    </a:p>
                  </a:txBody>
                  <a:tcPr marL="74378" marR="74378" marT="0" marB="0" anchor="b">
                    <a:lnL>
                      <a:noFill/>
                    </a:lnL>
                    <a:lnR>
                      <a:noFill/>
                    </a:lnR>
                    <a:lnT>
                      <a:noFill/>
                    </a:lnT>
                    <a:lnB>
                      <a:noFill/>
                    </a:lnB>
                  </a:tcPr>
                </a:tc>
              </a:tr>
              <a:tr h="297863">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Sum of assets 2005</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1.009</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0.858</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0.186</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111</a:t>
                      </a:r>
                    </a:p>
                  </a:txBody>
                  <a:tcPr marL="74378" marR="74378" marT="0" marB="0" anchor="b">
                    <a:lnL>
                      <a:noFill/>
                    </a:lnL>
                    <a:lnR>
                      <a:noFill/>
                    </a:lnR>
                    <a:lnT>
                      <a:noFill/>
                    </a:lnT>
                    <a:lnB>
                      <a:noFill/>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219</a:t>
                      </a:r>
                    </a:p>
                  </a:txBody>
                  <a:tcPr marL="74378" marR="74378" marT="0" marB="0" anchor="b">
                    <a:lnL>
                      <a:noFill/>
                    </a:lnL>
                    <a:lnR>
                      <a:noFill/>
                    </a:lnR>
                    <a:lnT>
                      <a:noFill/>
                    </a:lnT>
                    <a:lnB>
                      <a:noFill/>
                    </a:lnB>
                  </a:tcPr>
                </a:tc>
              </a:tr>
              <a:tr h="564299">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Change assets 2005-2015</a:t>
                      </a:r>
                    </a:p>
                  </a:txBody>
                  <a:tcPr marL="74378" marR="74378"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0.117</a:t>
                      </a:r>
                    </a:p>
                  </a:txBody>
                  <a:tcPr marL="74378" marR="74378"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0.082</a:t>
                      </a:r>
                    </a:p>
                  </a:txBody>
                  <a:tcPr marL="74378" marR="74378"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0.674</a:t>
                      </a:r>
                    </a:p>
                  </a:txBody>
                  <a:tcPr marL="74378" marR="74378"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111</a:t>
                      </a:r>
                    </a:p>
                  </a:txBody>
                  <a:tcPr marL="74378" marR="74378"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219</a:t>
                      </a:r>
                    </a:p>
                  </a:txBody>
                  <a:tcPr marL="74378" marR="74378"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8" name="Title 1"/>
          <p:cNvSpPr txBox="1">
            <a:spLocks/>
          </p:cNvSpPr>
          <p:nvPr/>
        </p:nvSpPr>
        <p:spPr>
          <a:xfrm rot="16200000">
            <a:off x="-3056032" y="3052819"/>
            <a:ext cx="6858003" cy="752361"/>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400" b="1" dirty="0" smtClean="0"/>
              <a:t>Empirical slides with orange side bar from now on</a:t>
            </a:r>
            <a:endParaRPr lang="en-US" sz="2400" b="1" dirty="0"/>
          </a:p>
        </p:txBody>
      </p:sp>
    </p:spTree>
    <p:extLst>
      <p:ext uri="{BB962C8B-B14F-4D97-AF65-F5344CB8AC3E}">
        <p14:creationId xmlns:p14="http://schemas.microsoft.com/office/powerpoint/2010/main" val="79318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1"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6579</TotalTime>
  <Words>2407</Words>
  <Application>Microsoft Office PowerPoint</Application>
  <PresentationFormat>Widescreen</PresentationFormat>
  <Paragraphs>662</Paragraphs>
  <Slides>22</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Angsana New</vt:lpstr>
      <vt:lpstr>Aparajita</vt:lpstr>
      <vt:lpstr>Arial</vt:lpstr>
      <vt:lpstr>Arial Black</vt:lpstr>
      <vt:lpstr>Broadway</vt:lpstr>
      <vt:lpstr>Calibri</vt:lpstr>
      <vt:lpstr>Calibri Light</vt:lpstr>
      <vt:lpstr>Times New Roman</vt:lpstr>
      <vt:lpstr>Wingdings</vt:lpstr>
      <vt:lpstr>Office Theme</vt:lpstr>
      <vt:lpstr>Refugees of Kakuma Economic Implications for Turkana</vt:lpstr>
      <vt:lpstr>    Kenya… Turkana… Kakuma… and refugees</vt:lpstr>
      <vt:lpstr>Questions</vt:lpstr>
      <vt:lpstr> The problem with measuring the impact is…</vt:lpstr>
      <vt:lpstr>Analytical Strategy</vt:lpstr>
      <vt:lpstr>Sources of Existing Data</vt:lpstr>
      <vt:lpstr>Collection of new data: household survey</vt:lpstr>
      <vt:lpstr>Transfers part of the income module </vt:lpstr>
      <vt:lpstr>Empirical Methods Used</vt:lpstr>
      <vt:lpstr>Simulation Model</vt:lpstr>
      <vt:lpstr>PRELIMINARY FINDINGS:     </vt:lpstr>
      <vt:lpstr>Refugee presence should boost the prices of non-tradables</vt:lpstr>
      <vt:lpstr>No data on effects on rental prices, but signs abound</vt:lpstr>
      <vt:lpstr>Cannot detect effect on corn; livestock prices increase with aid</vt:lpstr>
      <vt:lpstr>What do we expect? Wage simulations</vt:lpstr>
      <vt:lpstr>Total income</vt:lpstr>
      <vt:lpstr>Closer to the camp, higher the consumption</vt:lpstr>
      <vt:lpstr>A tragic event turned to a natural experiment</vt:lpstr>
      <vt:lpstr>Remittances before the Garissa massacre</vt:lpstr>
      <vt:lpstr>Refugees’ purchasing power has a direct effect on Turkana income </vt:lpstr>
      <vt:lpstr>Conclusions / take away points:</vt:lpstr>
      <vt:lpstr>Thank you!  honder@worldbank.org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Economics of Refugee and Host Community Interactions</dc:title>
  <dc:creator>Harun Onder</dc:creator>
  <cp:lastModifiedBy>Harun Onder</cp:lastModifiedBy>
  <cp:revision>418</cp:revision>
  <cp:lastPrinted>2016-02-12T12:55:37Z</cp:lastPrinted>
  <dcterms:created xsi:type="dcterms:W3CDTF">2015-10-21T20:05:51Z</dcterms:created>
  <dcterms:modified xsi:type="dcterms:W3CDTF">2016-02-12T16:08:24Z</dcterms:modified>
</cp:coreProperties>
</file>